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60" r:id="rId10"/>
    <p:sldId id="262" r:id="rId11"/>
    <p:sldId id="263" r:id="rId12"/>
    <p:sldId id="264" r:id="rId13"/>
    <p:sldId id="265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898D8-4510-40C8-8ACA-7C436919261D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E165-6A54-4AA2-B90F-051D7C13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F5E-234D-4A98-B293-E08CD22B417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AAA1-2476-4D5E-AE4D-85D5A7B4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F5E-234D-4A98-B293-E08CD22B417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AAA1-2476-4D5E-AE4D-85D5A7B4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F5E-234D-4A98-B293-E08CD22B417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AAA1-2476-4D5E-AE4D-85D5A7B4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F5E-234D-4A98-B293-E08CD22B417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AAA1-2476-4D5E-AE4D-85D5A7B4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F5E-234D-4A98-B293-E08CD22B417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AAA1-2476-4D5E-AE4D-85D5A7B4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F5E-234D-4A98-B293-E08CD22B417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AAA1-2476-4D5E-AE4D-85D5A7B45F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F5E-234D-4A98-B293-E08CD22B417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AAA1-2476-4D5E-AE4D-85D5A7B4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F5E-234D-4A98-B293-E08CD22B417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AAA1-2476-4D5E-AE4D-85D5A7B4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F5E-234D-4A98-B293-E08CD22B417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AAA1-2476-4D5E-AE4D-85D5A7B4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F5E-234D-4A98-B293-E08CD22B417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1AAA1-2476-4D5E-AE4D-85D5A7B4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F5E-234D-4A98-B293-E08CD22B417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AAA1-2476-4D5E-AE4D-85D5A7B45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A12F5E-234D-4A98-B293-E08CD22B417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CF1AAA1-2476-4D5E-AE4D-85D5A7B45F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0CAcQjRw&amp;url=http://imgkid.com/pathway-to-success-clipart.shtml&amp;ei=_VdwVdjZB86XygSJjoL4DA&amp;psig=AFQjCNEnaygfsOQp_tAqW34D8M8qkUVELg&amp;ust=143351202259617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cb.edu/" TargetMode="External"/><Relationship Id="rId2" Type="http://schemas.openxmlformats.org/officeDocument/2006/relationships/hyperlink" Target="mailto:jhaynes@mccb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pletecollege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ces.ed.gov/ipeds/cipcode/cipdetail.aspx?y=55&amp;cipid=88073" TargetMode="External"/><Relationship Id="rId3" Type="http://schemas.openxmlformats.org/officeDocument/2006/relationships/hyperlink" Target="https://nces.ed.gov/ipeds/cipcode/cipdetail.aspx?y=55&amp;cipid=88014" TargetMode="External"/><Relationship Id="rId7" Type="http://schemas.openxmlformats.org/officeDocument/2006/relationships/hyperlink" Target="https://nces.ed.gov/ipeds/cipcode/cipdetail.aspx?y=55&amp;cipid=88053" TargetMode="External"/><Relationship Id="rId12" Type="http://schemas.openxmlformats.org/officeDocument/2006/relationships/hyperlink" Target="https://nces.ed.gov/ipeds/cipcode/cipdetail.aspx?y=55&amp;cipid=88137" TargetMode="External"/><Relationship Id="rId2" Type="http://schemas.openxmlformats.org/officeDocument/2006/relationships/hyperlink" Target="https://nces.ed.gov/ipeds/cipcode/cipdetail.aspx?y=55&amp;cipid=879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es.ed.gov/ipeds/cipcode/cipdetail.aspx?y=55&amp;cipid=88043" TargetMode="External"/><Relationship Id="rId11" Type="http://schemas.openxmlformats.org/officeDocument/2006/relationships/hyperlink" Target="https://nces.ed.gov/ipeds/cipcode/cipdetail.aspx?y=55&amp;cipid=88196" TargetMode="External"/><Relationship Id="rId5" Type="http://schemas.openxmlformats.org/officeDocument/2006/relationships/hyperlink" Target="https://nces.ed.gov/ipeds/cipcode/cipdetail.aspx?y=55&amp;cipid=87973" TargetMode="External"/><Relationship Id="rId10" Type="http://schemas.openxmlformats.org/officeDocument/2006/relationships/hyperlink" Target="https://nces.ed.gov/ipeds/cipcode/cipdetail.aspx?y=55&amp;cipid=88107" TargetMode="External"/><Relationship Id="rId4" Type="http://schemas.openxmlformats.org/officeDocument/2006/relationships/hyperlink" Target="https://nces.ed.gov/ipeds/cipcode/cipdetail.aspx?y=55&amp;cipid=87960" TargetMode="External"/><Relationship Id="rId9" Type="http://schemas.openxmlformats.org/officeDocument/2006/relationships/hyperlink" Target="https://nces.ed.gov/ipeds/cipcode/cipdetail.aspx?y=55&amp;cipid=8808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ces.ed.gov/ipeds/cipcode/cipdetail.aspx?y=55&amp;cipid=88406" TargetMode="External"/><Relationship Id="rId3" Type="http://schemas.openxmlformats.org/officeDocument/2006/relationships/hyperlink" Target="https://nces.ed.gov/ipeds/cipcode/cipdetail.aspx?y=55&amp;cipid=88352" TargetMode="External"/><Relationship Id="rId7" Type="http://schemas.openxmlformats.org/officeDocument/2006/relationships/hyperlink" Target="https://nces.ed.gov/ipeds/cipcode/cipdetail.aspx?y=55&amp;cipid=88385" TargetMode="External"/><Relationship Id="rId12" Type="http://schemas.openxmlformats.org/officeDocument/2006/relationships/hyperlink" Target="https://nces.ed.gov/ipeds/cipcode/cipdetail.aspx?y=55&amp;cipid=88442" TargetMode="External"/><Relationship Id="rId2" Type="http://schemas.openxmlformats.org/officeDocument/2006/relationships/hyperlink" Target="https://nces.ed.gov/ipeds/cipcode/cipdetail.aspx?y=55&amp;cipid=882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es.ed.gov/ipeds/cipcode/cipdetail.aspx?y=55&amp;cipid=88378" TargetMode="External"/><Relationship Id="rId11" Type="http://schemas.openxmlformats.org/officeDocument/2006/relationships/hyperlink" Target="https://nces.ed.gov/ipeds/cipcode/cipdetail.aspx?y=55&amp;cipid=88419" TargetMode="External"/><Relationship Id="rId5" Type="http://schemas.openxmlformats.org/officeDocument/2006/relationships/hyperlink" Target="https://nces.ed.gov/ipeds/cipcode/cipdetail.aspx?y=55&amp;cipid=88372" TargetMode="External"/><Relationship Id="rId10" Type="http://schemas.openxmlformats.org/officeDocument/2006/relationships/hyperlink" Target="https://nces.ed.gov/ipeds/cipcode/cipdetail.aspx?y=55&amp;cipid=88416" TargetMode="External"/><Relationship Id="rId4" Type="http://schemas.openxmlformats.org/officeDocument/2006/relationships/hyperlink" Target="https://nces.ed.gov/ipeds/cipcode/cipdetail.aspx?y=55&amp;cipid=88355" TargetMode="External"/><Relationship Id="rId9" Type="http://schemas.openxmlformats.org/officeDocument/2006/relationships/hyperlink" Target="https://nces.ed.gov/ipeds/cipcode/cipdetail.aspx?y=55&amp;cipid=8894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ces.ed.gov/ipeds/cipcode/cipdetail.aspx?y=55&amp;cipid=88454" TargetMode="External"/><Relationship Id="rId13" Type="http://schemas.openxmlformats.org/officeDocument/2006/relationships/hyperlink" Target="https://nces.ed.gov/ipeds/cipcode/cipdetail.aspx?y=55&amp;cipid=88540" TargetMode="External"/><Relationship Id="rId3" Type="http://schemas.openxmlformats.org/officeDocument/2006/relationships/hyperlink" Target="https://nces.ed.gov/ipeds/cipcode/cipdetail.aspx?y=55&amp;cipid=88959" TargetMode="External"/><Relationship Id="rId7" Type="http://schemas.openxmlformats.org/officeDocument/2006/relationships/hyperlink" Target="https://nces.ed.gov/ipeds/cipcode/cipdetail.aspx?y=55&amp;cipid=88998" TargetMode="External"/><Relationship Id="rId12" Type="http://schemas.openxmlformats.org/officeDocument/2006/relationships/hyperlink" Target="https://nces.ed.gov/ipeds/cipcode/cipdetail.aspx?y=55&amp;cipid=88525" TargetMode="External"/><Relationship Id="rId2" Type="http://schemas.openxmlformats.org/officeDocument/2006/relationships/hyperlink" Target="https://nces.ed.gov/ipeds/cipcode/cipdetail.aspx?y=55&amp;cipid=889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es.ed.gov/ipeds/cipcode/cipdetail.aspx?y=55&amp;cipid=88978" TargetMode="External"/><Relationship Id="rId11" Type="http://schemas.openxmlformats.org/officeDocument/2006/relationships/hyperlink" Target="https://nces.ed.gov/ipeds/cipcode/cipdetail.aspx?y=55&amp;cipid=88513" TargetMode="External"/><Relationship Id="rId5" Type="http://schemas.openxmlformats.org/officeDocument/2006/relationships/hyperlink" Target="https://nces.ed.gov/ipeds/cipcode/cipdetail.aspx?y=55&amp;cipid=88972" TargetMode="External"/><Relationship Id="rId10" Type="http://schemas.openxmlformats.org/officeDocument/2006/relationships/hyperlink" Target="https://nces.ed.gov/ipeds/cipcode/cipdetail.aspx?y=55&amp;cipid=88479" TargetMode="External"/><Relationship Id="rId4" Type="http://schemas.openxmlformats.org/officeDocument/2006/relationships/hyperlink" Target="https://nces.ed.gov/ipeds/cipcode/cipdetail.aspx?y=55&amp;cipid=88966" TargetMode="External"/><Relationship Id="rId9" Type="http://schemas.openxmlformats.org/officeDocument/2006/relationships/hyperlink" Target="https://nces.ed.gov/ipeds/cipcode/cipdetail.aspx?y=55&amp;cipid=88461" TargetMode="External"/><Relationship Id="rId14" Type="http://schemas.openxmlformats.org/officeDocument/2006/relationships/hyperlink" Target="https://nces.ed.gov/ipeds/cipcode/cipdetail.aspx?y=55&amp;cipid=88556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ces.ed.gov/ipeds/cipcode/cipdetail.aspx?y=55&amp;cipid=88873" TargetMode="External"/><Relationship Id="rId3" Type="http://schemas.openxmlformats.org/officeDocument/2006/relationships/hyperlink" Target="https://nces.ed.gov/ipeds/cipcode/cipdetail.aspx?y=55&amp;cipid=88599" TargetMode="External"/><Relationship Id="rId7" Type="http://schemas.openxmlformats.org/officeDocument/2006/relationships/hyperlink" Target="https://nces.ed.gov/ipeds/cipcode/cipdetail.aspx?y=55&amp;cipid=88742" TargetMode="External"/><Relationship Id="rId2" Type="http://schemas.openxmlformats.org/officeDocument/2006/relationships/hyperlink" Target="https://nces.ed.gov/ipeds/cipcode/cipdetail.aspx?y=55&amp;cipid=878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es.ed.gov/ipeds/cipcode/cipdetail.aspx?y=55&amp;cipid=88670" TargetMode="External"/><Relationship Id="rId5" Type="http://schemas.openxmlformats.org/officeDocument/2006/relationships/hyperlink" Target="https://nces.ed.gov/ipeds/cipcode/cipdetail.aspx?y=55&amp;cipid=88651" TargetMode="External"/><Relationship Id="rId10" Type="http://schemas.openxmlformats.org/officeDocument/2006/relationships/hyperlink" Target="https://nces.ed.gov/ipeds/cipcode/cipdetail.aspx?y=55&amp;cipid=87851" TargetMode="External"/><Relationship Id="rId4" Type="http://schemas.openxmlformats.org/officeDocument/2006/relationships/hyperlink" Target="https://nces.ed.gov/ipeds/cipcode/cipdetail.aspx?y=55&amp;cipid=88617" TargetMode="External"/><Relationship Id="rId9" Type="http://schemas.openxmlformats.org/officeDocument/2006/relationships/hyperlink" Target="https://nces.ed.gov/ipeds/cipcode/cipdetail.aspx?y=55&amp;cipid=8900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ces.ed.gov/ipeds/cipcode/cipdetail.aspx?y=55&amp;cipid=88046" TargetMode="External"/><Relationship Id="rId13" Type="http://schemas.openxmlformats.org/officeDocument/2006/relationships/hyperlink" Target="https://nces.ed.gov/ipeds/cipcode/cipdetail.aspx?y=55&amp;cipid=88049" TargetMode="External"/><Relationship Id="rId3" Type="http://schemas.openxmlformats.org/officeDocument/2006/relationships/hyperlink" Target="https://nces.ed.gov/ipeds/cipcode/cipdetail.aspx?y=55&amp;cipid=88044" TargetMode="External"/><Relationship Id="rId7" Type="http://schemas.openxmlformats.org/officeDocument/2006/relationships/hyperlink" Target="https://nces.ed.gov/ipeds/cipcode/cipdetail.aspx?y=55&amp;cipid=87218" TargetMode="External"/><Relationship Id="rId12" Type="http://schemas.openxmlformats.org/officeDocument/2006/relationships/hyperlink" Target="https://nces.ed.gov/ipeds/cipcode/cipdetail.aspx?y=55&amp;cipid=87220" TargetMode="External"/><Relationship Id="rId2" Type="http://schemas.openxmlformats.org/officeDocument/2006/relationships/hyperlink" Target="https://nces.ed.gov/ipeds/cipcode/cipdetail.aspx?y=55&amp;cipid=88043" TargetMode="External"/><Relationship Id="rId16" Type="http://schemas.openxmlformats.org/officeDocument/2006/relationships/hyperlink" Target="https://nces.ed.gov/ipeds/cipcode/cipdetail.aspx?y=55&amp;cipid=872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es.ed.gov/ipeds/cipcode/cipdetail.aspx?y=55&amp;cipid=87762" TargetMode="External"/><Relationship Id="rId11" Type="http://schemas.openxmlformats.org/officeDocument/2006/relationships/hyperlink" Target="https://nces.ed.gov/ipeds/cipcode/cipdetail.aspx?y=55&amp;cipid=87219" TargetMode="External"/><Relationship Id="rId5" Type="http://schemas.openxmlformats.org/officeDocument/2006/relationships/hyperlink" Target="https://nces.ed.gov/ipeds/cipcode/cipdetail.aspx?y=55&amp;cipid=88045" TargetMode="External"/><Relationship Id="rId15" Type="http://schemas.openxmlformats.org/officeDocument/2006/relationships/hyperlink" Target="https://nces.ed.gov/ipeds/cipcode/cipdetail.aspx?y=55&amp;cipid=87221" TargetMode="External"/><Relationship Id="rId10" Type="http://schemas.openxmlformats.org/officeDocument/2006/relationships/hyperlink" Target="https://nces.ed.gov/ipeds/cipcode/cipdetail.aspx?y=55&amp;cipid=88048" TargetMode="External"/><Relationship Id="rId4" Type="http://schemas.openxmlformats.org/officeDocument/2006/relationships/hyperlink" Target="https://nces.ed.gov/ipeds/cipcode/cipdetail.aspx?y=55&amp;cipid=89222" TargetMode="External"/><Relationship Id="rId9" Type="http://schemas.openxmlformats.org/officeDocument/2006/relationships/hyperlink" Target="https://nces.ed.gov/ipeds/cipcode/cipdetail.aspx?y=55&amp;cipid=88047" TargetMode="External"/><Relationship Id="rId14" Type="http://schemas.openxmlformats.org/officeDocument/2006/relationships/hyperlink" Target="https://nces.ed.gov/ipeds/cipcode/cipdetail.aspx?y=55&amp;cipid=880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http://thumbs.dreamstime.com/z/path-to-success-vector-drawing-represents-design-4070026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1" b="1749"/>
          <a:stretch/>
        </p:blipFill>
        <p:spPr bwMode="auto">
          <a:xfrm>
            <a:off x="1776919" y="21077"/>
            <a:ext cx="5174742" cy="522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83577" y="2855829"/>
            <a:ext cx="8821872" cy="1204306"/>
          </a:xfrm>
        </p:spPr>
        <p:txBody>
          <a:bodyPr/>
          <a:lstStyle/>
          <a:p>
            <a:r>
              <a:rPr lang="en-US" sz="7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Academic Pathways</a:t>
            </a:r>
            <a:endParaRPr lang="en-US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3096070" y="3826529"/>
            <a:ext cx="6511131" cy="112613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Summer Data Conference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June 2015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5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New k-12 data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20940" cy="38523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students (beginning in the 7</a:t>
            </a:r>
            <a:r>
              <a:rPr lang="en-US" sz="2000" b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grade) take the </a:t>
            </a:r>
            <a:r>
              <a:rPr lang="en-US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iCAP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(Individual Career and Academic Plan)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iCAP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results place them in one of 16 career clusters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Beginning in the 9</a:t>
            </a:r>
            <a:r>
              <a:rPr lang="en-US" sz="2000" b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grade their </a:t>
            </a:r>
            <a:r>
              <a:rPr lang="en-US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iCAP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scores impact their course electives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juniors will take the ACT (this year it was given on March 3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So – what does that mean for our community and junior colleges? </a:t>
            </a:r>
          </a:p>
          <a:p>
            <a:pPr marL="0" indent="0" algn="ctr">
              <a:spcBef>
                <a:spcPts val="2400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will know in the student’s 11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grade year their career interest and if they are ready for college level work.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5334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ALARM! </a:t>
            </a:r>
            <a:r>
              <a:rPr lang="en-US" sz="2400" b="1" dirty="0" smtClean="0">
                <a:solidFill>
                  <a:srgbClr val="FF0000"/>
                </a:solidFill>
              </a:rPr>
              <a:t>– before you ask the question – we don’t know yet, but we are working with MDE on it!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9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16 Career Clusters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20940" cy="3852372"/>
          </a:xfrm>
        </p:spPr>
        <p:txBody>
          <a:bodyPr>
            <a:normAutofit/>
          </a:bodyPr>
          <a:lstStyle/>
          <a:p>
            <a:pPr marL="0" indent="0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27703"/>
          <a:stretch/>
        </p:blipFill>
        <p:spPr bwMode="auto">
          <a:xfrm>
            <a:off x="723900" y="1410652"/>
            <a:ext cx="7696200" cy="4036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81089" b="74345"/>
          <a:stretch/>
        </p:blipFill>
        <p:spPr bwMode="auto">
          <a:xfrm>
            <a:off x="7239000" y="152400"/>
            <a:ext cx="1455420" cy="1432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312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iCAP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screen shots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20940" cy="3852372"/>
          </a:xfrm>
        </p:spPr>
        <p:txBody>
          <a:bodyPr>
            <a:normAutofit/>
          </a:bodyPr>
          <a:lstStyle/>
          <a:p>
            <a:pPr marL="0" indent="0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0753"/>
          <a:stretch/>
        </p:blipFill>
        <p:spPr>
          <a:xfrm>
            <a:off x="304800" y="990600"/>
            <a:ext cx="8534400" cy="3886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895600" y="4038600"/>
            <a:ext cx="2057400" cy="15240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400" y="541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iCAP</a:t>
            </a:r>
            <a:r>
              <a:rPr lang="en-US" dirty="0" smtClean="0"/>
              <a:t> Career 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6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iCAP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screen shots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20940" cy="3852372"/>
          </a:xfrm>
        </p:spPr>
        <p:txBody>
          <a:bodyPr>
            <a:normAutofit/>
          </a:bodyPr>
          <a:lstStyle/>
          <a:p>
            <a:pPr marL="0" indent="0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2181" t="6512" r="2124" b="39281"/>
          <a:stretch/>
        </p:blipFill>
        <p:spPr>
          <a:xfrm>
            <a:off x="228600" y="914400"/>
            <a:ext cx="8610600" cy="3886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295400" y="1981200"/>
            <a:ext cx="3810000" cy="33528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400" y="5410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iCAP</a:t>
            </a:r>
            <a:r>
              <a:rPr lang="en-US" dirty="0" smtClean="0"/>
              <a:t> Career Cluster Electives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Personal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Business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Accounting Fundamentals,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8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MDE Connection with </a:t>
            </a:r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cjcs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20940" cy="3852372"/>
          </a:xfrm>
        </p:spPr>
        <p:txBody>
          <a:bodyPr>
            <a:normAutofit/>
          </a:bodyPr>
          <a:lstStyle/>
          <a:p>
            <a:pPr marL="0" indent="0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5086"/>
            <a:ext cx="8697218" cy="517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14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Arts and humanities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09.0000   Communication, Journalism, and Related Programs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09.0100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09.0400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09.0700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09.0900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50.0000   Visual and Performing Arts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50.0100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50.0300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50.0400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50.0500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50.0600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50.0700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50.0900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9" name="Picture 3" descr="C:\Users\jhaynes\AppData\Local\Microsoft\Windows\Temporary Internet Files\Content.IE5\RWHE5F0K\arteasel4c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594">
            <a:off x="6096000" y="1980812"/>
            <a:ext cx="2468880" cy="28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865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Business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52.0000   Business, Management, Marketing, and Related Support Services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52.0100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52.0200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52.0300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52.0400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52.1100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52.1200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52.1500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4" name="Picture 4" descr="C:\Users\jhaynes\AppData\Local\Microsoft\Windows\Temporary Internet Files\Content.IE5\DXE1H6OS\2608456358_0f736799c5_z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/>
          <a:stretch/>
        </p:blipFill>
        <p:spPr bwMode="auto">
          <a:xfrm rot="21167915">
            <a:off x="5176416" y="1893981"/>
            <a:ext cx="2412998" cy="25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76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Criminal justice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22.0000   Legal Professions and Studies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22.0300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43.0000   Homeland Security, Law Enforcement, Firefighting and Related Protective Services.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43.0100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43.0200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44.0000   Public Administration and Social Service Professions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44.9900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45.0000   Social Sciences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45.1000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7" name="Picture 3" descr="C:\Users\jhaynes\AppData\Local\Microsoft\Windows\Temporary Internet Files\Content.IE5\RWHE5F0K\cid_CyberSafet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6376">
            <a:off x="6705709" y="2473563"/>
            <a:ext cx="1934314" cy="19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23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13.0000   Education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13.0100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13.1000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13.1200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13.1300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1" name="Picture 3" descr="C:\Users\jhaynes\AppData\Local\Microsoft\Windows\Temporary Internet Files\Content.IE5\Q9OFE11W\schoolhous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219200"/>
            <a:ext cx="317920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3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Industry, Manufacturing, &amp; Construction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01.0000   Agriculture, Agriculture Operations and Related Sciences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01.0100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01.0600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01.0800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01.0900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03.0000   Natural Resources and Conservation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03.0500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03.0600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04.0000   Architecture and Related Services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04.0200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04.0600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194" name="Picture 2" descr="C:\Users\jhaynes\AppData\Local\Microsoft\Windows\Temporary Internet Files\Content.IE5\DXE1H6OS\Under-Construction-Sig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483">
            <a:off x="5922919" y="203672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0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 Game Changers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 Academic CIP Codes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Tie to K-12 (Junior Year – ACT Score and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iCAP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8 Academic Pathways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opportunities for data use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84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66800" y="4191000"/>
            <a:ext cx="1066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Health sciences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51.0000   Health Professions and Related Programs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51.0200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51.0600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51.0700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51.0800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51.0900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51.1000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51.1700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51.1800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51.2000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51.2300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51.3100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51.3800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9800" y="4495800"/>
            <a:ext cx="2895600" cy="838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600" y="5334000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 Needs Child – ADN</a:t>
            </a:r>
            <a:endParaRPr lang="en-US" dirty="0"/>
          </a:p>
        </p:txBody>
      </p:sp>
      <p:pic>
        <p:nvPicPr>
          <p:cNvPr id="9219" name="Picture 3" descr="C:\Users\jhaynes\AppData\Local\Microsoft\Windows\Temporary Internet Files\Content.IE5\RWHE5F0K\nurse's_hat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371600"/>
            <a:ext cx="319058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3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Social, Behavioral and human Sciences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824" y="1295400"/>
            <a:ext cx="7520940" cy="3733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12.0000   Personal and Culinary Services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12.0500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19.0000   Family and Consumer Sciences/Human Sciences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19.0100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19.0700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19.0900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24.0000   Liberal Arts and Sciences, General Studies and Humanities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24.0100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38.000   Philosophy and Religious Studies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38.0100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39.0000   Theology and Religious Vocations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39.0600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42" name="Picture 2" descr="C:\Users\jhaynes\AppData\Local\Microsoft\Windows\Temporary Internet Files\Content.IE5\RWHE5F0K\customer_servic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461">
            <a:off x="6553200" y="1295400"/>
            <a:ext cx="207925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19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824" y="1066800"/>
            <a:ext cx="7520940" cy="41148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11.0000   Computer and Information Sciences and Support Services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11.0100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11.0400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11.0700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14.0000   Engineering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14.0100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14.0400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14.0900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14.1000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14.3500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14.3900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26.0000   Biological and Biomedical Sciences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26.0100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26.9900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27.0000   Mathematics and Statistics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27.0100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C:\Users\jhaynes\AppData\Local\Microsoft\Windows\Temporary Internet Files\Content.IE5\DXE1H6OS\math_symbol_clip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611">
            <a:off x="5181600" y="1752600"/>
            <a:ext cx="3314116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1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Data opportunities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Ability to capture the content areas of academic students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Economic development and industry information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Used strategically for funding requests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Incorporated into outcomes and measures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Ability to enroll AA students in structured degree plans and not just individual courses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Supports advisement of students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Prevents students from meandering through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courses 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if classified as undecided or general studies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Ability to capture and use data to recruit and remediate (if needed) while students are in their senior year of high school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be as inclusive or as exclusive as you want it to be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09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838200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Joan Davis Haynes, Ph.D.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Mississippi Community College Board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Associate Executive Director for Academic and Student Affairs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601-432-6106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jhaynes@mccb.edu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www.mccb.edu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mission of the Mississippi Community College Board is to advance the community college system through coordination, support, leadership, and advocacy.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2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 Game Changers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Performance Funding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Remediation as a Co-requisite, Not a Prerequisite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and Intensity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Block Scheduling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Guided Pathways to Success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:\Users\jhaynes\AppData\Local\Microsoft\Windows\Temporary Internet Files\Content.IE5\0T4LRA0J\check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737624" cy="71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haynes\AppData\Local\Microsoft\Windows\Temporary Internet Files\Content.IE5\0T4LRA0J\check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83" y="2590800"/>
            <a:ext cx="737624" cy="71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haynes\AppData\Local\Microsoft\Windows\Temporary Internet Files\Content.IE5\0T4LRA0J\check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737624" cy="71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ompletecollege.org/wp-content/themes/cca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06" y="5181600"/>
            <a:ext cx="24003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12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 Academic </a:t>
            </a:r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cips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Ranges from 1 to 48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2-, 4-, or 6-digit CIP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academic CIPS end in 00 for MS CJCs meaning we currently use a 6-digit CIP with the last two digits being 00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09.0400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 2 are content areas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Second 2 are general focus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Third 2 are detailed program classifications (used by IHL)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6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CIP Content areas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rmAutofit/>
          </a:bodyPr>
          <a:lstStyle/>
          <a:p>
            <a:r>
              <a:rPr lang="en-US" dirty="0">
                <a:hlinkClick r:id="rId2" tooltip="View this CIP"/>
              </a:rPr>
              <a:t>01) AGRICULTURE, AGRICULTURE OPERATIONS, AND RELATED SCIENCES.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3" tooltip="View this CIP"/>
              </a:rPr>
              <a:t>03</a:t>
            </a:r>
            <a:r>
              <a:rPr lang="en-US" dirty="0">
                <a:hlinkClick r:id="rId3" tooltip="View this CIP"/>
              </a:rPr>
              <a:t>) NATURAL RESOURCES AND CONSERVATION.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4" tooltip="View this CIP"/>
              </a:rPr>
              <a:t>04</a:t>
            </a:r>
            <a:r>
              <a:rPr lang="en-US" dirty="0">
                <a:hlinkClick r:id="rId4" tooltip="View this CIP"/>
              </a:rPr>
              <a:t>) ARCHITECTURE AND RELATED SERVICES.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5" tooltip="View this CIP"/>
              </a:rPr>
              <a:t>05</a:t>
            </a:r>
            <a:r>
              <a:rPr lang="en-US" dirty="0">
                <a:hlinkClick r:id="rId5" tooltip="View this CIP"/>
              </a:rPr>
              <a:t>) AREA, ETHNIC, CULTURAL, GENDER, AND GROUP STUDIES.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6" tooltip="View this CIP"/>
              </a:rPr>
              <a:t>09</a:t>
            </a:r>
            <a:r>
              <a:rPr lang="en-US" dirty="0">
                <a:hlinkClick r:id="rId6" tooltip="View this CIP"/>
              </a:rPr>
              <a:t>) COMMUNICATION, JOURNALISM, AND RELATED PROGRAMS.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7" tooltip="View this CIP"/>
              </a:rPr>
              <a:t>10</a:t>
            </a:r>
            <a:r>
              <a:rPr lang="en-US" dirty="0">
                <a:hlinkClick r:id="rId7" tooltip="View this CIP"/>
              </a:rPr>
              <a:t>) COMMUNICATIONS TECHNOLOGIES/TECHNICIANS AND SUPPORT SERVICES.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8" tooltip="View this CIP"/>
              </a:rPr>
              <a:t>11</a:t>
            </a:r>
            <a:r>
              <a:rPr lang="en-US" dirty="0">
                <a:hlinkClick r:id="rId8" tooltip="View this CIP"/>
              </a:rPr>
              <a:t>) COMPUTER AND INFORMATION SCIENCES AND SUPPORT SERVICES.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9" tooltip="View this CIP"/>
              </a:rPr>
              <a:t>12</a:t>
            </a:r>
            <a:r>
              <a:rPr lang="en-US" dirty="0">
                <a:hlinkClick r:id="rId9" tooltip="View this CIP"/>
              </a:rPr>
              <a:t>) PERSONAL AND CULINARY SERVICES.</a:t>
            </a:r>
            <a:r>
              <a:rPr lang="en-US" dirty="0"/>
              <a:t> </a:t>
            </a:r>
          </a:p>
          <a:p>
            <a:r>
              <a:rPr lang="en-US" dirty="0">
                <a:hlinkClick r:id="rId10" tooltip="View this CIP"/>
              </a:rPr>
              <a:t>13) EDUCATION.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11" tooltip="View this CIP"/>
              </a:rPr>
              <a:t>14</a:t>
            </a:r>
            <a:r>
              <a:rPr lang="en-US" dirty="0">
                <a:hlinkClick r:id="rId11" tooltip="View this CIP"/>
              </a:rPr>
              <a:t>) ENGINEERING.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12" tooltip="View this CIP"/>
              </a:rPr>
              <a:t>15</a:t>
            </a:r>
            <a:r>
              <a:rPr lang="en-US" dirty="0">
                <a:hlinkClick r:id="rId12" tooltip="View this CIP"/>
              </a:rPr>
              <a:t>) ENGINEERING TECHNOLOGIES AND ENGINEERING-RELATED FIELDS.</a:t>
            </a:r>
            <a:endParaRPr lang="en-US" dirty="0"/>
          </a:p>
          <a:p>
            <a:pPr marL="0" indent="0">
              <a:spcAft>
                <a:spcPts val="600"/>
              </a:spcAft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7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CIP Content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rmAutofit/>
          </a:bodyPr>
          <a:lstStyle/>
          <a:p>
            <a:r>
              <a:rPr lang="en-US" dirty="0">
                <a:hlinkClick r:id="rId2" tooltip="View this CIP"/>
              </a:rPr>
              <a:t>16) FOREIGN LANGUAGES, LITERATURES, AND LINGUISTICS.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3" tooltip="View this CIP"/>
              </a:rPr>
              <a:t>22</a:t>
            </a:r>
            <a:r>
              <a:rPr lang="en-US" dirty="0">
                <a:hlinkClick r:id="rId3" tooltip="View this CIP"/>
              </a:rPr>
              <a:t>) LEGAL PROFESSIONS AND STUDIES.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4" tooltip="View this CIP"/>
              </a:rPr>
              <a:t>23</a:t>
            </a:r>
            <a:r>
              <a:rPr lang="en-US" dirty="0">
                <a:hlinkClick r:id="rId4" tooltip="View this CIP"/>
              </a:rPr>
              <a:t>) ENGLISH LANGUAGE AND LITERATURE/LETTERS.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5" tooltip="View this CIP"/>
              </a:rPr>
              <a:t>24</a:t>
            </a:r>
            <a:r>
              <a:rPr lang="en-US" dirty="0">
                <a:hlinkClick r:id="rId5" tooltip="View this CIP"/>
              </a:rPr>
              <a:t>) LIBERAL ARTS AND SCIENCES, GENERAL STUDIES AND HUMANITIES.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6" tooltip="View this CIP"/>
              </a:rPr>
              <a:t>25</a:t>
            </a:r>
            <a:r>
              <a:rPr lang="en-US" dirty="0">
                <a:hlinkClick r:id="rId6" tooltip="View this CIP"/>
              </a:rPr>
              <a:t>) LIBRARY SCIENCE.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7" tooltip="View this CIP"/>
              </a:rPr>
              <a:t>26</a:t>
            </a:r>
            <a:r>
              <a:rPr lang="en-US" dirty="0">
                <a:hlinkClick r:id="rId7" tooltip="View this CIP"/>
              </a:rPr>
              <a:t>) BIOLOGICAL AND BIOMEDICAL SCIENCES.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8" tooltip="View this CIP"/>
              </a:rPr>
              <a:t>27</a:t>
            </a:r>
            <a:r>
              <a:rPr lang="en-US" dirty="0">
                <a:hlinkClick r:id="rId8" tooltip="View this CIP"/>
              </a:rPr>
              <a:t>) MATHEMATICS AND STATISTICS.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9" tooltip="View this CIP"/>
              </a:rPr>
              <a:t>28</a:t>
            </a:r>
            <a:r>
              <a:rPr lang="en-US" dirty="0">
                <a:hlinkClick r:id="rId9" tooltip="View this CIP"/>
              </a:rPr>
              <a:t>) MILITARY SCIENCE, LEADERSHIP AND OPERATIONAL ART.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10" tooltip="View this CIP"/>
              </a:rPr>
              <a:t>29</a:t>
            </a:r>
            <a:r>
              <a:rPr lang="en-US" dirty="0">
                <a:hlinkClick r:id="rId10" tooltip="View this CIP"/>
              </a:rPr>
              <a:t>) MILITARY TECHNOLOGIES AND APPLIED SCIENCES.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11" tooltip="View this CIP"/>
              </a:rPr>
              <a:t>30</a:t>
            </a:r>
            <a:r>
              <a:rPr lang="en-US" dirty="0">
                <a:hlinkClick r:id="rId11" tooltip="View this CIP"/>
              </a:rPr>
              <a:t>) MULTI/INTERDISCIPLINARY STUDIES.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>
                <a:hlinkClick r:id="rId12" tooltip="View this CIP"/>
              </a:rPr>
              <a:t>31) PARKS, RECREATION, LEISURE, AND FITNESS STUDIES.</a:t>
            </a:r>
            <a:r>
              <a:rPr lang="en-US" dirty="0"/>
              <a:t> </a:t>
            </a:r>
          </a:p>
          <a:p>
            <a:pPr marL="0" indent="0">
              <a:spcAft>
                <a:spcPts val="600"/>
              </a:spcAft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CIP Content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0477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 tooltip="View this CIP"/>
              </a:rPr>
              <a:t>32) BASIC SKILLS AND DEVELOPMENTAL/REMEDIAL EDUCATION.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3" tooltip="View this CIP"/>
              </a:rPr>
              <a:t>33</a:t>
            </a:r>
            <a:r>
              <a:rPr lang="en-US" dirty="0">
                <a:hlinkClick r:id="rId3" tooltip="View this CIP"/>
              </a:rPr>
              <a:t>) CITIZENSHIP ACTIVITIES.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4" tooltip="View this CIP"/>
              </a:rPr>
              <a:t>34</a:t>
            </a:r>
            <a:r>
              <a:rPr lang="en-US" dirty="0">
                <a:hlinkClick r:id="rId4" tooltip="View this CIP"/>
              </a:rPr>
              <a:t>) HEALTH-RELATED KNOWLEDGE AND SKILLS.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5" tooltip="View this CIP"/>
              </a:rPr>
              <a:t>35</a:t>
            </a:r>
            <a:r>
              <a:rPr lang="en-US" dirty="0">
                <a:hlinkClick r:id="rId5" tooltip="View this CIP"/>
              </a:rPr>
              <a:t>) INTERPERSONAL AND SOCIAL SKILLS.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6" tooltip="View this CIP"/>
              </a:rPr>
              <a:t>36</a:t>
            </a:r>
            <a:r>
              <a:rPr lang="en-US" dirty="0">
                <a:hlinkClick r:id="rId6" tooltip="View this CIP"/>
              </a:rPr>
              <a:t>) LEISURE AND RECREATIONAL ACTIVITIES.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7" tooltip="View this CIP"/>
              </a:rPr>
              <a:t>37</a:t>
            </a:r>
            <a:r>
              <a:rPr lang="en-US" dirty="0">
                <a:hlinkClick r:id="rId7" tooltip="View this CIP"/>
              </a:rPr>
              <a:t>) PERSONAL AWARENESS AND SELF-IMPROVEMENT.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8" tooltip="View this CIP"/>
              </a:rPr>
              <a:t>38</a:t>
            </a:r>
            <a:r>
              <a:rPr lang="en-US" dirty="0">
                <a:hlinkClick r:id="rId8" tooltip="View this CIP"/>
              </a:rPr>
              <a:t>) PHILOSOPHY AND RELIGIOUS STUDIES.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9" tooltip="View this CIP"/>
              </a:rPr>
              <a:t>39</a:t>
            </a:r>
            <a:r>
              <a:rPr lang="en-US" dirty="0">
                <a:hlinkClick r:id="rId9" tooltip="View this CIP"/>
              </a:rPr>
              <a:t>) THEOLOGY AND RELIGIOUS VOCATIONS.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10" tooltip="View this CIP"/>
              </a:rPr>
              <a:t>40</a:t>
            </a:r>
            <a:r>
              <a:rPr lang="en-US" dirty="0">
                <a:hlinkClick r:id="rId10" tooltip="View this CIP"/>
              </a:rPr>
              <a:t>) PHYSICAL SCIENCES.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11" tooltip="View this CIP"/>
              </a:rPr>
              <a:t>41</a:t>
            </a:r>
            <a:r>
              <a:rPr lang="en-US" dirty="0">
                <a:hlinkClick r:id="rId11" tooltip="View this CIP"/>
              </a:rPr>
              <a:t>) SCIENCE TECHNOLOGIES/TECHNICIANS.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12" tooltip="View this CIP"/>
              </a:rPr>
              <a:t>42</a:t>
            </a:r>
            <a:r>
              <a:rPr lang="en-US" dirty="0">
                <a:hlinkClick r:id="rId12" tooltip="View this CIP"/>
              </a:rPr>
              <a:t>) PSYCHOLOGY.</a:t>
            </a:r>
            <a:r>
              <a:rPr lang="en-US" dirty="0"/>
              <a:t> </a:t>
            </a:r>
          </a:p>
          <a:p>
            <a:r>
              <a:rPr lang="en-US" dirty="0">
                <a:hlinkClick r:id="rId13" tooltip="View this CIP"/>
              </a:rPr>
              <a:t>43) HOMELAND SECURITY, LAW ENFORCEMENT, FIREFIGHTING AND RELATED PROTECTIVE SERVICES.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>
                <a:hlinkClick r:id="rId14" tooltip="View this CIP"/>
              </a:rPr>
              <a:t>44) PUBLIC ADMINISTRATION AND SOCIAL SERVICE PROFESSIONS.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49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CIP Content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04772"/>
          </a:xfrm>
        </p:spPr>
        <p:txBody>
          <a:bodyPr>
            <a:normAutofit/>
          </a:bodyPr>
          <a:lstStyle/>
          <a:p>
            <a:r>
              <a:rPr lang="en-US" dirty="0">
                <a:hlinkClick r:id="rId2" tooltip="View this CIP"/>
              </a:rPr>
              <a:t>45) SOCIAL SCIENCES.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3" tooltip="View this CIP"/>
              </a:rPr>
              <a:t>46</a:t>
            </a:r>
            <a:r>
              <a:rPr lang="en-US" dirty="0">
                <a:hlinkClick r:id="rId3" tooltip="View this CIP"/>
              </a:rPr>
              <a:t>) CONSTRUCTION TRADES.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4" tooltip="View this CIP"/>
              </a:rPr>
              <a:t>47</a:t>
            </a:r>
            <a:r>
              <a:rPr lang="en-US" dirty="0">
                <a:hlinkClick r:id="rId4" tooltip="View this CIP"/>
              </a:rPr>
              <a:t>) MECHANIC AND REPAIR TECHNOLOGIES/TECHNICIANS.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5" tooltip="View this CIP"/>
              </a:rPr>
              <a:t>48</a:t>
            </a:r>
            <a:r>
              <a:rPr lang="en-US" dirty="0">
                <a:hlinkClick r:id="rId5" tooltip="View this CIP"/>
              </a:rPr>
              <a:t>) PRECISION PRODUCTION.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6" tooltip="View this CIP"/>
              </a:rPr>
              <a:t>49</a:t>
            </a:r>
            <a:r>
              <a:rPr lang="en-US" dirty="0">
                <a:hlinkClick r:id="rId6" tooltip="View this CIP"/>
              </a:rPr>
              <a:t>) TRANSPORTATION AND MATERIALS MOVING.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7" tooltip="View this CIP"/>
              </a:rPr>
              <a:t>51</a:t>
            </a:r>
            <a:r>
              <a:rPr lang="en-US" dirty="0">
                <a:hlinkClick r:id="rId7" tooltip="View this CIP"/>
              </a:rPr>
              <a:t>) HEALTH PROFESSIONS AND RELATED PROGRAMS.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8" tooltip="View this CIP"/>
              </a:rPr>
              <a:t>52</a:t>
            </a:r>
            <a:r>
              <a:rPr lang="en-US" dirty="0">
                <a:hlinkClick r:id="rId8" tooltip="View this CIP"/>
              </a:rPr>
              <a:t>) BUSINESS, MANAGEMENT, MARKETING, AND RELATED SUPPORT SERVICES.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9" tooltip="View this CIP"/>
              </a:rPr>
              <a:t>53</a:t>
            </a:r>
            <a:r>
              <a:rPr lang="en-US" dirty="0">
                <a:hlinkClick r:id="rId9" tooltip="View this CIP"/>
              </a:rPr>
              <a:t>) HIGH SCHOOL/SECONDARY DIPLOMAS AND CERTIFICATES.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10" tooltip="View this CIP"/>
              </a:rPr>
              <a:t>60</a:t>
            </a:r>
            <a:r>
              <a:rPr lang="en-US" dirty="0">
                <a:hlinkClick r:id="rId10" tooltip="View this CIP"/>
              </a:rPr>
              <a:t>) RESIDENCY PROGRAMS.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8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Classification of instructional programs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20940" cy="385237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 tooltip="View this CIP"/>
              </a:rPr>
              <a:t>09) COMMUNICATION, JOURNALISM, AND RELATED PROGRAMS.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 tooltip="View this CIP"/>
              </a:rPr>
              <a:t>09.01) Communication and Media Studies.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 tooltip="View this CIP"/>
              </a:rPr>
              <a:t>09.0100) Communication, General.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 tooltip="View this CIP"/>
              </a:rPr>
              <a:t>09.0101) Speech Communication and Rhetoric.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 tooltip="View this CIP"/>
              </a:rPr>
              <a:t>09.0102) Mass Communication/Media Studies.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7" tooltip="View this CIP"/>
              </a:rPr>
              <a:t>09.0199) Communication and Media Studies, Other.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8" tooltip="View this CIP"/>
              </a:rPr>
              <a:t>09.04) Journalism.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9" tooltip="View this CIP"/>
              </a:rPr>
              <a:t>09.0401) Journalism.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0" tooltip="View this CIP"/>
              </a:rPr>
              <a:t>09.0402) Broadcast Journalism.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1" tooltip="View this CIP"/>
              </a:rPr>
              <a:t>09.0404) Photojournalism.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2" tooltip="View this CIP"/>
              </a:rPr>
              <a:t>09.0499) Journalism, Other.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3" tooltip="View this CIP"/>
              </a:rPr>
              <a:t>09.07) Radio, Television, and Digital Communication.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4" tooltip="View this CIP"/>
              </a:rPr>
              <a:t>09.0701) Radio and Television.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5" tooltip="View this CIP"/>
              </a:rPr>
              <a:t>09.0702) Digital Communication and Media/Multimedia.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6" tooltip="View this CIP"/>
              </a:rPr>
              <a:t>09.0799) Radio, Television, and Digital Communication, Other.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90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209</TotalTime>
  <Words>1079</Words>
  <Application>Microsoft Office PowerPoint</Application>
  <PresentationFormat>On-screen Show (4:3)</PresentationFormat>
  <Paragraphs>224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Angles</vt:lpstr>
      <vt:lpstr>Academic Pathways</vt:lpstr>
      <vt:lpstr>Overview</vt:lpstr>
      <vt:lpstr>5 Game Changers</vt:lpstr>
      <vt:lpstr>Current Academic cips</vt:lpstr>
      <vt:lpstr>CIP Content areas</vt:lpstr>
      <vt:lpstr>CIP Content areas</vt:lpstr>
      <vt:lpstr>CIP Content areas</vt:lpstr>
      <vt:lpstr>CIP Content areas</vt:lpstr>
      <vt:lpstr>Classification of instructional programs</vt:lpstr>
      <vt:lpstr>New k-12 data</vt:lpstr>
      <vt:lpstr>16 Career Clusters</vt:lpstr>
      <vt:lpstr>iCAP screen shots</vt:lpstr>
      <vt:lpstr>iCAP screen shots</vt:lpstr>
      <vt:lpstr>MDE Connection with cjcs</vt:lpstr>
      <vt:lpstr>Arts and humanities</vt:lpstr>
      <vt:lpstr>Business</vt:lpstr>
      <vt:lpstr>Criminal justice</vt:lpstr>
      <vt:lpstr>education</vt:lpstr>
      <vt:lpstr>Industry, Manufacturing, &amp; Construction</vt:lpstr>
      <vt:lpstr>Health sciences</vt:lpstr>
      <vt:lpstr>Social, Behavioral and human Sciences</vt:lpstr>
      <vt:lpstr>STEM</vt:lpstr>
      <vt:lpstr>New Data opportunities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Pathways</dc:title>
  <dc:creator>Joan Haynes</dc:creator>
  <cp:lastModifiedBy>Joan Haynes</cp:lastModifiedBy>
  <cp:revision>21</cp:revision>
  <cp:lastPrinted>2015-06-04T17:59:06Z</cp:lastPrinted>
  <dcterms:created xsi:type="dcterms:W3CDTF">2015-06-04T13:17:56Z</dcterms:created>
  <dcterms:modified xsi:type="dcterms:W3CDTF">2015-06-04T17:59:19Z</dcterms:modified>
</cp:coreProperties>
</file>