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6" r:id="rId2"/>
    <p:sldId id="268" r:id="rId3"/>
    <p:sldId id="262" r:id="rId4"/>
    <p:sldId id="278" r:id="rId5"/>
    <p:sldId id="259" r:id="rId6"/>
    <p:sldId id="279" r:id="rId7"/>
    <p:sldId id="269" r:id="rId8"/>
    <p:sldId id="263" r:id="rId9"/>
    <p:sldId id="270" r:id="rId10"/>
    <p:sldId id="271" r:id="rId11"/>
    <p:sldId id="257" r:id="rId12"/>
    <p:sldId id="264" r:id="rId13"/>
    <p:sldId id="273" r:id="rId14"/>
    <p:sldId id="267" r:id="rId15"/>
    <p:sldId id="274" r:id="rId16"/>
    <p:sldId id="275" r:id="rId17"/>
    <p:sldId id="276" r:id="rId18"/>
    <p:sldId id="280" r:id="rId19"/>
    <p:sldId id="265" r:id="rId20"/>
    <p:sldId id="266"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161" autoAdjust="0"/>
  </p:normalViewPr>
  <p:slideViewPr>
    <p:cSldViewPr>
      <p:cViewPr varScale="1">
        <p:scale>
          <a:sx n="95" d="100"/>
          <a:sy n="95" d="100"/>
        </p:scale>
        <p:origin x="-209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E297FF7-6195-4C73-8281-E7AA2CA03F91}" type="datetimeFigureOut">
              <a:rPr lang="en-US" smtClean="0"/>
              <a:t>6/10/2015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9B66BFD-0650-424E-B896-6754E66ACDC4}" type="slidenum">
              <a:rPr lang="en-US" smtClean="0"/>
              <a:t>‹#›</a:t>
            </a:fld>
            <a:endParaRPr lang="en-US"/>
          </a:p>
        </p:txBody>
      </p:sp>
    </p:spTree>
    <p:extLst>
      <p:ext uri="{BB962C8B-B14F-4D97-AF65-F5344CB8AC3E}">
        <p14:creationId xmlns:p14="http://schemas.microsoft.com/office/powerpoint/2010/main" val="34764308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D618AB-AACB-470D-9D4F-547855558203}" type="datetimeFigureOut">
              <a:rPr lang="en-US" smtClean="0"/>
              <a:t>6/10/2015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021B4A-18DF-422E-B21D-D6972728A03E}" type="slidenum">
              <a:rPr lang="en-US" smtClean="0"/>
              <a:t>‹#›</a:t>
            </a:fld>
            <a:endParaRPr lang="en-US"/>
          </a:p>
        </p:txBody>
      </p:sp>
    </p:spTree>
    <p:extLst>
      <p:ext uri="{BB962C8B-B14F-4D97-AF65-F5344CB8AC3E}">
        <p14:creationId xmlns:p14="http://schemas.microsoft.com/office/powerpoint/2010/main" val="3086144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sbctc.ctc.edu/college/_e-ibestteamteachingmodels.aspx"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sbctc.ctc.edu/college/_e-ibestteamteachingmodels.aspx"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21B4A-18DF-422E-B21D-D6972728A03E}" type="slidenum">
              <a:rPr lang="en-US" smtClean="0"/>
              <a:t>1</a:t>
            </a:fld>
            <a:endParaRPr lang="en-US"/>
          </a:p>
        </p:txBody>
      </p:sp>
    </p:spTree>
    <p:extLst>
      <p:ext uri="{BB962C8B-B14F-4D97-AF65-F5344CB8AC3E}">
        <p14:creationId xmlns:p14="http://schemas.microsoft.com/office/powerpoint/2010/main" val="30208980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fontAlgn="base" hangingPunct="0"/>
            <a:r>
              <a:rPr lang="en-US" sz="1200" b="1" kern="1200" dirty="0" smtClean="0">
                <a:solidFill>
                  <a:schemeClr val="tx1"/>
                </a:solidFill>
                <a:effectLst/>
                <a:latin typeface="+mn-lt"/>
                <a:ea typeface="+mn-ea"/>
                <a:cs typeface="+mn-cs"/>
              </a:rPr>
              <a:t>6 Team Teaching Models:</a:t>
            </a:r>
          </a:p>
          <a:p>
            <a:pPr eaLnBrk="0" fontAlgn="base" hangingPunct="0"/>
            <a:endParaRPr lang="en-US" sz="1000" kern="1200" dirty="0" smtClean="0">
              <a:solidFill>
                <a:schemeClr val="tx1"/>
              </a:solidFill>
              <a:effectLst/>
              <a:latin typeface="+mn-lt"/>
              <a:ea typeface="+mn-ea"/>
              <a:cs typeface="+mn-cs"/>
            </a:endParaRPr>
          </a:p>
          <a:p>
            <a:pPr lvl="0" eaLnBrk="0" fontAlgn="base" hangingPunct="0"/>
            <a:r>
              <a:rPr lang="en-US" sz="1200" b="1" kern="1200" dirty="0" smtClean="0">
                <a:solidFill>
                  <a:schemeClr val="tx1"/>
                </a:solidFill>
                <a:effectLst/>
                <a:latin typeface="+mn-lt"/>
                <a:ea typeface="+mn-ea"/>
                <a:cs typeface="+mn-cs"/>
              </a:rPr>
              <a:t>Complementary- Supportive</a:t>
            </a:r>
            <a:endParaRPr lang="en-US" sz="1050" kern="1200" dirty="0" smtClean="0">
              <a:solidFill>
                <a:schemeClr val="tx1"/>
              </a:solidFill>
              <a:effectLst/>
              <a:latin typeface="+mn-lt"/>
              <a:ea typeface="+mn-ea"/>
              <a:cs typeface="+mn-cs"/>
            </a:endParaRPr>
          </a:p>
          <a:p>
            <a:pPr lvl="1" eaLnBrk="0" fontAlgn="base" hangingPunct="0"/>
            <a:r>
              <a:rPr lang="en-US" sz="1200" kern="1200" dirty="0" smtClean="0">
                <a:solidFill>
                  <a:schemeClr val="tx1"/>
                </a:solidFill>
                <a:effectLst/>
                <a:latin typeface="+mn-lt"/>
                <a:ea typeface="+mn-ea"/>
                <a:cs typeface="+mn-cs"/>
              </a:rPr>
              <a:t>One teacher teaches content; the other provides activities on related topics or on study skills</a:t>
            </a:r>
          </a:p>
          <a:p>
            <a:pPr lvl="1" eaLnBrk="0" fontAlgn="base" hangingPunct="0"/>
            <a:endParaRPr lang="en-US" sz="1050" kern="1200" dirty="0" smtClean="0">
              <a:solidFill>
                <a:schemeClr val="tx1"/>
              </a:solidFill>
              <a:effectLst/>
              <a:latin typeface="+mn-lt"/>
              <a:ea typeface="+mn-ea"/>
              <a:cs typeface="+mn-cs"/>
            </a:endParaRPr>
          </a:p>
          <a:p>
            <a:pPr lvl="0" eaLnBrk="0" fontAlgn="base" hangingPunct="0"/>
            <a:r>
              <a:rPr lang="en-US" sz="1200" b="1" kern="1200" dirty="0" smtClean="0">
                <a:solidFill>
                  <a:schemeClr val="tx1"/>
                </a:solidFill>
                <a:effectLst/>
                <a:latin typeface="+mn-lt"/>
                <a:ea typeface="+mn-ea"/>
                <a:cs typeface="+mn-cs"/>
              </a:rPr>
              <a:t>Monitoring Teacher</a:t>
            </a:r>
            <a:endParaRPr lang="en-US" sz="1050" kern="1200" dirty="0" smtClean="0">
              <a:solidFill>
                <a:schemeClr val="tx1"/>
              </a:solidFill>
              <a:effectLst/>
              <a:latin typeface="+mn-lt"/>
              <a:ea typeface="+mn-ea"/>
              <a:cs typeface="+mn-cs"/>
            </a:endParaRPr>
          </a:p>
          <a:p>
            <a:pPr lvl="1" eaLnBrk="0" fontAlgn="base" hangingPunct="0"/>
            <a:r>
              <a:rPr lang="en-US" sz="1200" kern="1200" dirty="0" smtClean="0">
                <a:solidFill>
                  <a:schemeClr val="tx1"/>
                </a:solidFill>
                <a:effectLst/>
                <a:latin typeface="+mn-lt"/>
                <a:ea typeface="+mn-ea"/>
                <a:cs typeface="+mn-cs"/>
              </a:rPr>
              <a:t>One teacher instructs; the other circulates around the room, watching and monitoring student understanding and behavior</a:t>
            </a:r>
            <a:endParaRPr lang="en-US" sz="1050" kern="1200" dirty="0" smtClean="0">
              <a:solidFill>
                <a:schemeClr val="tx1"/>
              </a:solidFill>
              <a:effectLst/>
              <a:latin typeface="+mn-lt"/>
              <a:ea typeface="+mn-ea"/>
              <a:cs typeface="+mn-cs"/>
            </a:endParaRPr>
          </a:p>
          <a:p>
            <a:pPr lvl="0" eaLnBrk="0" fontAlgn="base" hangingPunct="0"/>
            <a:endParaRPr lang="en-US" sz="1200" b="1" kern="1200" dirty="0" smtClean="0">
              <a:solidFill>
                <a:schemeClr val="tx1"/>
              </a:solidFill>
              <a:effectLst/>
              <a:latin typeface="+mn-lt"/>
              <a:ea typeface="+mn-ea"/>
              <a:cs typeface="+mn-cs"/>
            </a:endParaRPr>
          </a:p>
          <a:p>
            <a:pPr lvl="0" eaLnBrk="0" fontAlgn="base" hangingPunct="0"/>
            <a:r>
              <a:rPr lang="en-US" sz="1200" b="1" kern="1200" dirty="0" smtClean="0">
                <a:solidFill>
                  <a:schemeClr val="tx1"/>
                </a:solidFill>
                <a:effectLst/>
                <a:latin typeface="+mn-lt"/>
                <a:ea typeface="+mn-ea"/>
                <a:cs typeface="+mn-cs"/>
              </a:rPr>
              <a:t>Traditional Team Teaching</a:t>
            </a:r>
            <a:endParaRPr lang="en-US" sz="1050" kern="1200" dirty="0" smtClean="0">
              <a:solidFill>
                <a:schemeClr val="tx1"/>
              </a:solidFill>
              <a:effectLst/>
              <a:latin typeface="+mn-lt"/>
              <a:ea typeface="+mn-ea"/>
              <a:cs typeface="+mn-cs"/>
            </a:endParaRPr>
          </a:p>
          <a:p>
            <a:pPr lvl="1" eaLnBrk="0" fontAlgn="base" hangingPunct="0"/>
            <a:r>
              <a:rPr lang="en-US" sz="1200" kern="1200" dirty="0" smtClean="0">
                <a:solidFill>
                  <a:schemeClr val="tx1"/>
                </a:solidFill>
                <a:effectLst/>
                <a:latin typeface="+mn-lt"/>
                <a:ea typeface="+mn-ea"/>
                <a:cs typeface="+mn-cs"/>
              </a:rPr>
              <a:t>Two of more teachers actively share the content and skills in the same classroom at the same time with the same group of students</a:t>
            </a:r>
            <a:endParaRPr lang="en-US" sz="1050" kern="1200" dirty="0" smtClean="0">
              <a:solidFill>
                <a:schemeClr val="tx1"/>
              </a:solidFill>
              <a:effectLst/>
              <a:latin typeface="+mn-lt"/>
              <a:ea typeface="+mn-ea"/>
              <a:cs typeface="+mn-cs"/>
            </a:endParaRPr>
          </a:p>
          <a:p>
            <a:pPr lvl="0" eaLnBrk="0" fontAlgn="base" hangingPunct="0"/>
            <a:endParaRPr lang="en-US" sz="1200" b="1" kern="1200" dirty="0" smtClean="0">
              <a:solidFill>
                <a:schemeClr val="tx1"/>
              </a:solidFill>
              <a:effectLst/>
              <a:latin typeface="+mn-lt"/>
              <a:ea typeface="+mn-ea"/>
              <a:cs typeface="+mn-cs"/>
            </a:endParaRPr>
          </a:p>
          <a:p>
            <a:pPr lvl="0" eaLnBrk="0" fontAlgn="base" hangingPunct="0"/>
            <a:r>
              <a:rPr lang="en-US" sz="1200" b="1" kern="1200" dirty="0" smtClean="0">
                <a:solidFill>
                  <a:schemeClr val="tx1"/>
                </a:solidFill>
                <a:effectLst/>
                <a:latin typeface="+mn-lt"/>
                <a:ea typeface="+mn-ea"/>
                <a:cs typeface="+mn-cs"/>
              </a:rPr>
              <a:t>Collaborative Teaching</a:t>
            </a:r>
            <a:endParaRPr lang="en-US" sz="1050" kern="1200" dirty="0" smtClean="0">
              <a:solidFill>
                <a:schemeClr val="tx1"/>
              </a:solidFill>
              <a:effectLst/>
              <a:latin typeface="+mn-lt"/>
              <a:ea typeface="+mn-ea"/>
              <a:cs typeface="+mn-cs"/>
            </a:endParaRPr>
          </a:p>
          <a:p>
            <a:pPr lvl="1" eaLnBrk="0" fontAlgn="base" hangingPunct="0"/>
            <a:r>
              <a:rPr lang="en-US" sz="1200" kern="1200" dirty="0" smtClean="0">
                <a:solidFill>
                  <a:schemeClr val="tx1"/>
                </a:solidFill>
                <a:effectLst/>
                <a:latin typeface="+mn-lt"/>
                <a:ea typeface="+mn-ea"/>
                <a:cs typeface="+mn-cs"/>
              </a:rPr>
              <a:t>Teachers work together to teach the material by exchanging and discussing ideas and theories in front of the learners.  The course itself uses group learning techniques, such as small-group work, student led discussion, and joint test-taking.</a:t>
            </a:r>
            <a:endParaRPr lang="en-US" sz="1050" kern="1200" dirty="0" smtClean="0">
              <a:solidFill>
                <a:schemeClr val="tx1"/>
              </a:solidFill>
              <a:effectLst/>
              <a:latin typeface="+mn-lt"/>
              <a:ea typeface="+mn-ea"/>
              <a:cs typeface="+mn-cs"/>
            </a:endParaRPr>
          </a:p>
          <a:p>
            <a:pPr lvl="0" eaLnBrk="0" fontAlgn="base" hangingPunct="0"/>
            <a:endParaRPr lang="en-US" sz="1200" b="1" kern="1200" dirty="0" smtClean="0">
              <a:solidFill>
                <a:schemeClr val="tx1"/>
              </a:solidFill>
              <a:effectLst/>
              <a:latin typeface="+mn-lt"/>
              <a:ea typeface="+mn-ea"/>
              <a:cs typeface="+mn-cs"/>
            </a:endParaRPr>
          </a:p>
          <a:p>
            <a:pPr lvl="0" eaLnBrk="0" fontAlgn="base" hangingPunct="0"/>
            <a:r>
              <a:rPr lang="en-US" sz="1200" b="1" kern="1200" dirty="0" smtClean="0">
                <a:solidFill>
                  <a:schemeClr val="tx1"/>
                </a:solidFill>
                <a:effectLst/>
                <a:latin typeface="+mn-lt"/>
                <a:ea typeface="+mn-ea"/>
                <a:cs typeface="+mn-cs"/>
              </a:rPr>
              <a:t>Differentiated Split Class</a:t>
            </a:r>
            <a:endParaRPr lang="en-US" sz="1050" kern="1200" dirty="0" smtClean="0">
              <a:solidFill>
                <a:schemeClr val="tx1"/>
              </a:solidFill>
              <a:effectLst/>
              <a:latin typeface="+mn-lt"/>
              <a:ea typeface="+mn-ea"/>
              <a:cs typeface="+mn-cs"/>
            </a:endParaRPr>
          </a:p>
          <a:p>
            <a:pPr lvl="1" eaLnBrk="0" fontAlgn="base" hangingPunct="0"/>
            <a:r>
              <a:rPr lang="en-US" sz="1200" kern="1200" dirty="0" smtClean="0">
                <a:solidFill>
                  <a:schemeClr val="tx1"/>
                </a:solidFill>
                <a:effectLst/>
                <a:latin typeface="+mn-lt"/>
                <a:ea typeface="+mn-ea"/>
                <a:cs typeface="+mn-cs"/>
              </a:rPr>
              <a:t>A class with more than one teacher is divided into small groups according to learning needs.  Instructors provide their respective groups with the instruction required to meet their learning needs.</a:t>
            </a:r>
            <a:endParaRPr lang="en-US" sz="1050" kern="1200" dirty="0" smtClean="0">
              <a:solidFill>
                <a:schemeClr val="tx1"/>
              </a:solidFill>
              <a:effectLst/>
              <a:latin typeface="+mn-lt"/>
              <a:ea typeface="+mn-ea"/>
              <a:cs typeface="+mn-cs"/>
            </a:endParaRPr>
          </a:p>
          <a:p>
            <a:pPr lvl="0" eaLnBrk="0" fontAlgn="base" hangingPunct="0"/>
            <a:endParaRPr lang="en-US" sz="1200" b="1" kern="1200" dirty="0" smtClean="0">
              <a:solidFill>
                <a:schemeClr val="tx1"/>
              </a:solidFill>
              <a:effectLst/>
              <a:latin typeface="+mn-lt"/>
              <a:ea typeface="+mn-ea"/>
              <a:cs typeface="+mn-cs"/>
            </a:endParaRPr>
          </a:p>
          <a:p>
            <a:pPr lvl="0" eaLnBrk="0" fontAlgn="base" hangingPunct="0"/>
            <a:r>
              <a:rPr lang="en-US" sz="1200" b="1" kern="1200" dirty="0" smtClean="0">
                <a:solidFill>
                  <a:schemeClr val="tx1"/>
                </a:solidFill>
                <a:effectLst/>
                <a:latin typeface="+mn-lt"/>
                <a:ea typeface="+mn-ea"/>
                <a:cs typeface="+mn-cs"/>
              </a:rPr>
              <a:t>Parallel Instruction</a:t>
            </a:r>
            <a:endParaRPr lang="en-US" sz="1050" kern="1200" dirty="0" smtClean="0">
              <a:solidFill>
                <a:schemeClr val="tx1"/>
              </a:solidFill>
              <a:effectLst/>
              <a:latin typeface="+mn-lt"/>
              <a:ea typeface="+mn-ea"/>
              <a:cs typeface="+mn-cs"/>
            </a:endParaRPr>
          </a:p>
          <a:p>
            <a:pPr lvl="1" eaLnBrk="0" fontAlgn="base" hangingPunct="0"/>
            <a:r>
              <a:rPr lang="en-US" sz="1200" kern="1200" dirty="0" smtClean="0">
                <a:solidFill>
                  <a:schemeClr val="tx1"/>
                </a:solidFill>
                <a:effectLst/>
                <a:latin typeface="+mn-lt"/>
                <a:ea typeface="+mn-ea"/>
                <a:cs typeface="+mn-cs"/>
              </a:rPr>
              <a:t>The class is divided into two groups and each teacher is responsible for teaching the same material to his or her smaller group.  This model is usually used in conjunction with other forms of team teaching.</a:t>
            </a:r>
            <a:endParaRPr lang="en-US" sz="1050" kern="1200" dirty="0" smtClean="0">
              <a:solidFill>
                <a:schemeClr val="tx1"/>
              </a:solidFill>
              <a:effectLst/>
              <a:latin typeface="+mn-lt"/>
              <a:ea typeface="+mn-ea"/>
              <a:cs typeface="+mn-cs"/>
            </a:endParaRPr>
          </a:p>
          <a:p>
            <a:pPr eaLnBrk="0" fontAlgn="base" hangingPunct="0"/>
            <a:endParaRPr lang="en-US" sz="1200" kern="1200" dirty="0" smtClean="0">
              <a:solidFill>
                <a:schemeClr val="tx1"/>
              </a:solidFill>
              <a:effectLst/>
              <a:latin typeface="+mn-lt"/>
              <a:ea typeface="+mn-ea"/>
              <a:cs typeface="+mn-cs"/>
            </a:endParaRPr>
          </a:p>
          <a:p>
            <a:pPr eaLnBrk="0" fontAlgn="base" hangingPunct="0"/>
            <a:r>
              <a:rPr lang="en-US" sz="1200" kern="1200" dirty="0" smtClean="0">
                <a:solidFill>
                  <a:schemeClr val="tx1"/>
                </a:solidFill>
                <a:effectLst/>
                <a:latin typeface="+mn-lt"/>
                <a:ea typeface="+mn-ea"/>
                <a:cs typeface="+mn-cs"/>
              </a:rPr>
              <a:t>For more information: </a:t>
            </a:r>
            <a:r>
              <a:rPr lang="en-US" sz="1200" u="sng" kern="1200" dirty="0" smtClean="0">
                <a:solidFill>
                  <a:schemeClr val="tx1"/>
                </a:solidFill>
                <a:effectLst/>
                <a:latin typeface="+mn-lt"/>
                <a:ea typeface="+mn-ea"/>
                <a:cs typeface="+mn-cs"/>
                <a:hlinkClick r:id="rId3"/>
              </a:rPr>
              <a:t>http://www.sbctc.ctc.edu/college/_e-ibestteamteachingmodels.aspx</a:t>
            </a:r>
            <a:endParaRPr lang="en-US" sz="1050" kern="1200" dirty="0" smtClean="0">
              <a:solidFill>
                <a:schemeClr val="tx1"/>
              </a:solidFill>
              <a:effectLst/>
              <a:latin typeface="+mn-lt"/>
              <a:ea typeface="+mn-ea"/>
              <a:cs typeface="+mn-cs"/>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2B021B4A-18DF-422E-B21D-D6972728A03E}" type="slidenum">
              <a:rPr lang="en-US" smtClean="0"/>
              <a:t>10</a:t>
            </a:fld>
            <a:endParaRPr lang="en-US"/>
          </a:p>
        </p:txBody>
      </p:sp>
    </p:spTree>
    <p:extLst>
      <p:ext uri="{BB962C8B-B14F-4D97-AF65-F5344CB8AC3E}">
        <p14:creationId xmlns:p14="http://schemas.microsoft.com/office/powerpoint/2010/main" val="8938818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21B4A-18DF-422E-B21D-D6972728A03E}" type="slidenum">
              <a:rPr lang="en-US" smtClean="0"/>
              <a:t>11</a:t>
            </a:fld>
            <a:endParaRPr lang="en-US"/>
          </a:p>
        </p:txBody>
      </p:sp>
    </p:spTree>
    <p:extLst>
      <p:ext uri="{BB962C8B-B14F-4D97-AF65-F5344CB8AC3E}">
        <p14:creationId xmlns:p14="http://schemas.microsoft.com/office/powerpoint/2010/main" val="38079946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21B4A-18DF-422E-B21D-D6972728A03E}" type="slidenum">
              <a:rPr lang="en-US" smtClean="0"/>
              <a:t>12</a:t>
            </a:fld>
            <a:endParaRPr lang="en-US"/>
          </a:p>
        </p:txBody>
      </p:sp>
    </p:spTree>
    <p:extLst>
      <p:ext uri="{BB962C8B-B14F-4D97-AF65-F5344CB8AC3E}">
        <p14:creationId xmlns:p14="http://schemas.microsoft.com/office/powerpoint/2010/main" val="18109826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21B4A-18DF-422E-B21D-D6972728A03E}" type="slidenum">
              <a:rPr lang="en-US" smtClean="0"/>
              <a:t>13</a:t>
            </a:fld>
            <a:endParaRPr lang="en-US"/>
          </a:p>
        </p:txBody>
      </p:sp>
    </p:spTree>
    <p:extLst>
      <p:ext uri="{BB962C8B-B14F-4D97-AF65-F5344CB8AC3E}">
        <p14:creationId xmlns:p14="http://schemas.microsoft.com/office/powerpoint/2010/main" val="8493399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21B4A-18DF-422E-B21D-D6972728A03E}" type="slidenum">
              <a:rPr lang="en-US" smtClean="0"/>
              <a:t>14</a:t>
            </a:fld>
            <a:endParaRPr lang="en-US"/>
          </a:p>
        </p:txBody>
      </p:sp>
    </p:spTree>
    <p:extLst>
      <p:ext uri="{BB962C8B-B14F-4D97-AF65-F5344CB8AC3E}">
        <p14:creationId xmlns:p14="http://schemas.microsoft.com/office/powerpoint/2010/main" val="34193157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21B4A-18DF-422E-B21D-D6972728A03E}" type="slidenum">
              <a:rPr lang="en-US" smtClean="0"/>
              <a:t>15</a:t>
            </a:fld>
            <a:endParaRPr lang="en-US"/>
          </a:p>
        </p:txBody>
      </p:sp>
    </p:spTree>
    <p:extLst>
      <p:ext uri="{BB962C8B-B14F-4D97-AF65-F5344CB8AC3E}">
        <p14:creationId xmlns:p14="http://schemas.microsoft.com/office/powerpoint/2010/main" val="9855818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21B4A-18DF-422E-B21D-D6972728A03E}" type="slidenum">
              <a:rPr lang="en-US" smtClean="0"/>
              <a:t>16</a:t>
            </a:fld>
            <a:endParaRPr lang="en-US"/>
          </a:p>
        </p:txBody>
      </p:sp>
    </p:spTree>
    <p:extLst>
      <p:ext uri="{BB962C8B-B14F-4D97-AF65-F5344CB8AC3E}">
        <p14:creationId xmlns:p14="http://schemas.microsoft.com/office/powerpoint/2010/main" val="24447895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21B4A-18DF-422E-B21D-D6972728A03E}" type="slidenum">
              <a:rPr lang="en-US" smtClean="0"/>
              <a:t>17</a:t>
            </a:fld>
            <a:endParaRPr lang="en-US"/>
          </a:p>
        </p:txBody>
      </p:sp>
    </p:spTree>
    <p:extLst>
      <p:ext uri="{BB962C8B-B14F-4D97-AF65-F5344CB8AC3E}">
        <p14:creationId xmlns:p14="http://schemas.microsoft.com/office/powerpoint/2010/main" val="1567176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21B4A-18DF-422E-B21D-D6972728A03E}" type="slidenum">
              <a:rPr lang="en-US" smtClean="0"/>
              <a:t>18</a:t>
            </a:fld>
            <a:endParaRPr lang="en-US"/>
          </a:p>
        </p:txBody>
      </p:sp>
    </p:spTree>
    <p:extLst>
      <p:ext uri="{BB962C8B-B14F-4D97-AF65-F5344CB8AC3E}">
        <p14:creationId xmlns:p14="http://schemas.microsoft.com/office/powerpoint/2010/main" val="496381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21B4A-18DF-422E-B21D-D6972728A03E}" type="slidenum">
              <a:rPr lang="en-US" smtClean="0"/>
              <a:t>19</a:t>
            </a:fld>
            <a:endParaRPr lang="en-US"/>
          </a:p>
        </p:txBody>
      </p:sp>
    </p:spTree>
    <p:extLst>
      <p:ext uri="{BB962C8B-B14F-4D97-AF65-F5344CB8AC3E}">
        <p14:creationId xmlns:p14="http://schemas.microsoft.com/office/powerpoint/2010/main" val="138729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21B4A-18DF-422E-B21D-D6972728A03E}" type="slidenum">
              <a:rPr lang="en-US" smtClean="0"/>
              <a:t>2</a:t>
            </a:fld>
            <a:endParaRPr lang="en-US"/>
          </a:p>
        </p:txBody>
      </p:sp>
    </p:spTree>
    <p:extLst>
      <p:ext uri="{BB962C8B-B14F-4D97-AF65-F5344CB8AC3E}">
        <p14:creationId xmlns:p14="http://schemas.microsoft.com/office/powerpoint/2010/main" val="33119428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21B4A-18DF-422E-B21D-D6972728A03E}" type="slidenum">
              <a:rPr lang="en-US" smtClean="0"/>
              <a:t>20</a:t>
            </a:fld>
            <a:endParaRPr lang="en-US"/>
          </a:p>
        </p:txBody>
      </p:sp>
    </p:spTree>
    <p:extLst>
      <p:ext uri="{BB962C8B-B14F-4D97-AF65-F5344CB8AC3E}">
        <p14:creationId xmlns:p14="http://schemas.microsoft.com/office/powerpoint/2010/main" val="33255207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21B4A-18DF-422E-B21D-D6972728A03E}" type="slidenum">
              <a:rPr lang="en-US" smtClean="0"/>
              <a:t>21</a:t>
            </a:fld>
            <a:endParaRPr lang="en-US"/>
          </a:p>
        </p:txBody>
      </p:sp>
    </p:spTree>
    <p:extLst>
      <p:ext uri="{BB962C8B-B14F-4D97-AF65-F5344CB8AC3E}">
        <p14:creationId xmlns:p14="http://schemas.microsoft.com/office/powerpoint/2010/main" val="2250225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 Census Quick</a:t>
            </a:r>
            <a:r>
              <a:rPr lang="en-US" baseline="0" dirty="0" smtClean="0"/>
              <a:t> Facts (October 2014)  </a:t>
            </a:r>
          </a:p>
          <a:p>
            <a:pPr marL="171450" indent="-171450">
              <a:buFont typeface="Arial" panose="020B0604020202020204" pitchFamily="34" charset="0"/>
              <a:buChar char="•"/>
            </a:pPr>
            <a:r>
              <a:rPr lang="en-US" dirty="0" smtClean="0"/>
              <a:t>Racial</a:t>
            </a:r>
            <a:r>
              <a:rPr lang="en-US" baseline="0" dirty="0" smtClean="0"/>
              <a:t> Makeup: African-American- 37.4%, Caucasian- 59.8%, Hispanic- 2.9%, Asian- 1%</a:t>
            </a:r>
            <a:endParaRPr lang="en-US" dirty="0" smtClean="0"/>
          </a:p>
          <a:p>
            <a:pPr marL="171450" indent="-171450">
              <a:buFont typeface="Arial" panose="020B0604020202020204" pitchFamily="34" charset="0"/>
              <a:buChar char="•"/>
            </a:pPr>
            <a:r>
              <a:rPr lang="en-US" dirty="0" smtClean="0"/>
              <a:t>MS Poverty rate is 22.3% compared 14.9%  for U.S.</a:t>
            </a:r>
          </a:p>
          <a:p>
            <a:pPr marL="171450" indent="-171450">
              <a:buFont typeface="Arial" panose="020B0604020202020204" pitchFamily="34" charset="0"/>
              <a:buChar char="•"/>
            </a:pPr>
            <a:r>
              <a:rPr lang="en-US" dirty="0" smtClean="0"/>
              <a:t>High</a:t>
            </a:r>
            <a:r>
              <a:rPr lang="en-US" baseline="0" dirty="0" smtClean="0"/>
              <a:t> school graduation rate 81% compared to 85.7% for U.S.</a:t>
            </a:r>
          </a:p>
          <a:p>
            <a:pPr marL="171450" indent="-171450">
              <a:buFont typeface="Arial" panose="020B0604020202020204" pitchFamily="34" charset="0"/>
              <a:buChar char="•"/>
            </a:pPr>
            <a:r>
              <a:rPr lang="en-US" baseline="0" dirty="0" smtClean="0"/>
              <a:t>Bachelor’s degree or higher for persons 25+ MS 20% compared to 28.5% for U.S.</a:t>
            </a:r>
          </a:p>
          <a:p>
            <a:pPr marL="171450" indent="-171450">
              <a:buFont typeface="Arial" panose="020B0604020202020204" pitchFamily="34" charset="0"/>
              <a:buChar char="•"/>
            </a:pPr>
            <a:r>
              <a:rPr lang="en-US" baseline="0" dirty="0" smtClean="0"/>
              <a:t>Per Capita Income MS= $20,670 compared to $28,051 for U.S.</a:t>
            </a:r>
          </a:p>
          <a:p>
            <a:pPr marL="171450" indent="-171450">
              <a:buFont typeface="Arial" panose="020B0604020202020204" pitchFamily="34" charset="0"/>
              <a:buChar char="•"/>
            </a:pPr>
            <a:r>
              <a:rPr lang="en-US" baseline="0" dirty="0" smtClean="0"/>
              <a:t>Median Household Income MS= $38,882 compared to $53,046 for U.S.</a:t>
            </a:r>
            <a:endParaRPr lang="en-US" dirty="0"/>
          </a:p>
        </p:txBody>
      </p:sp>
      <p:sp>
        <p:nvSpPr>
          <p:cNvPr id="4" name="Slide Number Placeholder 3"/>
          <p:cNvSpPr>
            <a:spLocks noGrp="1"/>
          </p:cNvSpPr>
          <p:nvPr>
            <p:ph type="sldNum" sz="quarter" idx="10"/>
          </p:nvPr>
        </p:nvSpPr>
        <p:spPr/>
        <p:txBody>
          <a:bodyPr/>
          <a:lstStyle/>
          <a:p>
            <a:fld id="{2B021B4A-18DF-422E-B21D-D6972728A03E}" type="slidenum">
              <a:rPr lang="en-US" smtClean="0"/>
              <a:t>3</a:t>
            </a:fld>
            <a:endParaRPr lang="en-US"/>
          </a:p>
        </p:txBody>
      </p:sp>
    </p:spTree>
    <p:extLst>
      <p:ext uri="{BB962C8B-B14F-4D97-AF65-F5344CB8AC3E}">
        <p14:creationId xmlns:p14="http://schemas.microsoft.com/office/powerpoint/2010/main" val="3278374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Source: </a:t>
            </a:r>
            <a:r>
              <a:rPr lang="en-US" dirty="0" smtClean="0"/>
              <a:t>The Council of State Governments 2013</a:t>
            </a:r>
          </a:p>
          <a:p>
            <a:endParaRPr lang="en-US" dirty="0" smtClean="0"/>
          </a:p>
          <a:p>
            <a:r>
              <a:rPr lang="en-US" sz="1200" b="1" i="0" u="none" strike="noStrike" kern="1200" baseline="0" dirty="0" smtClean="0">
                <a:solidFill>
                  <a:schemeClr val="tx1"/>
                </a:solidFill>
                <a:latin typeface="+mn-lt"/>
                <a:ea typeface="+mn-ea"/>
                <a:cs typeface="+mn-cs"/>
              </a:rPr>
              <a:t>What is the labor force participation rate?</a:t>
            </a:r>
          </a:p>
          <a:p>
            <a:r>
              <a:rPr lang="en-US" sz="1200" b="0" i="0" u="none" strike="noStrike" kern="1200" baseline="0" dirty="0" smtClean="0">
                <a:solidFill>
                  <a:schemeClr val="tx1"/>
                </a:solidFill>
                <a:latin typeface="+mn-lt"/>
                <a:ea typeface="+mn-ea"/>
                <a:cs typeface="+mn-cs"/>
              </a:rPr>
              <a:t>The labor force participation rate is determined by the proportion</a:t>
            </a:r>
          </a:p>
          <a:p>
            <a:r>
              <a:rPr lang="en-US" sz="1200" b="0" i="0" u="none" strike="noStrike" kern="1200" baseline="0" dirty="0" smtClean="0">
                <a:solidFill>
                  <a:schemeClr val="tx1"/>
                </a:solidFill>
                <a:latin typeface="+mn-lt"/>
                <a:ea typeface="+mn-ea"/>
                <a:cs typeface="+mn-cs"/>
              </a:rPr>
              <a:t>of those in the labor force to those in the total civilian, non institutional</a:t>
            </a:r>
          </a:p>
          <a:p>
            <a:r>
              <a:rPr lang="en-US" sz="1200" b="0" i="0" u="none" strike="noStrike" kern="1200" baseline="0" dirty="0" smtClean="0">
                <a:solidFill>
                  <a:schemeClr val="tx1"/>
                </a:solidFill>
                <a:latin typeface="+mn-lt"/>
                <a:ea typeface="+mn-ea"/>
                <a:cs typeface="+mn-cs"/>
              </a:rPr>
              <a:t>population.</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To be considered part of the labor force, one must either have a</a:t>
            </a:r>
          </a:p>
          <a:p>
            <a:r>
              <a:rPr lang="en-US" sz="1200" b="0" i="0" u="none" strike="noStrike" kern="1200" baseline="0" dirty="0" smtClean="0">
                <a:solidFill>
                  <a:schemeClr val="tx1"/>
                </a:solidFill>
                <a:latin typeface="+mn-lt"/>
                <a:ea typeface="+mn-ea"/>
                <a:cs typeface="+mn-cs"/>
              </a:rPr>
              <a:t>job or actively be looking for one.</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People fall into the category of not in the labor force for a number</a:t>
            </a:r>
          </a:p>
          <a:p>
            <a:r>
              <a:rPr lang="en-US" sz="1200" b="0" i="0" u="none" strike="noStrike" kern="1200" baseline="0" dirty="0" smtClean="0">
                <a:solidFill>
                  <a:schemeClr val="tx1"/>
                </a:solidFill>
                <a:latin typeface="+mn-lt"/>
                <a:ea typeface="+mn-ea"/>
                <a:cs typeface="+mn-cs"/>
              </a:rPr>
              <a:t>of reasons, including because they are retired, disabled or in</a:t>
            </a:r>
          </a:p>
          <a:p>
            <a:r>
              <a:rPr lang="en-US" sz="1200" b="0" i="0" u="none" strike="noStrike" kern="1200" baseline="0" dirty="0" smtClean="0">
                <a:solidFill>
                  <a:schemeClr val="tx1"/>
                </a:solidFill>
                <a:latin typeface="+mn-lt"/>
                <a:ea typeface="+mn-ea"/>
                <a:cs typeface="+mn-cs"/>
              </a:rPr>
              <a:t>school. People also may fall out of the labor force because they are</a:t>
            </a:r>
          </a:p>
          <a:p>
            <a:r>
              <a:rPr lang="en-US" sz="1200" b="0" i="0" u="none" strike="noStrike" kern="1200" baseline="0" dirty="0" smtClean="0">
                <a:solidFill>
                  <a:schemeClr val="tx1"/>
                </a:solidFill>
                <a:latin typeface="+mn-lt"/>
                <a:ea typeface="+mn-ea"/>
                <a:cs typeface="+mn-cs"/>
              </a:rPr>
              <a:t>discouraged and are no longer actively seeking employment.</a:t>
            </a:r>
          </a:p>
          <a:p>
            <a:endParaRPr lang="en-US" sz="1200" b="1" i="0" u="none" strike="noStrike" kern="1200" baseline="0" dirty="0" smtClean="0">
              <a:solidFill>
                <a:schemeClr val="tx1"/>
              </a:solidFill>
              <a:latin typeface="+mn-lt"/>
              <a:ea typeface="+mn-ea"/>
              <a:cs typeface="+mn-cs"/>
            </a:endParaRPr>
          </a:p>
          <a:p>
            <a:r>
              <a:rPr lang="en-US" sz="1200" b="1" i="0" u="none" strike="noStrike" kern="1200" baseline="0" dirty="0" smtClean="0">
                <a:solidFill>
                  <a:schemeClr val="tx1"/>
                </a:solidFill>
                <a:latin typeface="+mn-lt"/>
                <a:ea typeface="+mn-ea"/>
                <a:cs typeface="+mn-cs"/>
              </a:rPr>
              <a:t>The labor force participation rate has been on the decline for more</a:t>
            </a:r>
          </a:p>
          <a:p>
            <a:r>
              <a:rPr lang="en-US" sz="1200" b="1" i="0" u="none" strike="noStrike" kern="1200" baseline="0" dirty="0" smtClean="0">
                <a:solidFill>
                  <a:schemeClr val="tx1"/>
                </a:solidFill>
                <a:latin typeface="+mn-lt"/>
                <a:ea typeface="+mn-ea"/>
                <a:cs typeface="+mn-cs"/>
              </a:rPr>
              <a:t>than a decade, and the rate of decline has increased since the Great</a:t>
            </a:r>
          </a:p>
          <a:p>
            <a:r>
              <a:rPr lang="en-US" sz="1200" b="1" i="0" u="none" strike="noStrike" kern="1200" baseline="0" dirty="0" smtClean="0">
                <a:solidFill>
                  <a:schemeClr val="tx1"/>
                </a:solidFill>
                <a:latin typeface="+mn-lt"/>
                <a:ea typeface="+mn-ea"/>
                <a:cs typeface="+mn-cs"/>
              </a:rPr>
              <a:t>Recession began in December 2007.</a:t>
            </a:r>
          </a:p>
          <a:p>
            <a:endParaRPr lang="en-US" sz="1200" b="1"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 labor force participation rate has dropped 2.8 percentage</a:t>
            </a:r>
          </a:p>
          <a:p>
            <a:r>
              <a:rPr lang="en-US" sz="1200" b="0" i="0" u="none" strike="noStrike" kern="1200" baseline="0" dirty="0" smtClean="0">
                <a:solidFill>
                  <a:schemeClr val="tx1"/>
                </a:solidFill>
                <a:latin typeface="+mn-lt"/>
                <a:ea typeface="+mn-ea"/>
                <a:cs typeface="+mn-cs"/>
              </a:rPr>
              <a:t>points since the recession began. In August 2013, the rate hit 63.2</a:t>
            </a:r>
          </a:p>
          <a:p>
            <a:r>
              <a:rPr lang="en-US" sz="1200" b="0" i="0" u="none" strike="noStrike" kern="1200" baseline="0" dirty="0" smtClean="0">
                <a:solidFill>
                  <a:schemeClr val="tx1"/>
                </a:solidFill>
                <a:latin typeface="+mn-lt"/>
                <a:ea typeface="+mn-ea"/>
                <a:cs typeface="+mn-cs"/>
              </a:rPr>
              <a:t>percent—the lowest since 1979.</a:t>
            </a:r>
            <a:endParaRPr lang="en-US" dirty="0"/>
          </a:p>
        </p:txBody>
      </p:sp>
      <p:sp>
        <p:nvSpPr>
          <p:cNvPr id="4" name="Slide Number Placeholder 3"/>
          <p:cNvSpPr>
            <a:spLocks noGrp="1"/>
          </p:cNvSpPr>
          <p:nvPr>
            <p:ph type="sldNum" sz="quarter" idx="10"/>
          </p:nvPr>
        </p:nvSpPr>
        <p:spPr/>
        <p:txBody>
          <a:bodyPr/>
          <a:lstStyle/>
          <a:p>
            <a:fld id="{2B021B4A-18DF-422E-B21D-D6972728A03E}" type="slidenum">
              <a:rPr lang="en-US" smtClean="0"/>
              <a:t>4</a:t>
            </a:fld>
            <a:endParaRPr lang="en-US"/>
          </a:p>
        </p:txBody>
      </p:sp>
    </p:spTree>
    <p:extLst>
      <p:ext uri="{BB962C8B-B14F-4D97-AF65-F5344CB8AC3E}">
        <p14:creationId xmlns:p14="http://schemas.microsoft.com/office/powerpoint/2010/main" val="3278374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CLASP</a:t>
            </a:r>
            <a:r>
              <a:rPr lang="en-US" sz="1200" b="0" i="0" u="none" strike="noStrike" kern="1200" baseline="0" dirty="0" smtClean="0">
                <a:solidFill>
                  <a:schemeClr val="tx1"/>
                </a:solidFill>
                <a:latin typeface="+mn-lt"/>
                <a:ea typeface="+mn-ea"/>
                <a:cs typeface="+mn-cs"/>
              </a:rPr>
              <a:t> develops and advocates for policies at the federal, state, and local levels that improve the lives of low-income people. In particular, we seek policies that help strengthen families and create pathways to education</a:t>
            </a:r>
          </a:p>
          <a:p>
            <a:r>
              <a:rPr lang="en-US" sz="1200" b="0" i="0" u="none" strike="noStrike" kern="1200" baseline="0" dirty="0" smtClean="0">
                <a:solidFill>
                  <a:schemeClr val="tx1"/>
                </a:solidFill>
                <a:latin typeface="+mn-lt"/>
                <a:ea typeface="+mn-ea"/>
                <a:cs typeface="+mn-cs"/>
              </a:rPr>
              <a:t>and work. For more information, visit </a:t>
            </a:r>
            <a:r>
              <a:rPr lang="en-US" sz="1200" b="1" i="0" u="none" strike="noStrike" kern="1200" baseline="0" dirty="0" smtClean="0">
                <a:solidFill>
                  <a:schemeClr val="tx1"/>
                </a:solidFill>
                <a:latin typeface="+mn-lt"/>
                <a:ea typeface="+mn-ea"/>
                <a:cs typeface="+mn-cs"/>
              </a:rPr>
              <a:t>www.clasp.org</a:t>
            </a:r>
            <a:r>
              <a:rPr lang="en-US" sz="1200" b="0" i="0" u="none" strike="noStrike" kern="1200" baseline="0" dirty="0" smtClean="0">
                <a:solidFill>
                  <a:schemeClr val="tx1"/>
                </a:solidFill>
                <a:latin typeface="+mn-lt"/>
                <a:ea typeface="+mn-ea"/>
                <a:cs typeface="+mn-cs"/>
              </a:rPr>
              <a:t>. Established in 1969 as a voice for system change projects that improve the lives of low-income people.</a:t>
            </a:r>
            <a:endParaRPr lang="en-US" dirty="0" smtClean="0"/>
          </a:p>
          <a:p>
            <a:endParaRPr lang="en-US" dirty="0" smtClean="0"/>
          </a:p>
          <a:p>
            <a:r>
              <a:rPr lang="en-US" sz="1200" b="1" i="0" u="none" strike="noStrike" kern="1200" baseline="0" dirty="0" smtClean="0">
                <a:solidFill>
                  <a:schemeClr val="tx1"/>
                </a:solidFill>
                <a:latin typeface="+mn-lt"/>
                <a:ea typeface="+mn-ea"/>
                <a:cs typeface="+mn-cs"/>
              </a:rPr>
              <a:t>The Center for Postsecondary and Economic Success </a:t>
            </a:r>
            <a:r>
              <a:rPr lang="en-US" sz="1200" b="0" i="0" u="none" strike="noStrike" kern="1200" baseline="0" dirty="0" smtClean="0">
                <a:solidFill>
                  <a:schemeClr val="tx1"/>
                </a:solidFill>
                <a:latin typeface="+mn-lt"/>
                <a:ea typeface="+mn-ea"/>
                <a:cs typeface="+mn-cs"/>
              </a:rPr>
              <a:t>is a policy and advocacy initiative within CLASP. The mission is to advocate for policies and investments that can increase the number of low-income adults and</a:t>
            </a:r>
          </a:p>
          <a:p>
            <a:r>
              <a:rPr lang="en-US" sz="1200" b="0" i="0" u="none" strike="noStrike" kern="1200" baseline="0" dirty="0" smtClean="0">
                <a:solidFill>
                  <a:schemeClr val="tx1"/>
                </a:solidFill>
                <a:latin typeface="+mn-lt"/>
                <a:ea typeface="+mn-ea"/>
                <a:cs typeface="+mn-cs"/>
              </a:rPr>
              <a:t>disadvantaged youth who earn marketable postsecondary and industry credentials that are essential to opening doors to good jobs, career advancement, and economic mobility</a:t>
            </a:r>
            <a:endParaRPr lang="en-US" dirty="0" smtClean="0"/>
          </a:p>
          <a:p>
            <a:endParaRPr lang="en-US" dirty="0" smtClean="0"/>
          </a:p>
          <a:p>
            <a:r>
              <a:rPr lang="en-US" sz="1200" b="1" i="1" u="none" strike="noStrike" kern="1200" baseline="0" dirty="0" smtClean="0">
                <a:solidFill>
                  <a:srgbClr val="FF0000"/>
                </a:solidFill>
                <a:latin typeface="+mn-lt"/>
                <a:ea typeface="+mn-ea"/>
                <a:cs typeface="+mn-cs"/>
              </a:rPr>
              <a:t>Funding Career Pathways: A Federal Policy Toolkit for States and Local/Regional Career Pathway Partnerships- </a:t>
            </a:r>
            <a:r>
              <a:rPr lang="en-US" sz="1200" b="0" i="0" u="none" strike="noStrike" kern="1200" baseline="0" dirty="0" smtClean="0">
                <a:solidFill>
                  <a:schemeClr val="tx1"/>
                </a:solidFill>
                <a:latin typeface="+mn-lt"/>
                <a:ea typeface="+mn-ea"/>
                <a:cs typeface="+mn-cs"/>
              </a:rPr>
              <a:t>is a product of the CLASP Center on Postsecondary and Economic Success and was funded by the Bill &amp; Melinda Gates Foundation and Joyce Foundation.</a:t>
            </a:r>
            <a:endParaRPr lang="en-US" dirty="0" smtClean="0"/>
          </a:p>
        </p:txBody>
      </p:sp>
      <p:sp>
        <p:nvSpPr>
          <p:cNvPr id="4" name="Slide Number Placeholder 3"/>
          <p:cNvSpPr>
            <a:spLocks noGrp="1"/>
          </p:cNvSpPr>
          <p:nvPr>
            <p:ph type="sldNum" sz="quarter" idx="10"/>
          </p:nvPr>
        </p:nvSpPr>
        <p:spPr/>
        <p:txBody>
          <a:bodyPr/>
          <a:lstStyle/>
          <a:p>
            <a:fld id="{2B021B4A-18DF-422E-B21D-D6972728A03E}" type="slidenum">
              <a:rPr lang="en-US" smtClean="0"/>
              <a:t>5</a:t>
            </a:fld>
            <a:endParaRPr lang="en-US"/>
          </a:p>
        </p:txBody>
      </p:sp>
    </p:spTree>
    <p:extLst>
      <p:ext uri="{BB962C8B-B14F-4D97-AF65-F5344CB8AC3E}">
        <p14:creationId xmlns:p14="http://schemas.microsoft.com/office/powerpoint/2010/main" val="3085518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CAREER PATHWAY. The term “career pathway’’ means</a:t>
            </a:r>
          </a:p>
          <a:p>
            <a:r>
              <a:rPr lang="en-US" sz="1200" b="0" i="0" u="none" strike="noStrike" kern="1200" baseline="0" dirty="0" smtClean="0">
                <a:solidFill>
                  <a:schemeClr val="tx1"/>
                </a:solidFill>
                <a:latin typeface="+mn-lt"/>
                <a:ea typeface="+mn-ea"/>
                <a:cs typeface="+mn-cs"/>
              </a:rPr>
              <a:t>a combination of rigorous and high-quality education,</a:t>
            </a:r>
          </a:p>
          <a:p>
            <a:r>
              <a:rPr lang="en-US" sz="1200" b="0" i="0" u="none" strike="noStrike" kern="1200" baseline="0" dirty="0" smtClean="0">
                <a:solidFill>
                  <a:schemeClr val="tx1"/>
                </a:solidFill>
                <a:latin typeface="+mn-lt"/>
                <a:ea typeface="+mn-ea"/>
                <a:cs typeface="+mn-cs"/>
              </a:rPr>
              <a:t>training, and other services that:</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 aligns with the skill needs of industries in the economy of the State or regional economy involved;</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(B) prepares an individual to be successful in any of a full range of secondary or postsecondary education options, including apprenticeships registered under the Act of August 16, 1937 (commonly known as the “National</a:t>
            </a:r>
          </a:p>
          <a:p>
            <a:r>
              <a:rPr lang="en-US" sz="1200" b="0" i="0" u="none" strike="noStrike" kern="1200" baseline="0" dirty="0" smtClean="0">
                <a:solidFill>
                  <a:schemeClr val="tx1"/>
                </a:solidFill>
                <a:latin typeface="+mn-lt"/>
                <a:ea typeface="+mn-ea"/>
                <a:cs typeface="+mn-cs"/>
              </a:rPr>
              <a:t>Apprenticeship Act”; 50 Stat. 664, chapter 663; 29 U.S.C. 50 et seq.) (referred to individually in this Act as an “apprenticeship”, except in section 171);</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(C) includes counseling to support an individual in achieving the individual’s education and career goals;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(D) includes, as appropriate, education offered concurrently with and in the same context as workforce preparation activities and training for a specific occupation or occupational cluster;</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(E) organizes education, training, and other services to meet the particular needs of an individual in a manner that accelerates the educational and career advancement of the individual to the extent practicable;</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(F) enables an individual to attain a secondary school diploma or its recognized equivalent, and at least 1 recognized postsecondary credential; and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(G) helps an individual enter or advance within a specific occupation or occupational cluster. [Sec. 3(7)]8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Additionally, the </a:t>
            </a:r>
            <a:r>
              <a:rPr lang="en-US" sz="1200" b="1" i="0" u="none" strike="noStrike" kern="1200" baseline="0" dirty="0" smtClean="0">
                <a:solidFill>
                  <a:schemeClr val="tx1"/>
                </a:solidFill>
                <a:latin typeface="+mn-lt"/>
                <a:ea typeface="+mn-ea"/>
                <a:cs typeface="+mn-cs"/>
              </a:rPr>
              <a:t>Employment and Training Administration’s Training and Employment Guidance Letter No. 3-14</a:t>
            </a:r>
            <a:r>
              <a:rPr lang="en-US" sz="1200" b="0" i="0" u="none" strike="noStrike" kern="1200" baseline="0" dirty="0" smtClean="0">
                <a:solidFill>
                  <a:schemeClr val="tx1"/>
                </a:solidFill>
                <a:latin typeface="+mn-lt"/>
                <a:ea typeface="+mn-ea"/>
                <a:cs typeface="+mn-cs"/>
              </a:rPr>
              <a:t> highlights seven elements needed for quality job-driven training. These elements, which all support the career pathways approach, include:</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 Working with employers to determine hiring needs and design training programs;</a:t>
            </a:r>
          </a:p>
          <a:p>
            <a:r>
              <a:rPr lang="en-US" sz="1200" b="0" i="0" u="none" strike="noStrike" kern="1200" baseline="0" dirty="0" smtClean="0">
                <a:solidFill>
                  <a:schemeClr val="tx1"/>
                </a:solidFill>
                <a:latin typeface="+mn-lt"/>
                <a:ea typeface="+mn-ea"/>
                <a:cs typeface="+mn-cs"/>
              </a:rPr>
              <a:t>• Offering work-based learning opportunities with employers;</a:t>
            </a:r>
          </a:p>
          <a:p>
            <a:r>
              <a:rPr lang="en-US" sz="1200" b="0" i="0" u="none" strike="noStrike" kern="1200" baseline="0" dirty="0" smtClean="0">
                <a:solidFill>
                  <a:schemeClr val="tx1"/>
                </a:solidFill>
                <a:latin typeface="+mn-lt"/>
                <a:ea typeface="+mn-ea"/>
                <a:cs typeface="+mn-cs"/>
              </a:rPr>
              <a:t>• Making better use of data for accountability and consumer choice;</a:t>
            </a:r>
          </a:p>
          <a:p>
            <a:r>
              <a:rPr lang="en-US" sz="1200" b="0" i="0" u="none" strike="noStrike" kern="1200" baseline="0" dirty="0" smtClean="0">
                <a:solidFill>
                  <a:schemeClr val="tx1"/>
                </a:solidFill>
                <a:latin typeface="+mn-lt"/>
                <a:ea typeface="+mn-ea"/>
                <a:cs typeface="+mn-cs"/>
              </a:rPr>
              <a:t>• Measuring and evaluating employment and earnings outcomes;</a:t>
            </a:r>
          </a:p>
          <a:p>
            <a:r>
              <a:rPr lang="en-US" sz="1200" b="0" i="0" u="none" strike="noStrike" kern="1200" baseline="0" dirty="0" smtClean="0">
                <a:solidFill>
                  <a:schemeClr val="tx1"/>
                </a:solidFill>
                <a:latin typeface="+mn-lt"/>
                <a:ea typeface="+mn-ea"/>
                <a:cs typeface="+mn-cs"/>
              </a:rPr>
              <a:t>• Promoting a seamless progress from one education step to another;</a:t>
            </a:r>
          </a:p>
          <a:p>
            <a:r>
              <a:rPr lang="en-US" sz="1200" b="0" i="0" u="none" strike="noStrike" kern="1200" baseline="0" dirty="0" smtClean="0">
                <a:solidFill>
                  <a:schemeClr val="tx1"/>
                </a:solidFill>
                <a:latin typeface="+mn-lt"/>
                <a:ea typeface="+mn-ea"/>
                <a:cs typeface="+mn-cs"/>
              </a:rPr>
              <a:t>• Breaking down barriers to accessing training and providing support services and guidance;</a:t>
            </a:r>
          </a:p>
          <a:p>
            <a:r>
              <a:rPr lang="en-US" sz="1200" b="0" i="0" u="none" strike="noStrike" kern="1200" baseline="0" dirty="0" smtClean="0">
                <a:solidFill>
                  <a:schemeClr val="tx1"/>
                </a:solidFill>
                <a:latin typeface="+mn-lt"/>
                <a:ea typeface="+mn-ea"/>
                <a:cs typeface="+mn-cs"/>
              </a:rPr>
              <a:t>• Creating regional collaborations between workforce development, education, labor, and nonprofit organizations.</a:t>
            </a:r>
            <a:endParaRPr lang="en-US" dirty="0"/>
          </a:p>
        </p:txBody>
      </p:sp>
      <p:sp>
        <p:nvSpPr>
          <p:cNvPr id="4" name="Slide Number Placeholder 3"/>
          <p:cNvSpPr>
            <a:spLocks noGrp="1"/>
          </p:cNvSpPr>
          <p:nvPr>
            <p:ph type="sldNum" sz="quarter" idx="10"/>
          </p:nvPr>
        </p:nvSpPr>
        <p:spPr/>
        <p:txBody>
          <a:bodyPr/>
          <a:lstStyle/>
          <a:p>
            <a:fld id="{2B021B4A-18DF-422E-B21D-D6972728A03E}" type="slidenum">
              <a:rPr lang="en-US" smtClean="0"/>
              <a:t>6</a:t>
            </a:fld>
            <a:endParaRPr lang="en-US"/>
          </a:p>
        </p:txBody>
      </p:sp>
    </p:spTree>
    <p:extLst>
      <p:ext uri="{BB962C8B-B14F-4D97-AF65-F5344CB8AC3E}">
        <p14:creationId xmlns:p14="http://schemas.microsoft.com/office/powerpoint/2010/main" val="38822291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The </a:t>
            </a:r>
            <a:r>
              <a:rPr lang="en-US" sz="1200" b="1" i="0" u="sng" strike="noStrike" kern="1200" baseline="0" dirty="0" smtClean="0">
                <a:solidFill>
                  <a:schemeClr val="tx1"/>
                </a:solidFill>
                <a:latin typeface="+mn-lt"/>
                <a:ea typeface="+mn-ea"/>
                <a:cs typeface="+mn-cs"/>
              </a:rPr>
              <a:t>Alliance for Quality Career Pathways</a:t>
            </a:r>
            <a:r>
              <a:rPr lang="en-US" sz="1200" b="1" i="0" u="none" strike="noStrike" kern="1200" baseline="0" dirty="0" smtClean="0">
                <a:solidFill>
                  <a:schemeClr val="tx1"/>
                </a:solidFill>
                <a:latin typeface="+mn-lt"/>
                <a:ea typeface="+mn-ea"/>
                <a:cs typeface="+mn-cs"/>
              </a:rPr>
              <a:t> identified  three core features of a career pathway:</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1) Well-connected, quality education and training programs that </a:t>
            </a:r>
            <a:r>
              <a:rPr lang="en-US" sz="1200" b="0" i="0" u="sng" strike="noStrike" kern="1200" baseline="0" dirty="0" smtClean="0">
                <a:solidFill>
                  <a:schemeClr val="tx1"/>
                </a:solidFill>
                <a:latin typeface="+mn-lt"/>
                <a:ea typeface="+mn-ea"/>
                <a:cs typeface="+mn-cs"/>
              </a:rPr>
              <a:t>result in credentials with labor market value </a:t>
            </a:r>
            <a:r>
              <a:rPr lang="en-US" sz="1200" b="0" i="0" u="none" strike="noStrike" kern="1200" baseline="0" dirty="0" smtClean="0">
                <a:solidFill>
                  <a:schemeClr val="tx1"/>
                </a:solidFill>
                <a:latin typeface="+mn-lt"/>
                <a:ea typeface="+mn-ea"/>
                <a:cs typeface="+mn-cs"/>
              </a:rPr>
              <a:t>and include support services, work experiences, and employment services;</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2) Multiple entry points for </a:t>
            </a:r>
            <a:r>
              <a:rPr lang="en-US" sz="1200" b="0" i="0" u="sng" strike="noStrike" kern="1200" baseline="0" dirty="0" smtClean="0">
                <a:solidFill>
                  <a:schemeClr val="tx1"/>
                </a:solidFill>
                <a:latin typeface="+mn-lt"/>
                <a:ea typeface="+mn-ea"/>
                <a:cs typeface="+mn-cs"/>
              </a:rPr>
              <a:t>targeted populations, starting from initial levels of education and connecting to higher levels</a:t>
            </a:r>
            <a:r>
              <a:rPr lang="en-US" sz="1200" b="0" i="0" u="none" strike="noStrike" kern="1200" baseline="0" dirty="0" smtClean="0">
                <a:solidFill>
                  <a:schemeClr val="tx1"/>
                </a:solidFill>
                <a:latin typeface="+mn-lt"/>
                <a:ea typeface="+mn-ea"/>
                <a:cs typeface="+mn-cs"/>
              </a:rPr>
              <a:t>.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3) Multiple </a:t>
            </a:r>
            <a:r>
              <a:rPr lang="en-US" sz="1200" b="0" i="0" u="sng" strike="noStrike" kern="1200" baseline="0" dirty="0" smtClean="0">
                <a:solidFill>
                  <a:schemeClr val="tx1"/>
                </a:solidFill>
                <a:latin typeface="+mn-lt"/>
                <a:ea typeface="+mn-ea"/>
                <a:cs typeface="+mn-cs"/>
              </a:rPr>
              <a:t>exit points leading to progressively higher levels of employment within a career path</a:t>
            </a:r>
            <a:r>
              <a:rPr lang="en-US" sz="1200" b="0" i="0" u="none" strike="noStrike" kern="1200" baseline="0" dirty="0" smtClean="0">
                <a:solidFill>
                  <a:schemeClr val="tx1"/>
                </a:solidFill>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2B021B4A-18DF-422E-B21D-D6972728A03E}" type="slidenum">
              <a:rPr lang="en-US" smtClean="0"/>
              <a:t>7</a:t>
            </a:fld>
            <a:endParaRPr lang="en-US"/>
          </a:p>
        </p:txBody>
      </p:sp>
    </p:spTree>
    <p:extLst>
      <p:ext uri="{BB962C8B-B14F-4D97-AF65-F5344CB8AC3E}">
        <p14:creationId xmlns:p14="http://schemas.microsoft.com/office/powerpoint/2010/main" val="17267819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Career pathways offer a clear sequence of education and training courses and credentials that are built around:</a:t>
            </a:r>
          </a:p>
          <a:p>
            <a:endParaRPr lang="en-US" sz="1200" b="1"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 </a:t>
            </a:r>
            <a:r>
              <a:rPr lang="en-US" sz="1200" b="1" i="0" u="none" strike="noStrike" kern="1200" baseline="0" dirty="0" smtClean="0">
                <a:solidFill>
                  <a:schemeClr val="tx1"/>
                </a:solidFill>
                <a:latin typeface="+mn-lt"/>
                <a:ea typeface="+mn-ea"/>
                <a:cs typeface="+mn-cs"/>
              </a:rPr>
              <a:t>Sector Strategies </a:t>
            </a:r>
            <a:r>
              <a:rPr lang="en-US" sz="1200" b="0" i="0" u="none" strike="noStrike" kern="1200" baseline="0" dirty="0" smtClean="0">
                <a:solidFill>
                  <a:schemeClr val="tx1"/>
                </a:solidFill>
                <a:latin typeface="+mn-lt"/>
                <a:ea typeface="+mn-ea"/>
                <a:cs typeface="+mn-cs"/>
              </a:rPr>
              <a:t>aligned with the skill needs of industry sectors important to state and regional economies, where employers are actively engaged in determining skill requirements for employment and career progression in high-demand occupations.</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 </a:t>
            </a:r>
            <a:r>
              <a:rPr lang="en-US" sz="1200" b="1" i="0" u="none" strike="noStrike" kern="1200" baseline="0" dirty="0" smtClean="0">
                <a:solidFill>
                  <a:schemeClr val="tx1"/>
                </a:solidFill>
                <a:latin typeface="+mn-lt"/>
                <a:ea typeface="+mn-ea"/>
                <a:cs typeface="+mn-cs"/>
              </a:rPr>
              <a:t>Stackable Educational/Training Options </a:t>
            </a:r>
            <a:r>
              <a:rPr lang="en-US" sz="1200" b="0" i="0" u="none" strike="noStrike" kern="1200" baseline="0" dirty="0" smtClean="0">
                <a:solidFill>
                  <a:schemeClr val="tx1"/>
                </a:solidFill>
                <a:latin typeface="+mn-lt"/>
                <a:ea typeface="+mn-ea"/>
                <a:cs typeface="+mn-cs"/>
              </a:rPr>
              <a:t>that include secondary, adult, and postsecondary education and training that is arranged or "chunked" in a non-duplicative progression of courses, clearly articulating one level of instruction to the next. They provide opportunities to earn postsecondary credits and postsecondary credentials that have labor market value.</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 </a:t>
            </a:r>
            <a:r>
              <a:rPr lang="en-US" sz="1200" b="1" i="0" u="none" strike="noStrike" kern="1200" baseline="0" dirty="0" smtClean="0">
                <a:solidFill>
                  <a:schemeClr val="tx1"/>
                </a:solidFill>
                <a:latin typeface="+mn-lt"/>
                <a:ea typeface="+mn-ea"/>
                <a:cs typeface="+mn-cs"/>
              </a:rPr>
              <a:t>Contextualized Learning </a:t>
            </a:r>
            <a:r>
              <a:rPr lang="en-US" sz="1200" b="0" i="0" u="none" strike="noStrike" kern="1200" baseline="0" dirty="0" smtClean="0">
                <a:solidFill>
                  <a:schemeClr val="tx1"/>
                </a:solidFill>
                <a:latin typeface="+mn-lt"/>
                <a:ea typeface="+mn-ea"/>
                <a:cs typeface="+mn-cs"/>
              </a:rPr>
              <a:t>focused on curricula and instructional strategies that make work a central context for learning and help students attain work-readiness skills.</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 </a:t>
            </a:r>
            <a:r>
              <a:rPr lang="en-US" sz="1200" b="1" i="0" u="none" strike="noStrike" kern="1200" baseline="0" dirty="0" smtClean="0">
                <a:solidFill>
                  <a:schemeClr val="tx1"/>
                </a:solidFill>
                <a:latin typeface="+mn-lt"/>
                <a:ea typeface="+mn-ea"/>
                <a:cs typeface="+mn-cs"/>
              </a:rPr>
              <a:t>Accelerated/Integrated Education and Training </a:t>
            </a:r>
            <a:r>
              <a:rPr lang="en-US" sz="1200" b="0" i="0" u="none" strike="noStrike" kern="1200" baseline="0" dirty="0" smtClean="0">
                <a:solidFill>
                  <a:schemeClr val="tx1"/>
                </a:solidFill>
                <a:latin typeface="+mn-lt"/>
                <a:ea typeface="+mn-ea"/>
                <a:cs typeface="+mn-cs"/>
              </a:rPr>
              <a:t>combining adult education with postsecondary technical training, giving credit for prior learning, and adopting other strategies that accelerate educational and career advancement of participants.</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 </a:t>
            </a:r>
            <a:r>
              <a:rPr lang="en-US" sz="1200" b="1" i="0" u="none" strike="noStrike" kern="1200" baseline="0" dirty="0" smtClean="0">
                <a:solidFill>
                  <a:schemeClr val="tx1"/>
                </a:solidFill>
                <a:latin typeface="+mn-lt"/>
                <a:ea typeface="+mn-ea"/>
                <a:cs typeface="+mn-cs"/>
              </a:rPr>
              <a:t>Industry-recognized Credentials </a:t>
            </a:r>
            <a:r>
              <a:rPr lang="en-US" sz="1200" b="0" i="0" u="none" strike="noStrike" kern="1200" baseline="0" dirty="0" smtClean="0">
                <a:solidFill>
                  <a:schemeClr val="tx1"/>
                </a:solidFill>
                <a:latin typeface="+mn-lt"/>
                <a:ea typeface="+mn-ea"/>
                <a:cs typeface="+mn-cs"/>
              </a:rPr>
              <a:t>leading to the attainment of industry-recognized degrees or credentials that have value in the labor market.</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 </a:t>
            </a:r>
            <a:r>
              <a:rPr lang="en-US" sz="1200" b="1" i="0" u="none" strike="noStrike" kern="1200" baseline="0" dirty="0" smtClean="0">
                <a:solidFill>
                  <a:schemeClr val="tx1"/>
                </a:solidFill>
                <a:latin typeface="+mn-lt"/>
                <a:ea typeface="+mn-ea"/>
                <a:cs typeface="+mn-cs"/>
              </a:rPr>
              <a:t>Multiple Entry and Exit Points </a:t>
            </a:r>
            <a:r>
              <a:rPr lang="en-US" sz="1200" b="0" i="0" u="none" strike="noStrike" kern="1200" baseline="0" dirty="0" smtClean="0">
                <a:solidFill>
                  <a:schemeClr val="tx1"/>
                </a:solidFill>
                <a:latin typeface="+mn-lt"/>
                <a:ea typeface="+mn-ea"/>
                <a:cs typeface="+mn-cs"/>
              </a:rPr>
              <a:t>enabling workers of varying education and skill levels to enter or advance in a specific sector or occupational field.</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 </a:t>
            </a:r>
            <a:r>
              <a:rPr lang="en-US" sz="1200" b="1" i="0" u="none" strike="noStrike" kern="1200" baseline="0" dirty="0" smtClean="0">
                <a:solidFill>
                  <a:schemeClr val="tx1"/>
                </a:solidFill>
                <a:latin typeface="+mn-lt"/>
                <a:ea typeface="+mn-ea"/>
                <a:cs typeface="+mn-cs"/>
              </a:rPr>
              <a:t>Intensive Wraparound Services </a:t>
            </a:r>
            <a:r>
              <a:rPr lang="en-US" sz="1200" b="0" i="0" u="none" strike="noStrike" kern="1200" baseline="0" dirty="0" smtClean="0">
                <a:solidFill>
                  <a:schemeClr val="tx1"/>
                </a:solidFill>
                <a:latin typeface="+mn-lt"/>
                <a:ea typeface="+mn-ea"/>
                <a:cs typeface="+mn-cs"/>
              </a:rPr>
              <a:t>incorporating academic and career counseling and wraparound support services (particularly at points of transition), and the development of individual career plans.</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 </a:t>
            </a:r>
            <a:r>
              <a:rPr lang="en-US" sz="1200" b="1" i="0" u="none" strike="noStrike" kern="1200" baseline="0" dirty="0" smtClean="0">
                <a:solidFill>
                  <a:schemeClr val="tx1"/>
                </a:solidFill>
                <a:latin typeface="+mn-lt"/>
                <a:ea typeface="+mn-ea"/>
                <a:cs typeface="+mn-cs"/>
              </a:rPr>
              <a:t>Designs for Working Learners </a:t>
            </a:r>
            <a:r>
              <a:rPr lang="en-US" sz="1200" b="0" i="0" u="none" strike="noStrike" kern="1200" baseline="0" dirty="0" smtClean="0">
                <a:solidFill>
                  <a:schemeClr val="tx1"/>
                </a:solidFill>
                <a:latin typeface="+mn-lt"/>
                <a:ea typeface="+mn-ea"/>
                <a:cs typeface="+mn-cs"/>
              </a:rPr>
              <a:t>to meet the needs of adults and nontraditional students who often need to combine work and study, providing child care services and accommodating work schedules with flexible and non-semester-based scheduling, alternative class times and locations, and innovative uses of technology.</a:t>
            </a:r>
          </a:p>
          <a:p>
            <a:endParaRPr lang="en-US" sz="1200" b="0" i="0" u="none" strike="noStrike" kern="1200" baseline="0" dirty="0" smtClean="0">
              <a:solidFill>
                <a:schemeClr val="tx1"/>
              </a:solidFill>
              <a:latin typeface="+mn-lt"/>
              <a:ea typeface="+mn-ea"/>
              <a:cs typeface="+mn-cs"/>
            </a:endParaRPr>
          </a:p>
          <a:p>
            <a:r>
              <a:rPr lang="en-US" sz="1200" b="1" i="0" u="none" strike="noStrike" kern="1200" baseline="0" dirty="0" smtClean="0">
                <a:solidFill>
                  <a:schemeClr val="tx1"/>
                </a:solidFill>
                <a:latin typeface="+mn-lt"/>
                <a:ea typeface="+mn-ea"/>
                <a:cs typeface="+mn-cs"/>
              </a:rPr>
              <a:t>Source:</a:t>
            </a:r>
            <a:r>
              <a:rPr lang="en-US" sz="1200" b="0" i="0" u="none" strike="noStrike" kern="1200" baseline="0" dirty="0" smtClean="0">
                <a:solidFill>
                  <a:schemeClr val="tx1"/>
                </a:solidFill>
                <a:latin typeface="+mn-lt"/>
                <a:ea typeface="+mn-ea"/>
                <a:cs typeface="+mn-cs"/>
              </a:rPr>
              <a:t> "The Promise of Career Pathways Systems Change: What Role Should Workforce Investment Systems Play? What Benefits Will Results?" Mary Gardner </a:t>
            </a:r>
            <a:r>
              <a:rPr lang="en-US" sz="1200" b="0" i="0" u="none" strike="noStrike" kern="1200" baseline="0" dirty="0" err="1" smtClean="0">
                <a:solidFill>
                  <a:schemeClr val="tx1"/>
                </a:solidFill>
                <a:latin typeface="+mn-lt"/>
                <a:ea typeface="+mn-ea"/>
                <a:cs typeface="+mn-cs"/>
              </a:rPr>
              <a:t>Clagett</a:t>
            </a:r>
            <a:r>
              <a:rPr lang="en-US" sz="1200" b="0" i="0" u="none" strike="noStrike" kern="1200" baseline="0" dirty="0" smtClean="0">
                <a:solidFill>
                  <a:schemeClr val="tx1"/>
                </a:solidFill>
                <a:latin typeface="+mn-lt"/>
                <a:ea typeface="+mn-ea"/>
                <a:cs typeface="+mn-cs"/>
              </a:rPr>
              <a:t> &amp; Ray </a:t>
            </a:r>
            <a:r>
              <a:rPr lang="en-US" sz="1200" b="0" i="0" u="none" strike="noStrike" kern="1200" baseline="0" dirty="0" err="1" smtClean="0">
                <a:solidFill>
                  <a:schemeClr val="tx1"/>
                </a:solidFill>
                <a:latin typeface="+mn-lt"/>
                <a:ea typeface="+mn-ea"/>
                <a:cs typeface="+mn-cs"/>
              </a:rPr>
              <a:t>Uhalde</a:t>
            </a:r>
            <a:r>
              <a:rPr lang="en-US" sz="1200" b="0" i="0" u="none" strike="noStrike" kern="1200" baseline="0" dirty="0" smtClean="0">
                <a:solidFill>
                  <a:schemeClr val="tx1"/>
                </a:solidFill>
                <a:latin typeface="+mn-lt"/>
                <a:ea typeface="+mn-ea"/>
                <a:cs typeface="+mn-cs"/>
              </a:rPr>
              <a:t>, Jobs For the Future, December 2011.</a:t>
            </a:r>
          </a:p>
          <a:p>
            <a:endParaRPr lang="en-US" sz="1200" b="0" i="0" u="none" strike="noStrike" kern="1200" baseline="0" dirty="0" smtClean="0">
              <a:solidFill>
                <a:schemeClr val="tx1"/>
              </a:solidFill>
              <a:latin typeface="+mn-lt"/>
              <a:ea typeface="+mn-ea"/>
              <a:cs typeface="+mn-cs"/>
            </a:endParaRPr>
          </a:p>
          <a:p>
            <a:pPr eaLnBrk="0" fontAlgn="base" hangingPunct="0"/>
            <a:r>
              <a:rPr lang="en-US" sz="1200" b="1" kern="1200" dirty="0" smtClean="0">
                <a:solidFill>
                  <a:schemeClr val="tx1"/>
                </a:solidFill>
                <a:effectLst/>
                <a:latin typeface="+mn-lt"/>
                <a:ea typeface="+mn-ea"/>
                <a:cs typeface="+mn-cs"/>
              </a:rPr>
              <a:t>6 Team Teaching Models:</a:t>
            </a:r>
          </a:p>
          <a:p>
            <a:pPr eaLnBrk="0" fontAlgn="base" hangingPunct="0"/>
            <a:endParaRPr lang="en-US" sz="1000" kern="1200" dirty="0" smtClean="0">
              <a:solidFill>
                <a:schemeClr val="tx1"/>
              </a:solidFill>
              <a:effectLst/>
              <a:latin typeface="+mn-lt"/>
              <a:ea typeface="+mn-ea"/>
              <a:cs typeface="+mn-cs"/>
            </a:endParaRPr>
          </a:p>
          <a:p>
            <a:pPr lvl="0" eaLnBrk="0" fontAlgn="base" hangingPunct="0"/>
            <a:r>
              <a:rPr lang="en-US" sz="1200" b="1" kern="1200" dirty="0" smtClean="0">
                <a:solidFill>
                  <a:schemeClr val="tx1"/>
                </a:solidFill>
                <a:effectLst/>
                <a:latin typeface="+mn-lt"/>
                <a:ea typeface="+mn-ea"/>
                <a:cs typeface="+mn-cs"/>
              </a:rPr>
              <a:t>Complementary- Supportive</a:t>
            </a:r>
            <a:endParaRPr lang="en-US" sz="1050" kern="1200" dirty="0" smtClean="0">
              <a:solidFill>
                <a:schemeClr val="tx1"/>
              </a:solidFill>
              <a:effectLst/>
              <a:latin typeface="+mn-lt"/>
              <a:ea typeface="+mn-ea"/>
              <a:cs typeface="+mn-cs"/>
            </a:endParaRPr>
          </a:p>
          <a:p>
            <a:pPr lvl="1" eaLnBrk="0" fontAlgn="base" hangingPunct="0"/>
            <a:r>
              <a:rPr lang="en-US" sz="1200" kern="1200" dirty="0" smtClean="0">
                <a:solidFill>
                  <a:schemeClr val="tx1"/>
                </a:solidFill>
                <a:effectLst/>
                <a:latin typeface="+mn-lt"/>
                <a:ea typeface="+mn-ea"/>
                <a:cs typeface="+mn-cs"/>
              </a:rPr>
              <a:t>One teacher teaches content; the other provides activities on related topics or on study skills</a:t>
            </a:r>
          </a:p>
          <a:p>
            <a:pPr lvl="1" eaLnBrk="0" fontAlgn="base" hangingPunct="0"/>
            <a:endParaRPr lang="en-US" sz="1050" kern="1200" dirty="0" smtClean="0">
              <a:solidFill>
                <a:schemeClr val="tx1"/>
              </a:solidFill>
              <a:effectLst/>
              <a:latin typeface="+mn-lt"/>
              <a:ea typeface="+mn-ea"/>
              <a:cs typeface="+mn-cs"/>
            </a:endParaRPr>
          </a:p>
          <a:p>
            <a:pPr lvl="0" eaLnBrk="0" fontAlgn="base" hangingPunct="0"/>
            <a:r>
              <a:rPr lang="en-US" sz="1200" b="1" kern="1200" dirty="0" smtClean="0">
                <a:solidFill>
                  <a:schemeClr val="tx1"/>
                </a:solidFill>
                <a:effectLst/>
                <a:latin typeface="+mn-lt"/>
                <a:ea typeface="+mn-ea"/>
                <a:cs typeface="+mn-cs"/>
              </a:rPr>
              <a:t>Monitoring Teacher</a:t>
            </a:r>
            <a:endParaRPr lang="en-US" sz="1050" kern="1200" dirty="0" smtClean="0">
              <a:solidFill>
                <a:schemeClr val="tx1"/>
              </a:solidFill>
              <a:effectLst/>
              <a:latin typeface="+mn-lt"/>
              <a:ea typeface="+mn-ea"/>
              <a:cs typeface="+mn-cs"/>
            </a:endParaRPr>
          </a:p>
          <a:p>
            <a:pPr lvl="1" eaLnBrk="0" fontAlgn="base" hangingPunct="0"/>
            <a:r>
              <a:rPr lang="en-US" sz="1200" kern="1200" dirty="0" smtClean="0">
                <a:solidFill>
                  <a:schemeClr val="tx1"/>
                </a:solidFill>
                <a:effectLst/>
                <a:latin typeface="+mn-lt"/>
                <a:ea typeface="+mn-ea"/>
                <a:cs typeface="+mn-cs"/>
              </a:rPr>
              <a:t>One teacher instructs; the other circulates around the room, watching and monitoring student understanding and behavior</a:t>
            </a:r>
            <a:endParaRPr lang="en-US" sz="1050" kern="1200" dirty="0" smtClean="0">
              <a:solidFill>
                <a:schemeClr val="tx1"/>
              </a:solidFill>
              <a:effectLst/>
              <a:latin typeface="+mn-lt"/>
              <a:ea typeface="+mn-ea"/>
              <a:cs typeface="+mn-cs"/>
            </a:endParaRPr>
          </a:p>
          <a:p>
            <a:pPr lvl="0" eaLnBrk="0" fontAlgn="base" hangingPunct="0"/>
            <a:endParaRPr lang="en-US" sz="1200" b="1" kern="1200" dirty="0" smtClean="0">
              <a:solidFill>
                <a:schemeClr val="tx1"/>
              </a:solidFill>
              <a:effectLst/>
              <a:latin typeface="+mn-lt"/>
              <a:ea typeface="+mn-ea"/>
              <a:cs typeface="+mn-cs"/>
            </a:endParaRPr>
          </a:p>
          <a:p>
            <a:pPr lvl="0" eaLnBrk="0" fontAlgn="base" hangingPunct="0"/>
            <a:r>
              <a:rPr lang="en-US" sz="1200" b="1" kern="1200" dirty="0" smtClean="0">
                <a:solidFill>
                  <a:schemeClr val="tx1"/>
                </a:solidFill>
                <a:effectLst/>
                <a:latin typeface="+mn-lt"/>
                <a:ea typeface="+mn-ea"/>
                <a:cs typeface="+mn-cs"/>
              </a:rPr>
              <a:t>Traditional Team Teaching</a:t>
            </a:r>
            <a:endParaRPr lang="en-US" sz="1050" kern="1200" dirty="0" smtClean="0">
              <a:solidFill>
                <a:schemeClr val="tx1"/>
              </a:solidFill>
              <a:effectLst/>
              <a:latin typeface="+mn-lt"/>
              <a:ea typeface="+mn-ea"/>
              <a:cs typeface="+mn-cs"/>
            </a:endParaRPr>
          </a:p>
          <a:p>
            <a:pPr lvl="1" eaLnBrk="0" fontAlgn="base" hangingPunct="0"/>
            <a:r>
              <a:rPr lang="en-US" sz="1200" kern="1200" dirty="0" smtClean="0">
                <a:solidFill>
                  <a:schemeClr val="tx1"/>
                </a:solidFill>
                <a:effectLst/>
                <a:latin typeface="+mn-lt"/>
                <a:ea typeface="+mn-ea"/>
                <a:cs typeface="+mn-cs"/>
              </a:rPr>
              <a:t>Two of more teachers actively share the content and skills in the same classroom at the same time with the same group of students</a:t>
            </a:r>
            <a:endParaRPr lang="en-US" sz="1050" kern="1200" dirty="0" smtClean="0">
              <a:solidFill>
                <a:schemeClr val="tx1"/>
              </a:solidFill>
              <a:effectLst/>
              <a:latin typeface="+mn-lt"/>
              <a:ea typeface="+mn-ea"/>
              <a:cs typeface="+mn-cs"/>
            </a:endParaRPr>
          </a:p>
          <a:p>
            <a:pPr lvl="0" eaLnBrk="0" fontAlgn="base" hangingPunct="0"/>
            <a:endParaRPr lang="en-US" sz="1200" b="1" kern="1200" dirty="0" smtClean="0">
              <a:solidFill>
                <a:schemeClr val="tx1"/>
              </a:solidFill>
              <a:effectLst/>
              <a:latin typeface="+mn-lt"/>
              <a:ea typeface="+mn-ea"/>
              <a:cs typeface="+mn-cs"/>
            </a:endParaRPr>
          </a:p>
          <a:p>
            <a:pPr lvl="0" eaLnBrk="0" fontAlgn="base" hangingPunct="0"/>
            <a:r>
              <a:rPr lang="en-US" sz="1200" b="1" kern="1200" dirty="0" smtClean="0">
                <a:solidFill>
                  <a:schemeClr val="tx1"/>
                </a:solidFill>
                <a:effectLst/>
                <a:latin typeface="+mn-lt"/>
                <a:ea typeface="+mn-ea"/>
                <a:cs typeface="+mn-cs"/>
              </a:rPr>
              <a:t>Collaborative Teaching</a:t>
            </a:r>
            <a:endParaRPr lang="en-US" sz="1050" kern="1200" dirty="0" smtClean="0">
              <a:solidFill>
                <a:schemeClr val="tx1"/>
              </a:solidFill>
              <a:effectLst/>
              <a:latin typeface="+mn-lt"/>
              <a:ea typeface="+mn-ea"/>
              <a:cs typeface="+mn-cs"/>
            </a:endParaRPr>
          </a:p>
          <a:p>
            <a:pPr lvl="1" eaLnBrk="0" fontAlgn="base" hangingPunct="0"/>
            <a:r>
              <a:rPr lang="en-US" sz="1200" kern="1200" dirty="0" smtClean="0">
                <a:solidFill>
                  <a:schemeClr val="tx1"/>
                </a:solidFill>
                <a:effectLst/>
                <a:latin typeface="+mn-lt"/>
                <a:ea typeface="+mn-ea"/>
                <a:cs typeface="+mn-cs"/>
              </a:rPr>
              <a:t>Teachers work together to teach the material by exchanging and discussing ideas and theories in front of the learners.  The course itself uses group learning techniques, such as small-group work, student led discussion, and joint test-taking.</a:t>
            </a:r>
            <a:endParaRPr lang="en-US" sz="1050" kern="1200" dirty="0" smtClean="0">
              <a:solidFill>
                <a:schemeClr val="tx1"/>
              </a:solidFill>
              <a:effectLst/>
              <a:latin typeface="+mn-lt"/>
              <a:ea typeface="+mn-ea"/>
              <a:cs typeface="+mn-cs"/>
            </a:endParaRPr>
          </a:p>
          <a:p>
            <a:pPr lvl="0" eaLnBrk="0" fontAlgn="base" hangingPunct="0"/>
            <a:endParaRPr lang="en-US" sz="1200" b="1" kern="1200" dirty="0" smtClean="0">
              <a:solidFill>
                <a:schemeClr val="tx1"/>
              </a:solidFill>
              <a:effectLst/>
              <a:latin typeface="+mn-lt"/>
              <a:ea typeface="+mn-ea"/>
              <a:cs typeface="+mn-cs"/>
            </a:endParaRPr>
          </a:p>
          <a:p>
            <a:pPr lvl="0" eaLnBrk="0" fontAlgn="base" hangingPunct="0"/>
            <a:r>
              <a:rPr lang="en-US" sz="1200" b="1" kern="1200" dirty="0" smtClean="0">
                <a:solidFill>
                  <a:schemeClr val="tx1"/>
                </a:solidFill>
                <a:effectLst/>
                <a:latin typeface="+mn-lt"/>
                <a:ea typeface="+mn-ea"/>
                <a:cs typeface="+mn-cs"/>
              </a:rPr>
              <a:t>Differentiated Split Class</a:t>
            </a:r>
            <a:endParaRPr lang="en-US" sz="1050" kern="1200" dirty="0" smtClean="0">
              <a:solidFill>
                <a:schemeClr val="tx1"/>
              </a:solidFill>
              <a:effectLst/>
              <a:latin typeface="+mn-lt"/>
              <a:ea typeface="+mn-ea"/>
              <a:cs typeface="+mn-cs"/>
            </a:endParaRPr>
          </a:p>
          <a:p>
            <a:pPr lvl="1" eaLnBrk="0" fontAlgn="base" hangingPunct="0"/>
            <a:r>
              <a:rPr lang="en-US" sz="1200" kern="1200" dirty="0" smtClean="0">
                <a:solidFill>
                  <a:schemeClr val="tx1"/>
                </a:solidFill>
                <a:effectLst/>
                <a:latin typeface="+mn-lt"/>
                <a:ea typeface="+mn-ea"/>
                <a:cs typeface="+mn-cs"/>
              </a:rPr>
              <a:t>A class with more than one teacher is divided into small groups according to learning needs.  Instructors provide their respective groups with the instruction required to meet their learning needs.</a:t>
            </a:r>
            <a:endParaRPr lang="en-US" sz="1050" kern="1200" dirty="0" smtClean="0">
              <a:solidFill>
                <a:schemeClr val="tx1"/>
              </a:solidFill>
              <a:effectLst/>
              <a:latin typeface="+mn-lt"/>
              <a:ea typeface="+mn-ea"/>
              <a:cs typeface="+mn-cs"/>
            </a:endParaRPr>
          </a:p>
          <a:p>
            <a:pPr lvl="0" eaLnBrk="0" fontAlgn="base" hangingPunct="0"/>
            <a:endParaRPr lang="en-US" sz="1200" b="1" kern="1200" dirty="0" smtClean="0">
              <a:solidFill>
                <a:schemeClr val="tx1"/>
              </a:solidFill>
              <a:effectLst/>
              <a:latin typeface="+mn-lt"/>
              <a:ea typeface="+mn-ea"/>
              <a:cs typeface="+mn-cs"/>
            </a:endParaRPr>
          </a:p>
          <a:p>
            <a:pPr lvl="0" eaLnBrk="0" fontAlgn="base" hangingPunct="0"/>
            <a:r>
              <a:rPr lang="en-US" sz="1200" b="1" kern="1200" dirty="0" smtClean="0">
                <a:solidFill>
                  <a:schemeClr val="tx1"/>
                </a:solidFill>
                <a:effectLst/>
                <a:latin typeface="+mn-lt"/>
                <a:ea typeface="+mn-ea"/>
                <a:cs typeface="+mn-cs"/>
              </a:rPr>
              <a:t>Parallel Instruction</a:t>
            </a:r>
            <a:endParaRPr lang="en-US" sz="1050" kern="1200" dirty="0" smtClean="0">
              <a:solidFill>
                <a:schemeClr val="tx1"/>
              </a:solidFill>
              <a:effectLst/>
              <a:latin typeface="+mn-lt"/>
              <a:ea typeface="+mn-ea"/>
              <a:cs typeface="+mn-cs"/>
            </a:endParaRPr>
          </a:p>
          <a:p>
            <a:pPr lvl="1" eaLnBrk="0" fontAlgn="base" hangingPunct="0"/>
            <a:r>
              <a:rPr lang="en-US" sz="1200" kern="1200" dirty="0" smtClean="0">
                <a:solidFill>
                  <a:schemeClr val="tx1"/>
                </a:solidFill>
                <a:effectLst/>
                <a:latin typeface="+mn-lt"/>
                <a:ea typeface="+mn-ea"/>
                <a:cs typeface="+mn-cs"/>
              </a:rPr>
              <a:t>The class is divided into two groups and each teacher is responsible for teaching the same material to his or her smaller group.  This model is usually used in conjunction with other forms of team teaching.</a:t>
            </a:r>
            <a:endParaRPr lang="en-US" sz="1050" kern="1200" dirty="0" smtClean="0">
              <a:solidFill>
                <a:schemeClr val="tx1"/>
              </a:solidFill>
              <a:effectLst/>
              <a:latin typeface="+mn-lt"/>
              <a:ea typeface="+mn-ea"/>
              <a:cs typeface="+mn-cs"/>
            </a:endParaRPr>
          </a:p>
          <a:p>
            <a:pPr eaLnBrk="0" fontAlgn="base" hangingPunct="0"/>
            <a:endParaRPr lang="en-US" sz="1200" kern="1200" dirty="0" smtClean="0">
              <a:solidFill>
                <a:schemeClr val="tx1"/>
              </a:solidFill>
              <a:effectLst/>
              <a:latin typeface="+mn-lt"/>
              <a:ea typeface="+mn-ea"/>
              <a:cs typeface="+mn-cs"/>
            </a:endParaRPr>
          </a:p>
          <a:p>
            <a:pPr eaLnBrk="0" fontAlgn="base" hangingPunct="0"/>
            <a:r>
              <a:rPr lang="en-US" sz="1200" kern="1200" dirty="0" smtClean="0">
                <a:solidFill>
                  <a:schemeClr val="tx1"/>
                </a:solidFill>
                <a:effectLst/>
                <a:latin typeface="+mn-lt"/>
                <a:ea typeface="+mn-ea"/>
                <a:cs typeface="+mn-cs"/>
              </a:rPr>
              <a:t>For more information: </a:t>
            </a:r>
            <a:r>
              <a:rPr lang="en-US" sz="1200" u="sng" kern="1200" dirty="0" smtClean="0">
                <a:solidFill>
                  <a:schemeClr val="tx1"/>
                </a:solidFill>
                <a:effectLst/>
                <a:latin typeface="+mn-lt"/>
                <a:ea typeface="+mn-ea"/>
                <a:cs typeface="+mn-cs"/>
                <a:hlinkClick r:id="rId3"/>
              </a:rPr>
              <a:t>http://www.sbctc.ctc.edu/college/_e-ibestteamteachingmodels.aspx</a:t>
            </a:r>
            <a:endParaRPr lang="en-US" sz="105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B021B4A-18DF-422E-B21D-D6972728A03E}" type="slidenum">
              <a:rPr lang="en-US" smtClean="0"/>
              <a:t>8</a:t>
            </a:fld>
            <a:endParaRPr lang="en-US"/>
          </a:p>
        </p:txBody>
      </p:sp>
    </p:spTree>
    <p:extLst>
      <p:ext uri="{BB962C8B-B14F-4D97-AF65-F5344CB8AC3E}">
        <p14:creationId xmlns:p14="http://schemas.microsoft.com/office/powerpoint/2010/main" val="31491668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21B4A-18DF-422E-B21D-D6972728A03E}" type="slidenum">
              <a:rPr lang="en-US" smtClean="0"/>
              <a:t>9</a:t>
            </a:fld>
            <a:endParaRPr lang="en-US"/>
          </a:p>
        </p:txBody>
      </p:sp>
    </p:spTree>
    <p:extLst>
      <p:ext uri="{BB962C8B-B14F-4D97-AF65-F5344CB8AC3E}">
        <p14:creationId xmlns:p14="http://schemas.microsoft.com/office/powerpoint/2010/main" val="4198700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ABA73E-65EE-48BB-9F70-F2A1F660D3B5}" type="datetimeFigureOut">
              <a:rPr lang="en-US" smtClean="0"/>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86F949-0AA4-484F-95CB-357A843D09B8}" type="slidenum">
              <a:rPr lang="en-US" smtClean="0"/>
              <a:t>‹#›</a:t>
            </a:fld>
            <a:endParaRPr lang="en-US"/>
          </a:p>
        </p:txBody>
      </p:sp>
    </p:spTree>
    <p:extLst>
      <p:ext uri="{BB962C8B-B14F-4D97-AF65-F5344CB8AC3E}">
        <p14:creationId xmlns:p14="http://schemas.microsoft.com/office/powerpoint/2010/main" val="3697980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ABA73E-65EE-48BB-9F70-F2A1F660D3B5}" type="datetimeFigureOut">
              <a:rPr lang="en-US" smtClean="0"/>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86F949-0AA4-484F-95CB-357A843D09B8}" type="slidenum">
              <a:rPr lang="en-US" smtClean="0"/>
              <a:t>‹#›</a:t>
            </a:fld>
            <a:endParaRPr lang="en-US"/>
          </a:p>
        </p:txBody>
      </p:sp>
    </p:spTree>
    <p:extLst>
      <p:ext uri="{BB962C8B-B14F-4D97-AF65-F5344CB8AC3E}">
        <p14:creationId xmlns:p14="http://schemas.microsoft.com/office/powerpoint/2010/main" val="3494833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ABA73E-65EE-48BB-9F70-F2A1F660D3B5}" type="datetimeFigureOut">
              <a:rPr lang="en-US" smtClean="0"/>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86F949-0AA4-484F-95CB-357A843D09B8}" type="slidenum">
              <a:rPr lang="en-US" smtClean="0"/>
              <a:t>‹#›</a:t>
            </a:fld>
            <a:endParaRPr lang="en-US"/>
          </a:p>
        </p:txBody>
      </p:sp>
    </p:spTree>
    <p:extLst>
      <p:ext uri="{BB962C8B-B14F-4D97-AF65-F5344CB8AC3E}">
        <p14:creationId xmlns:p14="http://schemas.microsoft.com/office/powerpoint/2010/main" val="471764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ABA73E-65EE-48BB-9F70-F2A1F660D3B5}" type="datetimeFigureOut">
              <a:rPr lang="en-US" smtClean="0"/>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86F949-0AA4-484F-95CB-357A843D09B8}" type="slidenum">
              <a:rPr lang="en-US" smtClean="0"/>
              <a:t>‹#›</a:t>
            </a:fld>
            <a:endParaRPr lang="en-US"/>
          </a:p>
        </p:txBody>
      </p:sp>
    </p:spTree>
    <p:extLst>
      <p:ext uri="{BB962C8B-B14F-4D97-AF65-F5344CB8AC3E}">
        <p14:creationId xmlns:p14="http://schemas.microsoft.com/office/powerpoint/2010/main" val="4131125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ABA73E-65EE-48BB-9F70-F2A1F660D3B5}" type="datetimeFigureOut">
              <a:rPr lang="en-US" smtClean="0"/>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86F949-0AA4-484F-95CB-357A843D09B8}" type="slidenum">
              <a:rPr lang="en-US" smtClean="0"/>
              <a:t>‹#›</a:t>
            </a:fld>
            <a:endParaRPr lang="en-US"/>
          </a:p>
        </p:txBody>
      </p:sp>
    </p:spTree>
    <p:extLst>
      <p:ext uri="{BB962C8B-B14F-4D97-AF65-F5344CB8AC3E}">
        <p14:creationId xmlns:p14="http://schemas.microsoft.com/office/powerpoint/2010/main" val="56760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0ABA73E-65EE-48BB-9F70-F2A1F660D3B5}" type="datetimeFigureOut">
              <a:rPr lang="en-US" smtClean="0"/>
              <a:t>6/10/2015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86F949-0AA4-484F-95CB-357A843D09B8}" type="slidenum">
              <a:rPr lang="en-US" smtClean="0"/>
              <a:t>‹#›</a:t>
            </a:fld>
            <a:endParaRPr lang="en-US"/>
          </a:p>
        </p:txBody>
      </p:sp>
    </p:spTree>
    <p:extLst>
      <p:ext uri="{BB962C8B-B14F-4D97-AF65-F5344CB8AC3E}">
        <p14:creationId xmlns:p14="http://schemas.microsoft.com/office/powerpoint/2010/main" val="1121535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0ABA73E-65EE-48BB-9F70-F2A1F660D3B5}" type="datetimeFigureOut">
              <a:rPr lang="en-US" smtClean="0"/>
              <a:t>6/10/2015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86F949-0AA4-484F-95CB-357A843D09B8}" type="slidenum">
              <a:rPr lang="en-US" smtClean="0"/>
              <a:t>‹#›</a:t>
            </a:fld>
            <a:endParaRPr lang="en-US"/>
          </a:p>
        </p:txBody>
      </p:sp>
    </p:spTree>
    <p:extLst>
      <p:ext uri="{BB962C8B-B14F-4D97-AF65-F5344CB8AC3E}">
        <p14:creationId xmlns:p14="http://schemas.microsoft.com/office/powerpoint/2010/main" val="2996871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ABA73E-65EE-48BB-9F70-F2A1F660D3B5}" type="datetimeFigureOut">
              <a:rPr lang="en-US" smtClean="0"/>
              <a:t>6/10/2015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86F949-0AA4-484F-95CB-357A843D09B8}" type="slidenum">
              <a:rPr lang="en-US" smtClean="0"/>
              <a:t>‹#›</a:t>
            </a:fld>
            <a:endParaRPr lang="en-US"/>
          </a:p>
        </p:txBody>
      </p:sp>
    </p:spTree>
    <p:extLst>
      <p:ext uri="{BB962C8B-B14F-4D97-AF65-F5344CB8AC3E}">
        <p14:creationId xmlns:p14="http://schemas.microsoft.com/office/powerpoint/2010/main" val="620335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ABA73E-65EE-48BB-9F70-F2A1F660D3B5}" type="datetimeFigureOut">
              <a:rPr lang="en-US" smtClean="0"/>
              <a:t>6/10/2015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86F949-0AA4-484F-95CB-357A843D09B8}" type="slidenum">
              <a:rPr lang="en-US" smtClean="0"/>
              <a:t>‹#›</a:t>
            </a:fld>
            <a:endParaRPr lang="en-US"/>
          </a:p>
        </p:txBody>
      </p:sp>
    </p:spTree>
    <p:extLst>
      <p:ext uri="{BB962C8B-B14F-4D97-AF65-F5344CB8AC3E}">
        <p14:creationId xmlns:p14="http://schemas.microsoft.com/office/powerpoint/2010/main" val="3214531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ABA73E-65EE-48BB-9F70-F2A1F660D3B5}" type="datetimeFigureOut">
              <a:rPr lang="en-US" smtClean="0"/>
              <a:t>6/10/2015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86F949-0AA4-484F-95CB-357A843D09B8}" type="slidenum">
              <a:rPr lang="en-US" smtClean="0"/>
              <a:t>‹#›</a:t>
            </a:fld>
            <a:endParaRPr lang="en-US"/>
          </a:p>
        </p:txBody>
      </p:sp>
    </p:spTree>
    <p:extLst>
      <p:ext uri="{BB962C8B-B14F-4D97-AF65-F5344CB8AC3E}">
        <p14:creationId xmlns:p14="http://schemas.microsoft.com/office/powerpoint/2010/main" val="3020677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ABA73E-65EE-48BB-9F70-F2A1F660D3B5}" type="datetimeFigureOut">
              <a:rPr lang="en-US" smtClean="0"/>
              <a:t>6/10/2015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86F949-0AA4-484F-95CB-357A843D09B8}" type="slidenum">
              <a:rPr lang="en-US" smtClean="0"/>
              <a:t>‹#›</a:t>
            </a:fld>
            <a:endParaRPr lang="en-US"/>
          </a:p>
        </p:txBody>
      </p:sp>
    </p:spTree>
    <p:extLst>
      <p:ext uri="{BB962C8B-B14F-4D97-AF65-F5344CB8AC3E}">
        <p14:creationId xmlns:p14="http://schemas.microsoft.com/office/powerpoint/2010/main" val="1630704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ABA73E-65EE-48BB-9F70-F2A1F660D3B5}" type="datetimeFigureOut">
              <a:rPr lang="en-US" smtClean="0"/>
              <a:t>6/10/2015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86F949-0AA4-484F-95CB-357A843D09B8}" type="slidenum">
              <a:rPr lang="en-US" smtClean="0"/>
              <a:t>‹#›</a:t>
            </a:fld>
            <a:endParaRPr lang="en-US"/>
          </a:p>
        </p:txBody>
      </p:sp>
    </p:spTree>
    <p:extLst>
      <p:ext uri="{BB962C8B-B14F-4D97-AF65-F5344CB8AC3E}">
        <p14:creationId xmlns:p14="http://schemas.microsoft.com/office/powerpoint/2010/main" val="22198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kwheatley@mccb.edu"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hyperlink" Target="mailto:nbarnes@mccb.edu"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1"/>
            <a:ext cx="7772400" cy="1695450"/>
          </a:xfrm>
        </p:spPr>
        <p:txBody>
          <a:bodyPr>
            <a:normAutofit fontScale="90000"/>
          </a:bodyPr>
          <a:lstStyle/>
          <a:p>
            <a:r>
              <a:rPr lang="en-US" dirty="0" smtClean="0"/>
              <a:t>Mississippi Integrated Basic Education and Skills Training </a:t>
            </a:r>
            <a:br>
              <a:rPr lang="en-US" dirty="0" smtClean="0"/>
            </a:br>
            <a:r>
              <a:rPr lang="en-US" dirty="0" smtClean="0"/>
              <a:t>(MI-BEST)</a:t>
            </a:r>
            <a:endParaRPr lang="en-US" dirty="0"/>
          </a:p>
        </p:txBody>
      </p:sp>
      <p:sp>
        <p:nvSpPr>
          <p:cNvPr id="3" name="Subtitle 2"/>
          <p:cNvSpPr>
            <a:spLocks noGrp="1"/>
          </p:cNvSpPr>
          <p:nvPr>
            <p:ph type="subTitle" idx="1"/>
          </p:nvPr>
        </p:nvSpPr>
        <p:spPr>
          <a:xfrm>
            <a:off x="533400" y="3886200"/>
            <a:ext cx="8305800" cy="2667000"/>
          </a:xfrm>
        </p:spPr>
        <p:txBody>
          <a:bodyPr>
            <a:normAutofit lnSpcReduction="10000"/>
          </a:bodyPr>
          <a:lstStyle/>
          <a:p>
            <a:r>
              <a:rPr lang="en-US" dirty="0" smtClean="0"/>
              <a:t>MS Community College Board</a:t>
            </a:r>
          </a:p>
          <a:p>
            <a:r>
              <a:rPr lang="en-US" dirty="0" smtClean="0"/>
              <a:t>Summer Data Conference </a:t>
            </a:r>
            <a:r>
              <a:rPr lang="en-US" dirty="0" smtClean="0"/>
              <a:t>2015</a:t>
            </a:r>
          </a:p>
          <a:p>
            <a:r>
              <a:rPr lang="en-US" dirty="0" smtClean="0"/>
              <a:t>Kenneth Wheatley, Resource Development Director</a:t>
            </a:r>
            <a:endParaRPr lang="en-US" dirty="0" smtClean="0"/>
          </a:p>
          <a:p>
            <a:r>
              <a:rPr lang="en-US" dirty="0" smtClean="0"/>
              <a:t>June 10-11, 2015</a:t>
            </a:r>
          </a:p>
          <a:p>
            <a:endParaRPr lang="en-US" dirty="0"/>
          </a:p>
        </p:txBody>
      </p:sp>
    </p:spTree>
    <p:extLst>
      <p:ext uri="{BB962C8B-B14F-4D97-AF65-F5344CB8AC3E}">
        <p14:creationId xmlns:p14="http://schemas.microsoft.com/office/powerpoint/2010/main" val="12676273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47800" y="152401"/>
            <a:ext cx="5867400" cy="685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t>Synergy</a:t>
            </a:r>
            <a:endParaRPr lang="en-US" b="1" dirty="0"/>
          </a:p>
        </p:txBody>
      </p:sp>
      <p:sp>
        <p:nvSpPr>
          <p:cNvPr id="3" name="Content Placeholder 2"/>
          <p:cNvSpPr txBox="1">
            <a:spLocks/>
          </p:cNvSpPr>
          <p:nvPr/>
        </p:nvSpPr>
        <p:spPr>
          <a:xfrm>
            <a:off x="667871" y="1035426"/>
            <a:ext cx="8001000" cy="567017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200" dirty="0" smtClean="0"/>
              <a:t>Pockets of best practices occurring throughout the state that fit this model, including but not limited to: </a:t>
            </a:r>
          </a:p>
          <a:p>
            <a:pPr lvl="2">
              <a:lnSpc>
                <a:spcPct val="150000"/>
              </a:lnSpc>
            </a:pPr>
            <a:r>
              <a:rPr lang="en-US" sz="2200" dirty="0" smtClean="0"/>
              <a:t>Career Pathways (Stackable Credentials; 30/45/60)</a:t>
            </a:r>
          </a:p>
          <a:p>
            <a:pPr lvl="2">
              <a:lnSpc>
                <a:spcPct val="150000"/>
              </a:lnSpc>
            </a:pPr>
            <a:r>
              <a:rPr lang="en-US" sz="2200" dirty="0" smtClean="0"/>
              <a:t>Modularization or “chunking” of courses (MS Workforce Advantage)</a:t>
            </a:r>
          </a:p>
          <a:p>
            <a:pPr lvl="2">
              <a:lnSpc>
                <a:spcPct val="150000"/>
              </a:lnSpc>
            </a:pPr>
            <a:r>
              <a:rPr lang="en-US" sz="2200" dirty="0" smtClean="0"/>
              <a:t>Prior learning Assessment/Credit by Exam/Articulated Credit (MS Workforce Advantage)</a:t>
            </a:r>
          </a:p>
          <a:p>
            <a:pPr lvl="2">
              <a:lnSpc>
                <a:spcPct val="150000"/>
              </a:lnSpc>
            </a:pPr>
            <a:r>
              <a:rPr lang="en-US" sz="2200" dirty="0" smtClean="0"/>
              <a:t>Incorporating national certifications into curriculum (CRC, NCCER, etc.)</a:t>
            </a:r>
          </a:p>
          <a:p>
            <a:pPr lvl="2"/>
            <a:r>
              <a:rPr lang="en-US" sz="2200" dirty="0" smtClean="0"/>
              <a:t>Integrated or Team Teaching Strategies (National &amp; Local Expertise Available) </a:t>
            </a:r>
          </a:p>
          <a:p>
            <a:pPr>
              <a:lnSpc>
                <a:spcPct val="150000"/>
              </a:lnSpc>
            </a:pPr>
            <a:endParaRPr lang="en-US" sz="2200" dirty="0"/>
          </a:p>
        </p:txBody>
      </p:sp>
    </p:spTree>
    <p:extLst>
      <p:ext uri="{BB962C8B-B14F-4D97-AF65-F5344CB8AC3E}">
        <p14:creationId xmlns:p14="http://schemas.microsoft.com/office/powerpoint/2010/main" val="2980370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dirty="0" smtClean="0"/>
              <a:t>Planning Grant Progress</a:t>
            </a:r>
            <a:endParaRPr lang="en-US" dirty="0"/>
          </a:p>
        </p:txBody>
      </p:sp>
      <p:sp>
        <p:nvSpPr>
          <p:cNvPr id="3" name="Content Placeholder 2"/>
          <p:cNvSpPr>
            <a:spLocks noGrp="1"/>
          </p:cNvSpPr>
          <p:nvPr>
            <p:ph idx="1"/>
          </p:nvPr>
        </p:nvSpPr>
        <p:spPr>
          <a:xfrm>
            <a:off x="457200" y="1447800"/>
            <a:ext cx="8229600" cy="4800600"/>
          </a:xfrm>
        </p:spPr>
        <p:txBody>
          <a:bodyPr>
            <a:normAutofit/>
          </a:bodyPr>
          <a:lstStyle/>
          <a:p>
            <a:pPr lvl="0">
              <a:lnSpc>
                <a:spcPct val="120000"/>
              </a:lnSpc>
            </a:pPr>
            <a:r>
              <a:rPr lang="en-US" sz="2400" dirty="0"/>
              <a:t>All 15 MS Community Colleges are on board</a:t>
            </a:r>
          </a:p>
          <a:p>
            <a:pPr lvl="0">
              <a:lnSpc>
                <a:spcPct val="120000"/>
              </a:lnSpc>
            </a:pPr>
            <a:r>
              <a:rPr lang="en-US" sz="2400" dirty="0" smtClean="0"/>
              <a:t>MCCB formed a </a:t>
            </a:r>
            <a:r>
              <a:rPr lang="en-US" sz="2400" i="1" dirty="0" smtClean="0"/>
              <a:t>Statewide Planning Team</a:t>
            </a:r>
          </a:p>
          <a:p>
            <a:pPr lvl="1">
              <a:lnSpc>
                <a:spcPct val="120000"/>
              </a:lnSpc>
            </a:pPr>
            <a:r>
              <a:rPr lang="en-US" sz="2000" dirty="0" smtClean="0"/>
              <a:t>Presidents </a:t>
            </a:r>
            <a:r>
              <a:rPr lang="en-US" sz="2000" dirty="0"/>
              <a:t>appointed up to </a:t>
            </a:r>
            <a:r>
              <a:rPr lang="en-US" sz="2000" dirty="0" smtClean="0"/>
              <a:t>2 </a:t>
            </a:r>
            <a:r>
              <a:rPr lang="en-US" sz="2000" i="1" dirty="0" smtClean="0"/>
              <a:t>Campus Planning Team </a:t>
            </a:r>
            <a:r>
              <a:rPr lang="en-US" sz="2000" dirty="0"/>
              <a:t>representatives</a:t>
            </a:r>
          </a:p>
          <a:p>
            <a:pPr lvl="0">
              <a:lnSpc>
                <a:spcPct val="120000"/>
              </a:lnSpc>
            </a:pPr>
            <a:r>
              <a:rPr lang="en-US" sz="2400" i="1" dirty="0" smtClean="0"/>
              <a:t>MI-BEST </a:t>
            </a:r>
            <a:r>
              <a:rPr lang="en-US" sz="2400" i="1" dirty="0"/>
              <a:t>Campus Planning Teams established at each </a:t>
            </a:r>
            <a:r>
              <a:rPr lang="en-US" sz="2400" i="1" dirty="0" smtClean="0"/>
              <a:t>college</a:t>
            </a:r>
          </a:p>
          <a:p>
            <a:pPr>
              <a:lnSpc>
                <a:spcPct val="120000"/>
              </a:lnSpc>
            </a:pPr>
            <a:r>
              <a:rPr lang="en-US" sz="2400" dirty="0"/>
              <a:t>Mini-grants awards of $7,200 for additional training &amp; technical assistance</a:t>
            </a:r>
          </a:p>
          <a:p>
            <a:pPr lvl="0">
              <a:lnSpc>
                <a:spcPct val="120000"/>
              </a:lnSpc>
            </a:pPr>
            <a:endParaRPr lang="en-US" sz="2400" dirty="0"/>
          </a:p>
          <a:p>
            <a:pPr marL="0" indent="0">
              <a:buNone/>
            </a:pPr>
            <a:endParaRPr lang="en-US" sz="2400" dirty="0"/>
          </a:p>
        </p:txBody>
      </p:sp>
    </p:spTree>
    <p:extLst>
      <p:ext uri="{BB962C8B-B14F-4D97-AF65-F5344CB8AC3E}">
        <p14:creationId xmlns:p14="http://schemas.microsoft.com/office/powerpoint/2010/main" val="4187825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Planning Grant Progress</a:t>
            </a:r>
            <a:endParaRPr lang="en-US" dirty="0"/>
          </a:p>
        </p:txBody>
      </p:sp>
      <p:sp>
        <p:nvSpPr>
          <p:cNvPr id="3" name="Content Placeholder 2"/>
          <p:cNvSpPr>
            <a:spLocks noGrp="1"/>
          </p:cNvSpPr>
          <p:nvPr>
            <p:ph idx="1"/>
          </p:nvPr>
        </p:nvSpPr>
        <p:spPr>
          <a:xfrm>
            <a:off x="457200" y="1447800"/>
            <a:ext cx="8229600" cy="5257800"/>
          </a:xfrm>
        </p:spPr>
        <p:txBody>
          <a:bodyPr>
            <a:noAutofit/>
          </a:bodyPr>
          <a:lstStyle/>
          <a:p>
            <a:pPr lvl="0">
              <a:lnSpc>
                <a:spcPct val="120000"/>
              </a:lnSpc>
            </a:pPr>
            <a:r>
              <a:rPr lang="en-US" sz="2600" i="1" dirty="0" smtClean="0"/>
              <a:t>MI-BEST </a:t>
            </a:r>
            <a:r>
              <a:rPr lang="en-US" sz="2600" i="1" dirty="0"/>
              <a:t>Campus Planning Teams </a:t>
            </a:r>
            <a:r>
              <a:rPr lang="en-US" sz="2600" i="1" dirty="0" smtClean="0"/>
              <a:t>established</a:t>
            </a:r>
            <a:endParaRPr lang="en-US" sz="2600" dirty="0"/>
          </a:p>
          <a:p>
            <a:pPr lvl="1">
              <a:lnSpc>
                <a:spcPct val="120000"/>
              </a:lnSpc>
            </a:pPr>
            <a:r>
              <a:rPr lang="en-US" sz="2600" dirty="0"/>
              <a:t>Membership includes: faculty, staff, and/or administrators including at least one (1) representative from each of the following areas:</a:t>
            </a:r>
          </a:p>
          <a:p>
            <a:pPr lvl="2"/>
            <a:r>
              <a:rPr lang="en-US" sz="2600" dirty="0"/>
              <a:t> ABE/GED, </a:t>
            </a:r>
          </a:p>
          <a:p>
            <a:pPr lvl="2"/>
            <a:r>
              <a:rPr lang="en-US" sz="2600" dirty="0"/>
              <a:t>Workforce </a:t>
            </a:r>
            <a:r>
              <a:rPr lang="en-US" sz="2600" u="sng" dirty="0" smtClean="0"/>
              <a:t>and/or</a:t>
            </a:r>
            <a:r>
              <a:rPr lang="en-US" sz="2600" dirty="0" smtClean="0"/>
              <a:t> </a:t>
            </a:r>
            <a:r>
              <a:rPr lang="en-US" sz="2600" dirty="0"/>
              <a:t>Career &amp; Technical Education, </a:t>
            </a:r>
          </a:p>
          <a:p>
            <a:pPr lvl="2"/>
            <a:r>
              <a:rPr lang="en-US" sz="2600" dirty="0"/>
              <a:t>student financial aid, </a:t>
            </a:r>
          </a:p>
          <a:p>
            <a:pPr lvl="2"/>
            <a:r>
              <a:rPr lang="en-US" sz="2600" dirty="0"/>
              <a:t>student support services, </a:t>
            </a:r>
          </a:p>
          <a:p>
            <a:pPr lvl="2"/>
            <a:r>
              <a:rPr lang="en-US" sz="2600" dirty="0"/>
              <a:t>local business/industry partner(s), </a:t>
            </a:r>
            <a:r>
              <a:rPr lang="en-US" sz="2600" dirty="0" smtClean="0"/>
              <a:t>and</a:t>
            </a:r>
          </a:p>
          <a:p>
            <a:pPr lvl="2"/>
            <a:r>
              <a:rPr lang="en-US" sz="2600" dirty="0" smtClean="0"/>
              <a:t>a </a:t>
            </a:r>
            <a:r>
              <a:rPr lang="en-US" sz="2600" dirty="0"/>
              <a:t>community/faith-based </a:t>
            </a:r>
            <a:r>
              <a:rPr lang="en-US" sz="2600" dirty="0" smtClean="0"/>
              <a:t>organization</a:t>
            </a:r>
            <a:endParaRPr lang="en-US" sz="2600" dirty="0"/>
          </a:p>
          <a:p>
            <a:endParaRPr lang="en-US" sz="2600" dirty="0"/>
          </a:p>
        </p:txBody>
      </p:sp>
    </p:spTree>
    <p:extLst>
      <p:ext uri="{BB962C8B-B14F-4D97-AF65-F5344CB8AC3E}">
        <p14:creationId xmlns:p14="http://schemas.microsoft.com/office/powerpoint/2010/main" val="39750471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85800" y="609600"/>
            <a:ext cx="7772400" cy="9144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latin typeface="+mn-lt"/>
              </a:rPr>
              <a:t>First Year AO Results in Review</a:t>
            </a:r>
            <a:endParaRPr lang="en-US" dirty="0">
              <a:latin typeface="+mn-lt"/>
            </a:endParaRPr>
          </a:p>
        </p:txBody>
      </p:sp>
      <p:graphicFrame>
        <p:nvGraphicFramePr>
          <p:cNvPr id="3" name="Content Placeholder 4"/>
          <p:cNvGraphicFramePr>
            <a:graphicFrameLocks/>
          </p:cNvGraphicFramePr>
          <p:nvPr>
            <p:extLst>
              <p:ext uri="{D42A27DB-BD31-4B8C-83A1-F6EECF244321}">
                <p14:modId xmlns:p14="http://schemas.microsoft.com/office/powerpoint/2010/main" val="1641382503"/>
              </p:ext>
            </p:extLst>
          </p:nvPr>
        </p:nvGraphicFramePr>
        <p:xfrm>
          <a:off x="685800" y="1828798"/>
          <a:ext cx="7924800" cy="3810000"/>
        </p:xfrm>
        <a:graphic>
          <a:graphicData uri="http://schemas.openxmlformats.org/drawingml/2006/table">
            <a:tbl>
              <a:tblPr/>
              <a:tblGrid>
                <a:gridCol w="644570"/>
                <a:gridCol w="2427284"/>
                <a:gridCol w="2425661"/>
                <a:gridCol w="2427285"/>
              </a:tblGrid>
              <a:tr h="789137">
                <a:tc>
                  <a:txBody>
                    <a:body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en-US" sz="2000" b="1" i="0" u="none" strike="noStrike" cap="none" normalizeH="0" baseline="0" dirty="0">
                          <a:ln>
                            <a:noFill/>
                          </a:ln>
                          <a:solidFill>
                            <a:srgbClr val="FFFFFF"/>
                          </a:solidFill>
                          <a:effectLst/>
                          <a:latin typeface="Perpetua" pitchFamily="-111" charset="0"/>
                        </a:rPr>
                        <a:t> </a:t>
                      </a:r>
                      <a:endParaRPr kumimoji="0" lang="en-US" sz="2000" b="1" i="0" u="none" strike="noStrike" cap="none" normalizeH="0" baseline="0" dirty="0">
                        <a:ln>
                          <a:noFill/>
                        </a:ln>
                        <a:solidFill>
                          <a:srgbClr val="FFFFFF"/>
                        </a:solidFill>
                        <a:effectLst/>
                        <a:latin typeface="Perpetua" pitchFamily="-111" charset="0"/>
                        <a:ea typeface="Calibri" pitchFamily="-111" charset="0"/>
                        <a:cs typeface="Times New Roman" pitchFamily="-111" charset="0"/>
                      </a:endParaRPr>
                    </a:p>
                  </a:txBody>
                  <a:tcPr marL="68581" marR="6858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75808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Perpetua" pitchFamily="-111" charset="0"/>
                        </a:rPr>
                        <a:t>Credentials Awarded</a:t>
                      </a:r>
                      <a:endParaRPr kumimoji="0" lang="en-US" sz="2000" b="1" i="0" u="none" strike="noStrike" cap="none" normalizeH="0" baseline="0" dirty="0">
                        <a:ln>
                          <a:noFill/>
                        </a:ln>
                        <a:solidFill>
                          <a:schemeClr val="tx1"/>
                        </a:solidFill>
                        <a:effectLst/>
                        <a:latin typeface="Perpetua" pitchFamily="-111" charset="0"/>
                      </a:endParaRPr>
                    </a:p>
                  </a:txBody>
                  <a:tcPr marL="91441" marR="91441" marT="45709" marB="4570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75808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rgbClr val="FFFFFF"/>
                          </a:solidFill>
                          <a:effectLst/>
                          <a:latin typeface="Perpetua" pitchFamily="-111" charset="0"/>
                        </a:rPr>
                        <a:t>Credits Awarded</a:t>
                      </a:r>
                      <a:endParaRPr kumimoji="0" lang="en-US" sz="2000" b="1" i="0" u="none" strike="noStrike" cap="none" normalizeH="0" baseline="0">
                        <a:ln>
                          <a:noFill/>
                        </a:ln>
                        <a:solidFill>
                          <a:schemeClr val="tx1"/>
                        </a:solidFill>
                        <a:effectLst/>
                        <a:latin typeface="Perpetua" pitchFamily="-111" charset="0"/>
                      </a:endParaRPr>
                    </a:p>
                  </a:txBody>
                  <a:tcPr marL="91441" marR="91441" marT="45709" marB="4570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75808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chemeClr val="bg1"/>
                          </a:solidFill>
                          <a:effectLst/>
                          <a:latin typeface="Perpetua" pitchFamily="-111" charset="0"/>
                        </a:rPr>
                        <a:t>Students Enrolled</a:t>
                      </a:r>
                    </a:p>
                  </a:txBody>
                  <a:tcPr marL="91441" marR="91441" marT="45709" marB="4570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758085"/>
                    </a:solidFill>
                  </a:tcPr>
                </a:tc>
              </a:tr>
              <a:tr h="44634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rgbClr val="FFFFFF"/>
                          </a:solidFill>
                          <a:effectLst/>
                          <a:latin typeface="Perpetua" pitchFamily="-111" charset="0"/>
                        </a:rPr>
                        <a:t>ALL</a:t>
                      </a:r>
                      <a:endParaRPr kumimoji="0" lang="en-US" sz="2000" b="1" i="0" u="none" strike="noStrike" cap="none" normalizeH="0" baseline="0">
                        <a:ln>
                          <a:noFill/>
                        </a:ln>
                        <a:solidFill>
                          <a:schemeClr val="tx1"/>
                        </a:solidFill>
                        <a:effectLst/>
                        <a:latin typeface="Perpetua" pitchFamily="-111" charset="0"/>
                      </a:endParaRPr>
                    </a:p>
                  </a:txBody>
                  <a:tcPr marL="91441" marR="91441" marT="45709" marB="4570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758085"/>
                    </a:solidFill>
                  </a:tcPr>
                </a:tc>
                <a:tc>
                  <a:txBody>
                    <a:body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en-US" sz="2000" b="1" i="0" u="none" strike="noStrike" cap="none" normalizeH="0" baseline="0" dirty="0">
                          <a:ln>
                            <a:noFill/>
                          </a:ln>
                          <a:solidFill>
                            <a:srgbClr val="000000"/>
                          </a:solidFill>
                          <a:effectLst/>
                          <a:latin typeface="Perpetua" pitchFamily="-111" charset="0"/>
                        </a:rPr>
                        <a:t>2,641</a:t>
                      </a:r>
                      <a:endParaRPr kumimoji="0" lang="en-US" sz="2000" b="1" i="0" u="none" strike="noStrike" cap="none" normalizeH="0" baseline="0" dirty="0">
                        <a:ln>
                          <a:noFill/>
                        </a:ln>
                        <a:solidFill>
                          <a:schemeClr val="tx1"/>
                        </a:solidFill>
                        <a:effectLst/>
                        <a:latin typeface="Perpetua" pitchFamily="-111" charset="0"/>
                        <a:ea typeface="Calibri" pitchFamily="-111" charset="0"/>
                        <a:cs typeface="Times New Roman" pitchFamily="-111" charset="0"/>
                      </a:endParaRPr>
                    </a:p>
                  </a:txBody>
                  <a:tcPr marL="68581" marR="6858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D8D9"/>
                    </a:solidFill>
                  </a:tcPr>
                </a:tc>
                <a:tc>
                  <a:txBody>
                    <a:body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en-US" sz="2000" b="1" i="0" u="none" strike="noStrike" cap="none" normalizeH="0" baseline="0">
                          <a:ln>
                            <a:noFill/>
                          </a:ln>
                          <a:solidFill>
                            <a:srgbClr val="000000"/>
                          </a:solidFill>
                          <a:effectLst/>
                          <a:latin typeface="Perpetua" pitchFamily="-111" charset="0"/>
                        </a:rPr>
                        <a:t>13,382.5</a:t>
                      </a:r>
                      <a:endParaRPr kumimoji="0" lang="en-US" sz="2000" b="1" i="0" u="none" strike="noStrike" cap="none" normalizeH="0" baseline="0">
                        <a:ln>
                          <a:noFill/>
                        </a:ln>
                        <a:solidFill>
                          <a:schemeClr val="tx1"/>
                        </a:solidFill>
                        <a:effectLst/>
                        <a:latin typeface="Perpetua" pitchFamily="-111" charset="0"/>
                        <a:ea typeface="Calibri" pitchFamily="-111" charset="0"/>
                        <a:cs typeface="Times New Roman" pitchFamily="-111" charset="0"/>
                      </a:endParaRPr>
                    </a:p>
                  </a:txBody>
                  <a:tcPr marL="68581" marR="6858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D8D9"/>
                    </a:solidFill>
                  </a:tcPr>
                </a:tc>
                <a:tc>
                  <a:txBody>
                    <a:body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en-US" sz="2000" b="1" i="0" u="none" strike="noStrike" cap="none" normalizeH="0" baseline="0">
                          <a:ln>
                            <a:noFill/>
                          </a:ln>
                          <a:solidFill>
                            <a:schemeClr val="tx1"/>
                          </a:solidFill>
                          <a:effectLst/>
                          <a:latin typeface="Perpetua" pitchFamily="-111" charset="0"/>
                          <a:ea typeface="Calibri" pitchFamily="-111" charset="0"/>
                          <a:cs typeface="Times New Roman" pitchFamily="-111" charset="0"/>
                        </a:rPr>
                        <a:t>2,588</a:t>
                      </a:r>
                    </a:p>
                  </a:txBody>
                  <a:tcPr marL="68581" marR="6858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D8D9"/>
                    </a:solidFill>
                  </a:tcPr>
                </a:tc>
              </a:tr>
              <a:tr h="44634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rgbClr val="FFFFFF"/>
                          </a:solidFill>
                          <a:effectLst/>
                          <a:latin typeface="Perpetua" pitchFamily="-111" charset="0"/>
                        </a:rPr>
                        <a:t>IL</a:t>
                      </a:r>
                      <a:endParaRPr kumimoji="0" lang="en-US" sz="2000" b="1" i="0" u="none" strike="noStrike" cap="none" normalizeH="0" baseline="0">
                        <a:ln>
                          <a:noFill/>
                        </a:ln>
                        <a:solidFill>
                          <a:schemeClr val="tx1"/>
                        </a:solidFill>
                        <a:effectLst/>
                        <a:latin typeface="Perpetua" pitchFamily="-111" charset="0"/>
                      </a:endParaRPr>
                    </a:p>
                  </a:txBody>
                  <a:tcPr marL="91441" marR="91441" marT="45709" marB="4570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758085"/>
                    </a:solidFill>
                  </a:tcPr>
                </a:tc>
                <a:tc>
                  <a:txBody>
                    <a:body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en-US" sz="2000" b="0" i="0" u="none" strike="noStrike" cap="none" normalizeH="0" baseline="0">
                          <a:ln>
                            <a:noFill/>
                          </a:ln>
                          <a:solidFill>
                            <a:srgbClr val="000000"/>
                          </a:solidFill>
                          <a:effectLst/>
                          <a:latin typeface="Perpetua" pitchFamily="-111" charset="0"/>
                        </a:rPr>
                        <a:t>581</a:t>
                      </a:r>
                      <a:endParaRPr kumimoji="0" lang="en-US" sz="2000" b="0" i="0" u="none" strike="noStrike" cap="none" normalizeH="0" baseline="0">
                        <a:ln>
                          <a:noFill/>
                        </a:ln>
                        <a:solidFill>
                          <a:schemeClr val="tx1"/>
                        </a:solidFill>
                        <a:effectLst/>
                        <a:latin typeface="Perpetua" pitchFamily="-111" charset="0"/>
                        <a:ea typeface="Calibri" pitchFamily="-111" charset="0"/>
                        <a:cs typeface="Times New Roman" pitchFamily="-111" charset="0"/>
                      </a:endParaRPr>
                    </a:p>
                  </a:txBody>
                  <a:tcPr marL="68581" marR="6858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DED"/>
                    </a:solidFill>
                  </a:tcPr>
                </a:tc>
                <a:tc>
                  <a:txBody>
                    <a:body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en-US" sz="2000" b="0" i="0" u="none" strike="noStrike" cap="none" normalizeH="0" baseline="0">
                          <a:ln>
                            <a:noFill/>
                          </a:ln>
                          <a:solidFill>
                            <a:srgbClr val="000000"/>
                          </a:solidFill>
                          <a:effectLst/>
                          <a:latin typeface="Perpetua" pitchFamily="-111" charset="0"/>
                        </a:rPr>
                        <a:t>4,221</a:t>
                      </a:r>
                      <a:endParaRPr kumimoji="0" lang="en-US" sz="2000" b="0" i="0" u="none" strike="noStrike" cap="none" normalizeH="0" baseline="0">
                        <a:ln>
                          <a:noFill/>
                        </a:ln>
                        <a:solidFill>
                          <a:schemeClr val="tx1"/>
                        </a:solidFill>
                        <a:effectLst/>
                        <a:latin typeface="Perpetua" pitchFamily="-111" charset="0"/>
                        <a:ea typeface="Calibri" pitchFamily="-111" charset="0"/>
                        <a:cs typeface="Times New Roman" pitchFamily="-111" charset="0"/>
                      </a:endParaRPr>
                    </a:p>
                  </a:txBody>
                  <a:tcPr marL="68581" marR="6858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DED"/>
                    </a:solidFill>
                  </a:tcPr>
                </a:tc>
                <a:tc>
                  <a:txBody>
                    <a:body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en-US" sz="2000" b="0" i="0" u="none" strike="noStrike" cap="none" normalizeH="0" baseline="0">
                          <a:ln>
                            <a:noFill/>
                          </a:ln>
                          <a:solidFill>
                            <a:srgbClr val="000000"/>
                          </a:solidFill>
                          <a:effectLst/>
                          <a:latin typeface="Perpetua" pitchFamily="-111" charset="0"/>
                        </a:rPr>
                        <a:t>419</a:t>
                      </a:r>
                    </a:p>
                  </a:txBody>
                  <a:tcPr marL="68581" marR="6858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DED"/>
                    </a:solidFill>
                  </a:tcPr>
                </a:tc>
              </a:tr>
              <a:tr h="44634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rgbClr val="FFFFFF"/>
                          </a:solidFill>
                          <a:effectLst/>
                          <a:latin typeface="Perpetua" pitchFamily="-111" charset="0"/>
                        </a:rPr>
                        <a:t>KS</a:t>
                      </a:r>
                      <a:endParaRPr kumimoji="0" lang="en-US" sz="2000" b="1" i="0" u="none" strike="noStrike" cap="none" normalizeH="0" baseline="0">
                        <a:ln>
                          <a:noFill/>
                        </a:ln>
                        <a:solidFill>
                          <a:schemeClr val="tx1"/>
                        </a:solidFill>
                        <a:effectLst/>
                        <a:latin typeface="Perpetua" pitchFamily="-111" charset="0"/>
                      </a:endParaRPr>
                    </a:p>
                  </a:txBody>
                  <a:tcPr marL="91441" marR="91441" marT="45709" marB="4570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758085"/>
                    </a:solidFill>
                  </a:tcPr>
                </a:tc>
                <a:tc>
                  <a:txBody>
                    <a:body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en-US" sz="2000" b="0" i="0" u="none" strike="noStrike" cap="none" normalizeH="0" baseline="0">
                          <a:ln>
                            <a:noFill/>
                          </a:ln>
                          <a:solidFill>
                            <a:srgbClr val="000000"/>
                          </a:solidFill>
                          <a:effectLst/>
                          <a:latin typeface="Perpetua" pitchFamily="-111" charset="0"/>
                        </a:rPr>
                        <a:t>1,190</a:t>
                      </a:r>
                      <a:endParaRPr kumimoji="0" lang="en-US" sz="2000" b="0" i="0" u="none" strike="noStrike" cap="none" normalizeH="0" baseline="0">
                        <a:ln>
                          <a:noFill/>
                        </a:ln>
                        <a:solidFill>
                          <a:schemeClr val="tx1"/>
                        </a:solidFill>
                        <a:effectLst/>
                        <a:latin typeface="Perpetua" pitchFamily="-111" charset="0"/>
                        <a:ea typeface="Calibri" pitchFamily="-111" charset="0"/>
                        <a:cs typeface="Times New Roman" pitchFamily="-111" charset="0"/>
                      </a:endParaRPr>
                    </a:p>
                  </a:txBody>
                  <a:tcPr marL="68581" marR="6858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D8D9"/>
                    </a:solidFill>
                  </a:tcPr>
                </a:tc>
                <a:tc>
                  <a:txBody>
                    <a:body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en-US" sz="2000" b="0" i="0" u="none" strike="noStrike" cap="none" normalizeH="0" baseline="0">
                          <a:ln>
                            <a:noFill/>
                          </a:ln>
                          <a:solidFill>
                            <a:srgbClr val="000000"/>
                          </a:solidFill>
                          <a:effectLst/>
                          <a:latin typeface="Perpetua" pitchFamily="-111" charset="0"/>
                        </a:rPr>
                        <a:t>4,802.5</a:t>
                      </a:r>
                      <a:endParaRPr kumimoji="0" lang="en-US" sz="2000" b="0" i="0" u="none" strike="noStrike" cap="none" normalizeH="0" baseline="0">
                        <a:ln>
                          <a:noFill/>
                        </a:ln>
                        <a:solidFill>
                          <a:schemeClr val="tx1"/>
                        </a:solidFill>
                        <a:effectLst/>
                        <a:latin typeface="Perpetua" pitchFamily="-111" charset="0"/>
                        <a:ea typeface="Calibri" pitchFamily="-111" charset="0"/>
                        <a:cs typeface="Times New Roman" pitchFamily="-111" charset="0"/>
                      </a:endParaRPr>
                    </a:p>
                  </a:txBody>
                  <a:tcPr marL="68581" marR="6858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D8D9"/>
                    </a:solidFill>
                  </a:tcPr>
                </a:tc>
                <a:tc>
                  <a:txBody>
                    <a:body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en-US" sz="2000" b="0" i="0" u="none" strike="noStrike" cap="none" normalizeH="0" baseline="0">
                          <a:ln>
                            <a:noFill/>
                          </a:ln>
                          <a:solidFill>
                            <a:srgbClr val="000000"/>
                          </a:solidFill>
                          <a:effectLst/>
                          <a:latin typeface="Perpetua" pitchFamily="-111" charset="0"/>
                        </a:rPr>
                        <a:t>1,001</a:t>
                      </a:r>
                    </a:p>
                  </a:txBody>
                  <a:tcPr marL="68581" marR="6858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D8D9"/>
                    </a:solidFill>
                  </a:tcPr>
                </a:tc>
              </a:tr>
              <a:tr h="44634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rgbClr val="FFFFFF"/>
                          </a:solidFill>
                          <a:effectLst/>
                          <a:latin typeface="Perpetua" pitchFamily="-111" charset="0"/>
                        </a:rPr>
                        <a:t>KY</a:t>
                      </a:r>
                      <a:endParaRPr kumimoji="0" lang="en-US" sz="2000" b="1" i="0" u="none" strike="noStrike" cap="none" normalizeH="0" baseline="0">
                        <a:ln>
                          <a:noFill/>
                        </a:ln>
                        <a:solidFill>
                          <a:schemeClr val="tx1"/>
                        </a:solidFill>
                        <a:effectLst/>
                        <a:latin typeface="Perpetua" pitchFamily="-111" charset="0"/>
                      </a:endParaRPr>
                    </a:p>
                  </a:txBody>
                  <a:tcPr marL="91441" marR="91441" marT="45709" marB="4570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758085"/>
                    </a:solidFill>
                  </a:tcPr>
                </a:tc>
                <a:tc>
                  <a:txBody>
                    <a:body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en-US" sz="2000" b="0" i="0" u="none" strike="noStrike" cap="none" normalizeH="0" baseline="0" dirty="0">
                          <a:ln>
                            <a:noFill/>
                          </a:ln>
                          <a:solidFill>
                            <a:srgbClr val="000000"/>
                          </a:solidFill>
                          <a:effectLst/>
                          <a:latin typeface="Perpetua" pitchFamily="-111" charset="0"/>
                        </a:rPr>
                        <a:t>449</a:t>
                      </a:r>
                      <a:endParaRPr kumimoji="0" lang="en-US" sz="2000" b="0" i="0" u="none" strike="noStrike" cap="none" normalizeH="0" baseline="0" dirty="0">
                        <a:ln>
                          <a:noFill/>
                        </a:ln>
                        <a:solidFill>
                          <a:schemeClr val="tx1"/>
                        </a:solidFill>
                        <a:effectLst/>
                        <a:latin typeface="Perpetua" pitchFamily="-111" charset="0"/>
                        <a:ea typeface="Calibri" pitchFamily="-111" charset="0"/>
                        <a:cs typeface="Times New Roman" pitchFamily="-111" charset="0"/>
                      </a:endParaRPr>
                    </a:p>
                  </a:txBody>
                  <a:tcPr marL="68581" marR="6858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DED"/>
                    </a:solidFill>
                  </a:tcPr>
                </a:tc>
                <a:tc>
                  <a:txBody>
                    <a:body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en-US" sz="2000" b="0" i="0" u="none" strike="noStrike" cap="none" normalizeH="0" baseline="0">
                          <a:ln>
                            <a:noFill/>
                          </a:ln>
                          <a:solidFill>
                            <a:srgbClr val="000000"/>
                          </a:solidFill>
                          <a:effectLst/>
                          <a:latin typeface="Perpetua" pitchFamily="-111" charset="0"/>
                        </a:rPr>
                        <a:t>2,063</a:t>
                      </a:r>
                      <a:endParaRPr kumimoji="0" lang="en-US" sz="2000" b="0" i="0" u="none" strike="noStrike" cap="none" normalizeH="0" baseline="0">
                        <a:ln>
                          <a:noFill/>
                        </a:ln>
                        <a:solidFill>
                          <a:schemeClr val="tx1"/>
                        </a:solidFill>
                        <a:effectLst/>
                        <a:latin typeface="Perpetua" pitchFamily="-111" charset="0"/>
                        <a:ea typeface="Calibri" pitchFamily="-111" charset="0"/>
                        <a:cs typeface="Times New Roman" pitchFamily="-111" charset="0"/>
                      </a:endParaRPr>
                    </a:p>
                  </a:txBody>
                  <a:tcPr marL="68581" marR="6858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DED"/>
                    </a:solidFill>
                  </a:tcPr>
                </a:tc>
                <a:tc>
                  <a:txBody>
                    <a:body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en-US" sz="2000" b="0" i="0" u="none" strike="noStrike" cap="none" normalizeH="0" baseline="0">
                          <a:ln>
                            <a:noFill/>
                          </a:ln>
                          <a:solidFill>
                            <a:srgbClr val="000000"/>
                          </a:solidFill>
                          <a:effectLst/>
                          <a:latin typeface="Perpetua" pitchFamily="-111" charset="0"/>
                        </a:rPr>
                        <a:t>499</a:t>
                      </a:r>
                    </a:p>
                  </a:txBody>
                  <a:tcPr marL="68581" marR="6858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DED"/>
                    </a:solidFill>
                  </a:tcPr>
                </a:tc>
              </a:tr>
              <a:tr h="44634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rgbClr val="FFFFFF"/>
                          </a:solidFill>
                          <a:effectLst/>
                          <a:latin typeface="Perpetua" pitchFamily="-111" charset="0"/>
                        </a:rPr>
                        <a:t>LA</a:t>
                      </a:r>
                      <a:endParaRPr kumimoji="0" lang="en-US" sz="2000" b="1" i="0" u="none" strike="noStrike" cap="none" normalizeH="0" baseline="0">
                        <a:ln>
                          <a:noFill/>
                        </a:ln>
                        <a:solidFill>
                          <a:schemeClr val="tx1"/>
                        </a:solidFill>
                        <a:effectLst/>
                        <a:latin typeface="Perpetua" pitchFamily="-111" charset="0"/>
                      </a:endParaRPr>
                    </a:p>
                  </a:txBody>
                  <a:tcPr marL="91441" marR="91441" marT="45709" marB="4570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758085"/>
                    </a:solidFill>
                  </a:tcPr>
                </a:tc>
                <a:tc>
                  <a:txBody>
                    <a:body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en-US" sz="2000" b="0" i="0" u="none" strike="noStrike" cap="none" normalizeH="0" baseline="0">
                          <a:ln>
                            <a:noFill/>
                          </a:ln>
                          <a:solidFill>
                            <a:srgbClr val="000000"/>
                          </a:solidFill>
                          <a:effectLst/>
                          <a:latin typeface="Perpetua" pitchFamily="-111" charset="0"/>
                        </a:rPr>
                        <a:t>369</a:t>
                      </a:r>
                      <a:endParaRPr kumimoji="0" lang="en-US" sz="2000" b="0" i="0" u="none" strike="noStrike" cap="none" normalizeH="0" baseline="0">
                        <a:ln>
                          <a:noFill/>
                        </a:ln>
                        <a:solidFill>
                          <a:schemeClr val="tx1"/>
                        </a:solidFill>
                        <a:effectLst/>
                        <a:latin typeface="Perpetua" pitchFamily="-111" charset="0"/>
                        <a:ea typeface="Calibri" pitchFamily="-111" charset="0"/>
                        <a:cs typeface="Times New Roman" pitchFamily="-111" charset="0"/>
                      </a:endParaRPr>
                    </a:p>
                  </a:txBody>
                  <a:tcPr marL="68581" marR="6858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D8D9"/>
                    </a:solidFill>
                  </a:tcPr>
                </a:tc>
                <a:tc>
                  <a:txBody>
                    <a:body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en-US" sz="2000" b="0" i="0" u="none" strike="noStrike" cap="none" normalizeH="0" baseline="0">
                          <a:ln>
                            <a:noFill/>
                          </a:ln>
                          <a:solidFill>
                            <a:srgbClr val="000000"/>
                          </a:solidFill>
                          <a:effectLst/>
                          <a:latin typeface="Perpetua" pitchFamily="-111" charset="0"/>
                        </a:rPr>
                        <a:t>1,629</a:t>
                      </a:r>
                      <a:endParaRPr kumimoji="0" lang="en-US" sz="2000" b="0" i="0" u="none" strike="noStrike" cap="none" normalizeH="0" baseline="0">
                        <a:ln>
                          <a:noFill/>
                        </a:ln>
                        <a:solidFill>
                          <a:schemeClr val="tx1"/>
                        </a:solidFill>
                        <a:effectLst/>
                        <a:latin typeface="Perpetua" pitchFamily="-111" charset="0"/>
                        <a:ea typeface="Calibri" pitchFamily="-111" charset="0"/>
                        <a:cs typeface="Times New Roman" pitchFamily="-111" charset="0"/>
                      </a:endParaRPr>
                    </a:p>
                  </a:txBody>
                  <a:tcPr marL="68581" marR="6858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D8D9"/>
                    </a:solidFill>
                  </a:tcPr>
                </a:tc>
                <a:tc>
                  <a:txBody>
                    <a:body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en-US" sz="2000" b="0" i="0" u="none" strike="noStrike" cap="none" normalizeH="0" baseline="0" dirty="0">
                          <a:ln>
                            <a:noFill/>
                          </a:ln>
                          <a:solidFill>
                            <a:srgbClr val="000000"/>
                          </a:solidFill>
                          <a:effectLst/>
                          <a:latin typeface="Perpetua" pitchFamily="-111" charset="0"/>
                        </a:rPr>
                        <a:t>451</a:t>
                      </a:r>
                    </a:p>
                  </a:txBody>
                  <a:tcPr marL="68581" marR="6858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D8D9"/>
                    </a:solidFill>
                  </a:tcPr>
                </a:tc>
              </a:tr>
              <a:tr h="44634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rgbClr val="FFFFFF"/>
                          </a:solidFill>
                          <a:effectLst/>
                          <a:latin typeface="Perpetua" pitchFamily="-111" charset="0"/>
                        </a:rPr>
                        <a:t>NC</a:t>
                      </a:r>
                      <a:endParaRPr kumimoji="0" lang="en-US" sz="2000" b="1" i="0" u="none" strike="noStrike" cap="none" normalizeH="0" baseline="0">
                        <a:ln>
                          <a:noFill/>
                        </a:ln>
                        <a:solidFill>
                          <a:schemeClr val="tx1"/>
                        </a:solidFill>
                        <a:effectLst/>
                        <a:latin typeface="Perpetua" pitchFamily="-111" charset="0"/>
                      </a:endParaRPr>
                    </a:p>
                  </a:txBody>
                  <a:tcPr marL="91441" marR="91441" marT="45709" marB="4570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758085"/>
                    </a:solidFill>
                  </a:tcPr>
                </a:tc>
                <a:tc>
                  <a:txBody>
                    <a:body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en-US" sz="2000" b="0" i="0" u="none" strike="noStrike" cap="none" normalizeH="0" baseline="0">
                          <a:ln>
                            <a:noFill/>
                          </a:ln>
                          <a:solidFill>
                            <a:srgbClr val="000000"/>
                          </a:solidFill>
                          <a:effectLst/>
                          <a:latin typeface="Perpetua" pitchFamily="-111" charset="0"/>
                        </a:rPr>
                        <a:t>52</a:t>
                      </a:r>
                      <a:endParaRPr kumimoji="0" lang="en-US" sz="2000" b="0" i="0" u="none" strike="noStrike" cap="none" normalizeH="0" baseline="0">
                        <a:ln>
                          <a:noFill/>
                        </a:ln>
                        <a:solidFill>
                          <a:schemeClr val="tx1"/>
                        </a:solidFill>
                        <a:effectLst/>
                        <a:latin typeface="Perpetua" pitchFamily="-111" charset="0"/>
                        <a:ea typeface="Calibri" pitchFamily="-111" charset="0"/>
                        <a:cs typeface="Times New Roman" pitchFamily="-111" charset="0"/>
                      </a:endParaRPr>
                    </a:p>
                  </a:txBody>
                  <a:tcPr marL="68581" marR="6858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DED"/>
                    </a:solidFill>
                  </a:tcPr>
                </a:tc>
                <a:tc>
                  <a:txBody>
                    <a:body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en-US" sz="2000" b="0" i="0" u="none" strike="noStrike" cap="none" normalizeH="0" baseline="0" dirty="0">
                          <a:ln>
                            <a:noFill/>
                          </a:ln>
                          <a:solidFill>
                            <a:srgbClr val="000000"/>
                          </a:solidFill>
                          <a:effectLst/>
                          <a:latin typeface="Perpetua" pitchFamily="-111" charset="0"/>
                        </a:rPr>
                        <a:t>667</a:t>
                      </a:r>
                      <a:endParaRPr kumimoji="0" lang="en-US" sz="2000" b="0" i="0" u="none" strike="noStrike" cap="none" normalizeH="0" baseline="0" dirty="0">
                        <a:ln>
                          <a:noFill/>
                        </a:ln>
                        <a:solidFill>
                          <a:schemeClr val="tx1"/>
                        </a:solidFill>
                        <a:effectLst/>
                        <a:latin typeface="Perpetua" pitchFamily="-111" charset="0"/>
                        <a:ea typeface="Calibri" pitchFamily="-111" charset="0"/>
                        <a:cs typeface="Times New Roman" pitchFamily="-111" charset="0"/>
                      </a:endParaRPr>
                    </a:p>
                  </a:txBody>
                  <a:tcPr marL="68581" marR="6858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DED"/>
                    </a:solidFill>
                  </a:tcPr>
                </a:tc>
                <a:tc>
                  <a:txBody>
                    <a:body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en-US" sz="2000" b="0" i="0" u="none" strike="noStrike" cap="none" normalizeH="0" baseline="0">
                          <a:ln>
                            <a:noFill/>
                          </a:ln>
                          <a:solidFill>
                            <a:srgbClr val="000000"/>
                          </a:solidFill>
                          <a:effectLst/>
                          <a:latin typeface="Perpetua" pitchFamily="-111" charset="0"/>
                        </a:rPr>
                        <a:t>218</a:t>
                      </a:r>
                    </a:p>
                  </a:txBody>
                  <a:tcPr marL="68581" marR="6858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DED"/>
                    </a:solidFill>
                  </a:tcPr>
                </a:tc>
              </a:tr>
              <a:tr h="342793">
                <a:tc gridSpan="4">
                  <a:txBody>
                    <a:body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en-US" sz="2000" b="1" i="0" u="none" strike="noStrike" cap="none" normalizeH="0" baseline="0" dirty="0">
                          <a:ln>
                            <a:noFill/>
                          </a:ln>
                          <a:solidFill>
                            <a:srgbClr val="FFFFFF"/>
                          </a:solidFill>
                          <a:effectLst/>
                          <a:latin typeface="Perpetua" pitchFamily="-111" charset="0"/>
                          <a:ea typeface="Calibri" pitchFamily="-111" charset="0"/>
                          <a:cs typeface="Times New Roman" pitchFamily="-111" charset="0"/>
                        </a:rPr>
                        <a:t>Source:  AO College Survey.</a:t>
                      </a:r>
                    </a:p>
                  </a:txBody>
                  <a:tcPr marL="68581" marR="6858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758085"/>
                    </a:solidFill>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4" name="Rectangle 5"/>
          <p:cNvSpPr>
            <a:spLocks noChangeArrowheads="1"/>
          </p:cNvSpPr>
          <p:nvPr/>
        </p:nvSpPr>
        <p:spPr bwMode="auto">
          <a:xfrm>
            <a:off x="765220" y="5763419"/>
            <a:ext cx="7696200" cy="307777"/>
          </a:xfrm>
          <a:prstGeom prst="rect">
            <a:avLst/>
          </a:prstGeom>
          <a:noFill/>
          <a:ln w="9525">
            <a:noFill/>
            <a:miter lim="800000"/>
            <a:headEnd/>
            <a:tailEnd/>
          </a:ln>
        </p:spPr>
        <p:txBody>
          <a:bodyPr>
            <a:prstTxWarp prst="textNoShape">
              <a:avLst/>
            </a:prstTxWarp>
            <a:spAutoFit/>
          </a:bodyPr>
          <a:lstStyle/>
          <a:p>
            <a:pPr algn="ctr"/>
            <a:r>
              <a:rPr lang="en-US" sz="1400" dirty="0">
                <a:solidFill>
                  <a:schemeClr val="tx2"/>
                </a:solidFill>
              </a:rPr>
              <a:t>For IL, KS, KY, &amp; NC, the first semester was Spring 2012; for LA, the first semester was Fall 2012.</a:t>
            </a:r>
          </a:p>
        </p:txBody>
      </p:sp>
    </p:spTree>
    <p:extLst>
      <p:ext uri="{BB962C8B-B14F-4D97-AF65-F5344CB8AC3E}">
        <p14:creationId xmlns:p14="http://schemas.microsoft.com/office/powerpoint/2010/main" val="16604218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110053717"/>
              </p:ext>
            </p:extLst>
          </p:nvPr>
        </p:nvGraphicFramePr>
        <p:xfrm>
          <a:off x="228600" y="1447800"/>
          <a:ext cx="8337550" cy="4370388"/>
        </p:xfrm>
        <a:graphic>
          <a:graphicData uri="http://schemas.openxmlformats.org/drawingml/2006/table">
            <a:tbl>
              <a:tblPr firstRow="1" bandRow="1">
                <a:tableStyleId>{7DF18680-E054-41AD-8BC1-D1AEF772440D}</a:tableStyleId>
              </a:tblPr>
              <a:tblGrid>
                <a:gridCol w="3248116"/>
                <a:gridCol w="1254034"/>
                <a:gridCol w="1245326"/>
                <a:gridCol w="1419497"/>
                <a:gridCol w="1170577"/>
              </a:tblGrid>
              <a:tr h="398731">
                <a:tc gridSpan="5">
                  <a:txBody>
                    <a:bodyPr/>
                    <a:lstStyle/>
                    <a:p>
                      <a:pPr algn="ctr"/>
                      <a:r>
                        <a:rPr lang="en-US" sz="2000" dirty="0" smtClean="0"/>
                        <a:t>Comparison</a:t>
                      </a:r>
                      <a:r>
                        <a:rPr lang="en-US" sz="2000" baseline="0" dirty="0" smtClean="0"/>
                        <a:t> of AO students &amp; first time students: Spring 2012- Fall 2013</a:t>
                      </a:r>
                      <a:endParaRPr lang="en-US" sz="2000" dirty="0"/>
                    </a:p>
                  </a:txBody>
                  <a:tcPr marL="91439" marR="91439" marT="45731" marB="45731">
                    <a:solidFill>
                      <a:srgbClr val="00AAA6"/>
                    </a:solidFill>
                  </a:tcPr>
                </a:tc>
                <a:tc hMerge="1">
                  <a:txBody>
                    <a:bodyPr/>
                    <a:lstStyle/>
                    <a:p>
                      <a:endParaRPr lang="en-US" sz="1800" dirty="0"/>
                    </a:p>
                  </a:txBody>
                  <a:tcPr marL="91439" marR="91439" marT="45734" marB="45734" anchorCtr="1">
                    <a:solidFill>
                      <a:srgbClr val="00AAA6"/>
                    </a:solidFill>
                  </a:tcPr>
                </a:tc>
                <a:tc hMerge="1">
                  <a:txBody>
                    <a:bodyPr/>
                    <a:lstStyle/>
                    <a:p>
                      <a:endParaRPr lang="en-US"/>
                    </a:p>
                  </a:txBody>
                  <a:tcPr/>
                </a:tc>
                <a:tc hMerge="1">
                  <a:txBody>
                    <a:bodyPr/>
                    <a:lstStyle/>
                    <a:p>
                      <a:endParaRPr lang="en-US" sz="1800" dirty="0"/>
                    </a:p>
                  </a:txBody>
                  <a:tcPr marL="91439" marR="91439" marT="45734" marB="45734" anchorCtr="1">
                    <a:solidFill>
                      <a:srgbClr val="00AAA6"/>
                    </a:solidFill>
                  </a:tcPr>
                </a:tc>
                <a:tc hMerge="1">
                  <a:txBody>
                    <a:bodyPr/>
                    <a:lstStyle/>
                    <a:p>
                      <a:endParaRPr lang="en-US"/>
                    </a:p>
                  </a:txBody>
                  <a:tcPr/>
                </a:tc>
              </a:tr>
              <a:tr h="398731">
                <a:tc>
                  <a:txBody>
                    <a:bodyPr/>
                    <a:lstStyle/>
                    <a:p>
                      <a:pPr algn="ctr"/>
                      <a:endParaRPr lang="en-US" sz="1800" dirty="0"/>
                    </a:p>
                  </a:txBody>
                  <a:tcPr marL="91439" marR="91439" marT="45731" marB="45731">
                    <a:solidFill>
                      <a:srgbClr val="00AAA6"/>
                    </a:solidFill>
                  </a:tcPr>
                </a:tc>
                <a:tc gridSpan="2">
                  <a:txBody>
                    <a:bodyPr/>
                    <a:lstStyle/>
                    <a:p>
                      <a:pPr algn="ctr"/>
                      <a:r>
                        <a:rPr lang="en-US" sz="1800" b="1" dirty="0" smtClean="0"/>
                        <a:t>AO Students</a:t>
                      </a:r>
                      <a:endParaRPr lang="en-US" sz="1800" b="1" dirty="0"/>
                    </a:p>
                  </a:txBody>
                  <a:tcPr marL="91439" marR="91439" marT="45731" marB="45731" anchorCtr="1">
                    <a:solidFill>
                      <a:srgbClr val="00AAA6"/>
                    </a:solidFill>
                  </a:tcPr>
                </a:tc>
                <a:tc hMerge="1">
                  <a:txBody>
                    <a:bodyPr/>
                    <a:lstStyle/>
                    <a:p>
                      <a:endParaRPr lang="en-US" dirty="0"/>
                    </a:p>
                  </a:txBody>
                  <a:tcPr/>
                </a:tc>
                <a:tc gridSpan="2">
                  <a:txBody>
                    <a:bodyPr/>
                    <a:lstStyle/>
                    <a:p>
                      <a:pPr algn="ctr"/>
                      <a:r>
                        <a:rPr lang="en-US" sz="1800" b="1" dirty="0" smtClean="0"/>
                        <a:t>Comparison Group</a:t>
                      </a:r>
                      <a:endParaRPr lang="en-US" sz="1800" b="1" dirty="0"/>
                    </a:p>
                  </a:txBody>
                  <a:tcPr marL="91439" marR="91439" marT="45731" marB="45731" anchorCtr="1">
                    <a:solidFill>
                      <a:srgbClr val="00AAA6"/>
                    </a:solidFill>
                  </a:tcPr>
                </a:tc>
                <a:tc hMerge="1">
                  <a:txBody>
                    <a:bodyPr/>
                    <a:lstStyle/>
                    <a:p>
                      <a:endParaRPr lang="en-US" dirty="0"/>
                    </a:p>
                  </a:txBody>
                  <a:tcPr/>
                </a:tc>
              </a:tr>
              <a:tr h="398731">
                <a:tc>
                  <a:txBody>
                    <a:bodyPr/>
                    <a:lstStyle/>
                    <a:p>
                      <a:pPr algn="ctr"/>
                      <a:endParaRPr lang="en-US" sz="1800" dirty="0">
                        <a:solidFill>
                          <a:srgbClr val="1D1160"/>
                        </a:solidFill>
                      </a:endParaRPr>
                    </a:p>
                  </a:txBody>
                  <a:tcPr marL="91439" marR="91439" marT="45731" marB="45731"/>
                </a:tc>
                <a:tc>
                  <a:txBody>
                    <a:bodyPr/>
                    <a:lstStyle/>
                    <a:p>
                      <a:pPr algn="ctr"/>
                      <a:r>
                        <a:rPr lang="en-US" sz="1800" dirty="0" smtClean="0">
                          <a:solidFill>
                            <a:srgbClr val="1D1160"/>
                          </a:solidFill>
                        </a:rPr>
                        <a:t>Number</a:t>
                      </a:r>
                      <a:endParaRPr lang="en-US" sz="1800" dirty="0">
                        <a:solidFill>
                          <a:srgbClr val="1D1160"/>
                        </a:solidFill>
                      </a:endParaRPr>
                    </a:p>
                  </a:txBody>
                  <a:tcPr marL="91439" marR="91439" marT="45731" marB="45731" anchor="ctr" anchorCtr="1"/>
                </a:tc>
                <a:tc>
                  <a:txBody>
                    <a:bodyPr/>
                    <a:lstStyle/>
                    <a:p>
                      <a:pPr algn="ctr"/>
                      <a:r>
                        <a:rPr lang="en-US" sz="1800" dirty="0" smtClean="0">
                          <a:solidFill>
                            <a:srgbClr val="1D1160"/>
                          </a:solidFill>
                        </a:rPr>
                        <a:t>Percent</a:t>
                      </a:r>
                      <a:endParaRPr lang="en-US" sz="1800" dirty="0">
                        <a:solidFill>
                          <a:srgbClr val="1D1160"/>
                        </a:solidFill>
                      </a:endParaRPr>
                    </a:p>
                  </a:txBody>
                  <a:tcPr marL="91439" marR="91439" marT="45731" marB="45731" anchor="ctr" anchorCtr="1"/>
                </a:tc>
                <a:tc>
                  <a:txBody>
                    <a:bodyPr/>
                    <a:lstStyle/>
                    <a:p>
                      <a:pPr algn="ctr"/>
                      <a:r>
                        <a:rPr lang="en-US" sz="1800" dirty="0" smtClean="0">
                          <a:solidFill>
                            <a:srgbClr val="1D1160"/>
                          </a:solidFill>
                        </a:rPr>
                        <a:t>Number</a:t>
                      </a:r>
                      <a:endParaRPr lang="en-US" sz="1800" dirty="0">
                        <a:solidFill>
                          <a:srgbClr val="1D1160"/>
                        </a:solidFill>
                      </a:endParaRPr>
                    </a:p>
                  </a:txBody>
                  <a:tcPr marL="91439" marR="91439" marT="45731" marB="45731" anchor="ctr" anchorCtr="1"/>
                </a:tc>
                <a:tc>
                  <a:txBody>
                    <a:bodyPr/>
                    <a:lstStyle/>
                    <a:p>
                      <a:pPr algn="ctr"/>
                      <a:r>
                        <a:rPr lang="en-US" sz="1800" dirty="0" smtClean="0">
                          <a:solidFill>
                            <a:srgbClr val="1D1160"/>
                          </a:solidFill>
                        </a:rPr>
                        <a:t>Percent</a:t>
                      </a:r>
                      <a:endParaRPr lang="en-US" sz="1800" dirty="0">
                        <a:solidFill>
                          <a:srgbClr val="1D1160"/>
                        </a:solidFill>
                      </a:endParaRPr>
                    </a:p>
                  </a:txBody>
                  <a:tcPr marL="91439" marR="91439" marT="45731" marB="45731" anchor="ctr" anchorCtr="1"/>
                </a:tc>
              </a:tr>
              <a:tr h="398731">
                <a:tc>
                  <a:txBody>
                    <a:bodyPr/>
                    <a:lstStyle/>
                    <a:p>
                      <a:pPr algn="ctr"/>
                      <a:r>
                        <a:rPr lang="en-US" sz="1800" b="1" dirty="0" smtClean="0">
                          <a:solidFill>
                            <a:srgbClr val="1D1160"/>
                          </a:solidFill>
                        </a:rPr>
                        <a:t>Students Enrolled</a:t>
                      </a:r>
                      <a:endParaRPr lang="en-US" sz="1800" b="1" dirty="0">
                        <a:solidFill>
                          <a:srgbClr val="1D1160"/>
                        </a:solidFill>
                      </a:endParaRPr>
                    </a:p>
                  </a:txBody>
                  <a:tcPr marL="91439" marR="91439" marT="45731" marB="45731"/>
                </a:tc>
                <a:tc>
                  <a:txBody>
                    <a:bodyPr/>
                    <a:lstStyle/>
                    <a:p>
                      <a:pPr algn="ctr"/>
                      <a:r>
                        <a:rPr lang="en-US" sz="1800" b="1" dirty="0" smtClean="0">
                          <a:solidFill>
                            <a:srgbClr val="1D1160"/>
                          </a:solidFill>
                        </a:rPr>
                        <a:t>1,343</a:t>
                      </a:r>
                      <a:endParaRPr lang="en-US" sz="1800" b="1" dirty="0">
                        <a:solidFill>
                          <a:srgbClr val="1D1160"/>
                        </a:solidFill>
                      </a:endParaRPr>
                    </a:p>
                  </a:txBody>
                  <a:tcPr marL="91439" marR="91439" marT="45731" marB="45731" anchor="ctr" anchorCtr="1"/>
                </a:tc>
                <a:tc>
                  <a:txBody>
                    <a:bodyPr/>
                    <a:lstStyle/>
                    <a:p>
                      <a:pPr algn="ctr"/>
                      <a:endParaRPr lang="en-US" sz="1800" b="1" dirty="0">
                        <a:solidFill>
                          <a:srgbClr val="1D1160"/>
                        </a:solidFill>
                      </a:endParaRPr>
                    </a:p>
                  </a:txBody>
                  <a:tcPr marL="91439" marR="91439" marT="45731" marB="45731" anchor="ctr" anchorCtr="1"/>
                </a:tc>
                <a:tc>
                  <a:txBody>
                    <a:bodyPr/>
                    <a:lstStyle/>
                    <a:p>
                      <a:pPr algn="ctr"/>
                      <a:r>
                        <a:rPr lang="en-US" sz="1800" dirty="0" smtClean="0">
                          <a:solidFill>
                            <a:srgbClr val="1D1160"/>
                          </a:solidFill>
                        </a:rPr>
                        <a:t>10,743</a:t>
                      </a:r>
                      <a:endParaRPr lang="en-US" sz="1800" dirty="0">
                        <a:solidFill>
                          <a:srgbClr val="1D1160"/>
                        </a:solidFill>
                      </a:endParaRPr>
                    </a:p>
                  </a:txBody>
                  <a:tcPr marL="91439" marR="91439" marT="45731" marB="45731" anchor="ctr" anchorCtr="1"/>
                </a:tc>
                <a:tc>
                  <a:txBody>
                    <a:bodyPr/>
                    <a:lstStyle/>
                    <a:p>
                      <a:pPr algn="ctr"/>
                      <a:endParaRPr lang="en-US" sz="1800" dirty="0">
                        <a:solidFill>
                          <a:srgbClr val="1D1160"/>
                        </a:solidFill>
                      </a:endParaRPr>
                    </a:p>
                  </a:txBody>
                  <a:tcPr marL="91439" marR="91439" marT="45731" marB="45731" anchor="ctr" anchorCtr="1"/>
                </a:tc>
              </a:tr>
              <a:tr h="737842">
                <a:tc>
                  <a:txBody>
                    <a:bodyPr/>
                    <a:lstStyle/>
                    <a:p>
                      <a:pPr algn="ctr"/>
                      <a:r>
                        <a:rPr lang="en-US" sz="1800" b="1" dirty="0" smtClean="0">
                          <a:solidFill>
                            <a:srgbClr val="1D1160"/>
                          </a:solidFill>
                        </a:rPr>
                        <a:t>Number of students who </a:t>
                      </a:r>
                      <a:r>
                        <a:rPr lang="en-US" sz="1800" b="1" u="sng" dirty="0" smtClean="0">
                          <a:solidFill>
                            <a:srgbClr val="1D1160"/>
                          </a:solidFill>
                        </a:rPr>
                        <a:t>earned a</a:t>
                      </a:r>
                      <a:r>
                        <a:rPr lang="en-US" sz="1800" b="1" u="sng" baseline="0" dirty="0" smtClean="0">
                          <a:solidFill>
                            <a:srgbClr val="1D1160"/>
                          </a:solidFill>
                        </a:rPr>
                        <a:t> KCTCS credential(s)</a:t>
                      </a:r>
                      <a:endParaRPr lang="en-US" sz="1800" b="1" u="sng" dirty="0">
                        <a:solidFill>
                          <a:srgbClr val="1D1160"/>
                        </a:solidFill>
                      </a:endParaRPr>
                    </a:p>
                  </a:txBody>
                  <a:tcPr marL="91439" marR="91439" marT="45731" marB="45731"/>
                </a:tc>
                <a:tc>
                  <a:txBody>
                    <a:bodyPr/>
                    <a:lstStyle/>
                    <a:p>
                      <a:pPr algn="ctr"/>
                      <a:r>
                        <a:rPr lang="en-US" sz="1800" b="1" dirty="0" smtClean="0">
                          <a:solidFill>
                            <a:srgbClr val="1D1160"/>
                          </a:solidFill>
                        </a:rPr>
                        <a:t>684</a:t>
                      </a:r>
                      <a:endParaRPr lang="en-US" sz="1800" b="1" dirty="0">
                        <a:solidFill>
                          <a:srgbClr val="1D1160"/>
                        </a:solidFill>
                      </a:endParaRPr>
                    </a:p>
                  </a:txBody>
                  <a:tcPr marL="91439" marR="91439" marT="45731" marB="45731" anchor="ctr" anchorCtr="1"/>
                </a:tc>
                <a:tc>
                  <a:txBody>
                    <a:bodyPr/>
                    <a:lstStyle/>
                    <a:p>
                      <a:pPr algn="ctr"/>
                      <a:r>
                        <a:rPr lang="en-US" sz="1800" b="1" dirty="0" smtClean="0">
                          <a:solidFill>
                            <a:srgbClr val="1D1160"/>
                          </a:solidFill>
                        </a:rPr>
                        <a:t>50.9%</a:t>
                      </a:r>
                      <a:endParaRPr lang="en-US" sz="1800" b="1" dirty="0">
                        <a:solidFill>
                          <a:srgbClr val="1D1160"/>
                        </a:solidFill>
                      </a:endParaRPr>
                    </a:p>
                  </a:txBody>
                  <a:tcPr marL="91439" marR="91439" marT="45731" marB="45731" anchor="ctr" anchorCtr="1"/>
                </a:tc>
                <a:tc>
                  <a:txBody>
                    <a:bodyPr/>
                    <a:lstStyle/>
                    <a:p>
                      <a:pPr algn="ctr"/>
                      <a:r>
                        <a:rPr lang="en-US" sz="1800" dirty="0" smtClean="0">
                          <a:solidFill>
                            <a:srgbClr val="1D1160"/>
                          </a:solidFill>
                        </a:rPr>
                        <a:t>923</a:t>
                      </a:r>
                      <a:endParaRPr lang="en-US" sz="1800" dirty="0">
                        <a:solidFill>
                          <a:srgbClr val="1D1160"/>
                        </a:solidFill>
                      </a:endParaRPr>
                    </a:p>
                  </a:txBody>
                  <a:tcPr marL="91439" marR="91439" marT="45731" marB="45731" anchor="ctr" anchorCtr="1"/>
                </a:tc>
                <a:tc>
                  <a:txBody>
                    <a:bodyPr/>
                    <a:lstStyle/>
                    <a:p>
                      <a:pPr algn="ctr"/>
                      <a:r>
                        <a:rPr lang="en-US" sz="1800" dirty="0" smtClean="0">
                          <a:solidFill>
                            <a:srgbClr val="1D1160"/>
                          </a:solidFill>
                        </a:rPr>
                        <a:t>8.59%</a:t>
                      </a:r>
                      <a:endParaRPr lang="en-US" sz="1800" dirty="0">
                        <a:solidFill>
                          <a:srgbClr val="1D1160"/>
                        </a:solidFill>
                      </a:endParaRPr>
                    </a:p>
                  </a:txBody>
                  <a:tcPr marL="91439" marR="91439" marT="45731" marB="45731" anchor="ctr" anchorCtr="1"/>
                </a:tc>
              </a:tr>
              <a:tr h="688222">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smtClean="0">
                          <a:solidFill>
                            <a:srgbClr val="1D1160"/>
                          </a:solidFill>
                        </a:rPr>
                        <a:t>Number of credentials earned by students</a:t>
                      </a:r>
                    </a:p>
                  </a:txBody>
                  <a:tcPr marL="91439" marR="91439" marT="45731" marB="45731"/>
                </a:tc>
                <a:tc>
                  <a:txBody>
                    <a:bodyPr/>
                    <a:lstStyle/>
                    <a:p>
                      <a:pPr algn="ctr"/>
                      <a:r>
                        <a:rPr lang="en-US" sz="1800" b="1" dirty="0" smtClean="0">
                          <a:solidFill>
                            <a:srgbClr val="1D1160"/>
                          </a:solidFill>
                        </a:rPr>
                        <a:t>863</a:t>
                      </a:r>
                      <a:endParaRPr lang="en-US" sz="1800" b="1" dirty="0">
                        <a:solidFill>
                          <a:srgbClr val="1D1160"/>
                        </a:solidFill>
                      </a:endParaRPr>
                    </a:p>
                  </a:txBody>
                  <a:tcPr marL="91439" marR="91439" marT="45731" marB="45731" anchor="ctr" anchorCtr="1"/>
                </a:tc>
                <a:tc>
                  <a:txBody>
                    <a:bodyPr/>
                    <a:lstStyle/>
                    <a:p>
                      <a:pPr algn="ctr"/>
                      <a:endParaRPr lang="en-US" sz="1800" b="1" dirty="0">
                        <a:solidFill>
                          <a:srgbClr val="1D1160"/>
                        </a:solidFill>
                      </a:endParaRPr>
                    </a:p>
                  </a:txBody>
                  <a:tcPr marL="91439" marR="91439" marT="45731" marB="45731" anchor="ctr" anchorCtr="1"/>
                </a:tc>
                <a:tc>
                  <a:txBody>
                    <a:bodyPr/>
                    <a:lstStyle/>
                    <a:p>
                      <a:pPr algn="ctr"/>
                      <a:r>
                        <a:rPr lang="en-US" sz="1800" dirty="0" smtClean="0">
                          <a:solidFill>
                            <a:srgbClr val="1D1160"/>
                          </a:solidFill>
                        </a:rPr>
                        <a:t>1,827</a:t>
                      </a:r>
                      <a:endParaRPr lang="en-US" sz="1800" dirty="0">
                        <a:solidFill>
                          <a:srgbClr val="1D1160"/>
                        </a:solidFill>
                      </a:endParaRPr>
                    </a:p>
                  </a:txBody>
                  <a:tcPr marL="91439" marR="91439" marT="45731" marB="45731" anchor="ctr" anchorCtr="1"/>
                </a:tc>
                <a:tc>
                  <a:txBody>
                    <a:bodyPr/>
                    <a:lstStyle/>
                    <a:p>
                      <a:pPr algn="ctr"/>
                      <a:endParaRPr lang="en-US" sz="1800" dirty="0">
                        <a:solidFill>
                          <a:srgbClr val="1D1160"/>
                        </a:solidFill>
                      </a:endParaRPr>
                    </a:p>
                  </a:txBody>
                  <a:tcPr marL="91439" marR="91439" marT="45731" marB="45731" anchor="ctr" anchorCtr="1"/>
                </a:tc>
              </a:tr>
              <a:tr h="644069">
                <a:tc>
                  <a:txBody>
                    <a:bodyPr/>
                    <a:lstStyle/>
                    <a:p>
                      <a:pPr algn="ctr"/>
                      <a:r>
                        <a:rPr lang="en-US" sz="1800" kern="1200" dirty="0" smtClean="0">
                          <a:solidFill>
                            <a:srgbClr val="1D1160"/>
                          </a:solidFill>
                          <a:effectLst/>
                        </a:rPr>
                        <a:t>Licenses and industry recognized credentials earned</a:t>
                      </a:r>
                      <a:endParaRPr lang="en-US" sz="1800" kern="1200" dirty="0">
                        <a:solidFill>
                          <a:srgbClr val="1D1160"/>
                        </a:solidFill>
                        <a:effectLst/>
                        <a:latin typeface="+mn-lt"/>
                        <a:ea typeface="+mn-ea"/>
                        <a:cs typeface="+mn-cs"/>
                      </a:endParaRPr>
                    </a:p>
                  </a:txBody>
                  <a:tcPr marL="91439" marR="91439" marT="45731" marB="45731"/>
                </a:tc>
                <a:tc>
                  <a:txBody>
                    <a:bodyPr/>
                    <a:lstStyle/>
                    <a:p>
                      <a:pPr algn="ctr"/>
                      <a:r>
                        <a:rPr lang="en-US" sz="1800" b="1" dirty="0" smtClean="0">
                          <a:solidFill>
                            <a:srgbClr val="1D1160"/>
                          </a:solidFill>
                        </a:rPr>
                        <a:t>177</a:t>
                      </a:r>
                      <a:endParaRPr lang="en-US" sz="1800" b="1" dirty="0">
                        <a:solidFill>
                          <a:srgbClr val="1D1160"/>
                        </a:solidFill>
                      </a:endParaRPr>
                    </a:p>
                  </a:txBody>
                  <a:tcPr marL="91439" marR="91439" marT="45731" marB="45731" anchor="ctr" anchorCtr="1"/>
                </a:tc>
                <a:tc>
                  <a:txBody>
                    <a:bodyPr/>
                    <a:lstStyle/>
                    <a:p>
                      <a:pPr algn="ctr"/>
                      <a:endParaRPr lang="en-US" sz="1800" b="1" dirty="0">
                        <a:solidFill>
                          <a:srgbClr val="1D1160"/>
                        </a:solidFill>
                      </a:endParaRPr>
                    </a:p>
                  </a:txBody>
                  <a:tcPr marL="91439" marR="91439" marT="45731" marB="45731" anchor="ctr" anchorCtr="1"/>
                </a:tc>
                <a:tc>
                  <a:txBody>
                    <a:bodyPr/>
                    <a:lstStyle/>
                    <a:p>
                      <a:pPr algn="ctr"/>
                      <a:r>
                        <a:rPr lang="en-US" sz="1800" dirty="0" smtClean="0">
                          <a:solidFill>
                            <a:srgbClr val="1D1160"/>
                          </a:solidFill>
                        </a:rPr>
                        <a:t>230</a:t>
                      </a:r>
                      <a:endParaRPr lang="en-US" sz="1800" dirty="0">
                        <a:solidFill>
                          <a:srgbClr val="1D1160"/>
                        </a:solidFill>
                      </a:endParaRPr>
                    </a:p>
                  </a:txBody>
                  <a:tcPr marL="91439" marR="91439" marT="45731" marB="45731" anchor="ctr" anchorCtr="1"/>
                </a:tc>
                <a:tc>
                  <a:txBody>
                    <a:bodyPr/>
                    <a:lstStyle/>
                    <a:p>
                      <a:pPr algn="ctr"/>
                      <a:endParaRPr lang="en-US" sz="1800" dirty="0">
                        <a:solidFill>
                          <a:srgbClr val="1D1160"/>
                        </a:solidFill>
                      </a:endParaRPr>
                    </a:p>
                  </a:txBody>
                  <a:tcPr marL="91439" marR="91439" marT="45731" marB="45731" anchor="ctr" anchorCtr="1"/>
                </a:tc>
              </a:tr>
              <a:tr h="705331">
                <a:tc>
                  <a:txBody>
                    <a:bodyPr/>
                    <a:lstStyle/>
                    <a:p>
                      <a:pPr algn="ctr"/>
                      <a:r>
                        <a:rPr lang="en-US" sz="1800" b="1" dirty="0" smtClean="0">
                          <a:solidFill>
                            <a:srgbClr val="1D1160"/>
                          </a:solidFill>
                        </a:rPr>
                        <a:t>Number of students</a:t>
                      </a:r>
                      <a:r>
                        <a:rPr lang="en-US" sz="1800" b="1" baseline="0" dirty="0" smtClean="0">
                          <a:solidFill>
                            <a:srgbClr val="1D1160"/>
                          </a:solidFill>
                        </a:rPr>
                        <a:t> who </a:t>
                      </a:r>
                      <a:r>
                        <a:rPr lang="en-US" sz="1800" b="1" u="sng" baseline="0" dirty="0" smtClean="0">
                          <a:solidFill>
                            <a:srgbClr val="1D1160"/>
                          </a:solidFill>
                        </a:rPr>
                        <a:t>enrolled in subsequent term</a:t>
                      </a:r>
                      <a:endParaRPr lang="en-US" sz="1800" b="1" u="sng" dirty="0">
                        <a:solidFill>
                          <a:srgbClr val="1D1160"/>
                        </a:solidFill>
                      </a:endParaRPr>
                    </a:p>
                  </a:txBody>
                  <a:tcPr marL="91439" marR="91439" marT="45731" marB="45731"/>
                </a:tc>
                <a:tc>
                  <a:txBody>
                    <a:bodyPr/>
                    <a:lstStyle/>
                    <a:p>
                      <a:pPr algn="ctr"/>
                      <a:r>
                        <a:rPr lang="en-US" sz="1800" b="1" dirty="0" smtClean="0">
                          <a:solidFill>
                            <a:srgbClr val="1D1160"/>
                          </a:solidFill>
                        </a:rPr>
                        <a:t>978</a:t>
                      </a:r>
                      <a:endParaRPr lang="en-US" sz="1800" b="1" dirty="0">
                        <a:solidFill>
                          <a:srgbClr val="1D1160"/>
                        </a:solidFill>
                      </a:endParaRPr>
                    </a:p>
                  </a:txBody>
                  <a:tcPr marL="91439" marR="91439" marT="45731" marB="45731" anchor="ctr" anchorCtr="1"/>
                </a:tc>
                <a:tc>
                  <a:txBody>
                    <a:bodyPr/>
                    <a:lstStyle/>
                    <a:p>
                      <a:pPr algn="ctr"/>
                      <a:r>
                        <a:rPr lang="en-US" sz="1800" b="1" dirty="0" smtClean="0">
                          <a:solidFill>
                            <a:srgbClr val="1D1160"/>
                          </a:solidFill>
                        </a:rPr>
                        <a:t>72.82%</a:t>
                      </a:r>
                      <a:endParaRPr lang="en-US" sz="1800" b="1" dirty="0">
                        <a:solidFill>
                          <a:srgbClr val="1D1160"/>
                        </a:solidFill>
                      </a:endParaRPr>
                    </a:p>
                  </a:txBody>
                  <a:tcPr marL="91439" marR="91439" marT="45731" marB="45731" anchor="ctr" anchorCtr="1"/>
                </a:tc>
                <a:tc>
                  <a:txBody>
                    <a:bodyPr/>
                    <a:lstStyle/>
                    <a:p>
                      <a:pPr algn="ctr"/>
                      <a:r>
                        <a:rPr lang="en-US" sz="1800" dirty="0" smtClean="0">
                          <a:solidFill>
                            <a:srgbClr val="1D1160"/>
                          </a:solidFill>
                        </a:rPr>
                        <a:t>7,405</a:t>
                      </a:r>
                      <a:endParaRPr lang="en-US" sz="1800" dirty="0">
                        <a:solidFill>
                          <a:srgbClr val="1D1160"/>
                        </a:solidFill>
                      </a:endParaRPr>
                    </a:p>
                  </a:txBody>
                  <a:tcPr marL="91439" marR="91439" marT="45731" marB="45731" anchor="ctr" anchorCtr="1"/>
                </a:tc>
                <a:tc>
                  <a:txBody>
                    <a:bodyPr/>
                    <a:lstStyle/>
                    <a:p>
                      <a:pPr algn="ctr"/>
                      <a:r>
                        <a:rPr lang="en-US" sz="1800" dirty="0" smtClean="0">
                          <a:solidFill>
                            <a:srgbClr val="1D1160"/>
                          </a:solidFill>
                        </a:rPr>
                        <a:t>68.93%</a:t>
                      </a:r>
                      <a:endParaRPr lang="en-US" sz="1800" dirty="0">
                        <a:solidFill>
                          <a:srgbClr val="1D1160"/>
                        </a:solidFill>
                      </a:endParaRPr>
                    </a:p>
                  </a:txBody>
                  <a:tcPr marL="91439" marR="91439" marT="45731" marB="45731" anchor="ctr" anchorCtr="1"/>
                </a:tc>
              </a:tr>
            </a:tbl>
          </a:graphicData>
        </a:graphic>
      </p:graphicFrame>
      <p:sp>
        <p:nvSpPr>
          <p:cNvPr id="3" name="TextBox 2"/>
          <p:cNvSpPr txBox="1"/>
          <p:nvPr/>
        </p:nvSpPr>
        <p:spPr>
          <a:xfrm>
            <a:off x="762000" y="381000"/>
            <a:ext cx="7315200" cy="1015663"/>
          </a:xfrm>
          <a:prstGeom prst="rect">
            <a:avLst/>
          </a:prstGeom>
          <a:noFill/>
        </p:spPr>
        <p:txBody>
          <a:bodyPr wrap="square" rtlCol="0">
            <a:spAutoFit/>
          </a:bodyPr>
          <a:lstStyle/>
          <a:p>
            <a:pPr algn="ctr"/>
            <a:r>
              <a:rPr lang="en-US" sz="3000" b="1" dirty="0" smtClean="0"/>
              <a:t>Accelerating Opportunity Kentucky Outcomes</a:t>
            </a:r>
            <a:endParaRPr lang="en-US" sz="3000" b="1" dirty="0"/>
          </a:p>
        </p:txBody>
      </p:sp>
      <p:sp>
        <p:nvSpPr>
          <p:cNvPr id="4" name="TextBox 3"/>
          <p:cNvSpPr txBox="1"/>
          <p:nvPr/>
        </p:nvSpPr>
        <p:spPr>
          <a:xfrm>
            <a:off x="228600" y="6096000"/>
            <a:ext cx="8382000" cy="584775"/>
          </a:xfrm>
          <a:prstGeom prst="rect">
            <a:avLst/>
          </a:prstGeom>
          <a:noFill/>
        </p:spPr>
        <p:txBody>
          <a:bodyPr wrap="square" rtlCol="0">
            <a:spAutoFit/>
          </a:bodyPr>
          <a:lstStyle/>
          <a:p>
            <a:pPr algn="ctr"/>
            <a:r>
              <a:rPr lang="en-US" sz="1600" b="1" dirty="0" smtClean="0"/>
              <a:t>Source:</a:t>
            </a:r>
            <a:r>
              <a:rPr lang="en-US" sz="1600" dirty="0" smtClean="0"/>
              <a:t> Dr. Vic Adams, VP Workforce Solutions, Southeast KY C&amp;TC, MI-BEST Statewide Planning Team Meeting Presentation 5/22/2014</a:t>
            </a:r>
            <a:endParaRPr lang="en-US" sz="1600" dirty="0"/>
          </a:p>
        </p:txBody>
      </p:sp>
    </p:spTree>
    <p:extLst>
      <p:ext uri="{BB962C8B-B14F-4D97-AF65-F5344CB8AC3E}">
        <p14:creationId xmlns:p14="http://schemas.microsoft.com/office/powerpoint/2010/main" val="1666912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85800" y="424656"/>
            <a:ext cx="77724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smtClean="0">
                <a:latin typeface="+mn-lt"/>
              </a:rPr>
              <a:t>Pathways Active in First Year of Implementation, </a:t>
            </a:r>
            <a:br>
              <a:rPr lang="en-US" sz="2800" b="1" dirty="0" smtClean="0">
                <a:latin typeface="+mn-lt"/>
              </a:rPr>
            </a:br>
            <a:r>
              <a:rPr lang="en-US" sz="2800" b="1" dirty="0" smtClean="0">
                <a:latin typeface="+mn-lt"/>
              </a:rPr>
              <a:t>by Industry Area</a:t>
            </a:r>
            <a:endParaRPr lang="en-US" sz="2800" b="1" dirty="0">
              <a:latin typeface="+mn-lt"/>
            </a:endParaRPr>
          </a:p>
        </p:txBody>
      </p:sp>
      <p:sp>
        <p:nvSpPr>
          <p:cNvPr id="3" name="TextBox 5"/>
          <p:cNvSpPr txBox="1">
            <a:spLocks noChangeArrowheads="1"/>
          </p:cNvSpPr>
          <p:nvPr/>
        </p:nvSpPr>
        <p:spPr bwMode="auto">
          <a:xfrm>
            <a:off x="5562600" y="6280597"/>
            <a:ext cx="2895600" cy="369888"/>
          </a:xfrm>
          <a:prstGeom prst="rect">
            <a:avLst/>
          </a:prstGeom>
          <a:noFill/>
          <a:ln w="9525">
            <a:noFill/>
            <a:miter lim="800000"/>
            <a:headEnd/>
            <a:tailEnd/>
          </a:ln>
        </p:spPr>
        <p:txBody>
          <a:bodyPr>
            <a:prstTxWarp prst="textNoShape">
              <a:avLst/>
            </a:prstTxWarp>
            <a:spAutoFit/>
          </a:bodyPr>
          <a:lstStyle/>
          <a:p>
            <a:r>
              <a:rPr lang="en-US" dirty="0">
                <a:latin typeface="Franklin Gothic Book" pitchFamily="-111" charset="0"/>
              </a:rPr>
              <a:t>Source: AO College </a:t>
            </a:r>
            <a:r>
              <a:rPr lang="en-US" dirty="0" smtClean="0">
                <a:latin typeface="Franklin Gothic Book" pitchFamily="-111" charset="0"/>
              </a:rPr>
              <a:t>Survey</a:t>
            </a:r>
            <a:endParaRPr lang="en-US" dirty="0">
              <a:latin typeface="Franklin Gothic Book" pitchFamily="-111" charset="0"/>
            </a:endParaRPr>
          </a:p>
        </p:txBody>
      </p:sp>
      <p:pic>
        <p:nvPicPr>
          <p:cNvPr id="4" name="Picture 4"/>
          <p:cNvPicPr>
            <a:picLocks noChangeAspect="1" noChangeArrowheads="1"/>
          </p:cNvPicPr>
          <p:nvPr/>
        </p:nvPicPr>
        <p:blipFill>
          <a:blip r:embed="rId3"/>
          <a:srcRect/>
          <a:stretch>
            <a:fillRect/>
          </a:stretch>
        </p:blipFill>
        <p:spPr>
          <a:xfrm>
            <a:off x="1253924" y="1447799"/>
            <a:ext cx="6670876" cy="4836889"/>
          </a:xfrm>
          <a:prstGeom prst="rect">
            <a:avLst/>
          </a:prstGeom>
          <a:noFill/>
        </p:spPr>
      </p:pic>
    </p:spTree>
    <p:extLst>
      <p:ext uri="{BB962C8B-B14F-4D97-AF65-F5344CB8AC3E}">
        <p14:creationId xmlns:p14="http://schemas.microsoft.com/office/powerpoint/2010/main" val="2630643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Preliminary Plans</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Initial Career Pathways  Proposed by Colleges:</a:t>
            </a:r>
          </a:p>
          <a:p>
            <a:pPr lvl="1"/>
            <a:r>
              <a:rPr lang="en-US" dirty="0" smtClean="0"/>
              <a:t>Industrial Maintenance</a:t>
            </a:r>
          </a:p>
          <a:p>
            <a:pPr lvl="1"/>
            <a:r>
              <a:rPr lang="en-US" dirty="0" smtClean="0"/>
              <a:t>Culinary Arts</a:t>
            </a:r>
          </a:p>
          <a:p>
            <a:pPr lvl="1"/>
            <a:r>
              <a:rPr lang="en-US" dirty="0" smtClean="0"/>
              <a:t>Welding</a:t>
            </a:r>
          </a:p>
          <a:p>
            <a:pPr lvl="1"/>
            <a:r>
              <a:rPr lang="en-US" dirty="0" smtClean="0"/>
              <a:t>Maritime Craft Technology</a:t>
            </a:r>
          </a:p>
          <a:p>
            <a:pPr lvl="1"/>
            <a:r>
              <a:rPr lang="en-US" dirty="0" smtClean="0"/>
              <a:t>Medical Office Assisting</a:t>
            </a:r>
          </a:p>
          <a:p>
            <a:pPr lvl="1"/>
            <a:r>
              <a:rPr lang="en-US" dirty="0" smtClean="0"/>
              <a:t>Business Office Assisting</a:t>
            </a:r>
          </a:p>
          <a:p>
            <a:pPr lvl="1"/>
            <a:r>
              <a:rPr lang="en-US" dirty="0" smtClean="0"/>
              <a:t>Manufacturing</a:t>
            </a:r>
          </a:p>
          <a:p>
            <a:pPr lvl="1"/>
            <a:r>
              <a:rPr lang="en-US" dirty="0" smtClean="0"/>
              <a:t>Healthcare Assisting</a:t>
            </a:r>
          </a:p>
          <a:p>
            <a:pPr lvl="1"/>
            <a:r>
              <a:rPr lang="en-US" dirty="0" smtClean="0"/>
              <a:t>Certified Nursing Assistant</a:t>
            </a:r>
          </a:p>
          <a:p>
            <a:pPr lvl="1"/>
            <a:r>
              <a:rPr lang="en-US" dirty="0" smtClean="0"/>
              <a:t>Commercial Truck Driving</a:t>
            </a:r>
          </a:p>
          <a:p>
            <a:pPr lvl="1"/>
            <a:r>
              <a:rPr lang="en-US" dirty="0" smtClean="0"/>
              <a:t>Commercial &amp; Residential Maintenance</a:t>
            </a:r>
            <a:endParaRPr lang="en-US" dirty="0"/>
          </a:p>
        </p:txBody>
      </p:sp>
    </p:spTree>
    <p:extLst>
      <p:ext uri="{BB962C8B-B14F-4D97-AF65-F5344CB8AC3E}">
        <p14:creationId xmlns:p14="http://schemas.microsoft.com/office/powerpoint/2010/main" val="30352749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MI-BEST Milestones</a:t>
            </a:r>
            <a:endParaRPr lang="en-US" dirty="0"/>
          </a:p>
        </p:txBody>
      </p:sp>
      <p:sp>
        <p:nvSpPr>
          <p:cNvPr id="4" name="Content Placeholder 3"/>
          <p:cNvSpPr>
            <a:spLocks noGrp="1"/>
          </p:cNvSpPr>
          <p:nvPr>
            <p:ph idx="1"/>
          </p:nvPr>
        </p:nvSpPr>
        <p:spPr/>
        <p:txBody>
          <a:bodyPr>
            <a:normAutofit/>
          </a:bodyPr>
          <a:lstStyle/>
          <a:p>
            <a:pPr lvl="1"/>
            <a:r>
              <a:rPr lang="en-US" dirty="0" smtClean="0"/>
              <a:t>High </a:t>
            </a:r>
            <a:r>
              <a:rPr lang="en-US" dirty="0"/>
              <a:t>School Equivalency Diploma; </a:t>
            </a:r>
            <a:r>
              <a:rPr lang="en-US" b="1" dirty="0"/>
              <a:t>AND</a:t>
            </a:r>
            <a:endParaRPr lang="en-US" sz="2400" dirty="0"/>
          </a:p>
          <a:p>
            <a:pPr lvl="1"/>
            <a:r>
              <a:rPr lang="en-US" dirty="0"/>
              <a:t>Career Readiness Certificate (CRC) (any level); </a:t>
            </a:r>
            <a:r>
              <a:rPr lang="en-US" b="1" dirty="0"/>
              <a:t>AND</a:t>
            </a:r>
            <a:endParaRPr lang="en-US" sz="2400" dirty="0"/>
          </a:p>
          <a:p>
            <a:pPr lvl="1"/>
            <a:r>
              <a:rPr lang="en-US" u="sng" dirty="0"/>
              <a:t>Pertinent</a:t>
            </a:r>
            <a:r>
              <a:rPr lang="en-US" dirty="0"/>
              <a:t> industry credentialing for chosen career pathway; </a:t>
            </a:r>
            <a:r>
              <a:rPr lang="en-US" b="1" dirty="0"/>
              <a:t>AND</a:t>
            </a:r>
            <a:r>
              <a:rPr lang="en-US" dirty="0"/>
              <a:t> </a:t>
            </a:r>
            <a:endParaRPr lang="en-US" sz="2400" dirty="0"/>
          </a:p>
          <a:p>
            <a:pPr lvl="1"/>
            <a:r>
              <a:rPr lang="en-US" dirty="0"/>
              <a:t>At least 15 career pathway credit hours; </a:t>
            </a:r>
            <a:r>
              <a:rPr lang="en-US" b="1" dirty="0"/>
              <a:t>AND</a:t>
            </a:r>
            <a:endParaRPr lang="en-US" sz="2400" dirty="0"/>
          </a:p>
          <a:p>
            <a:pPr lvl="1"/>
            <a:r>
              <a:rPr lang="en-US" dirty="0"/>
              <a:t>Completion of a minimum 20 contact hours of employability/life skills training; </a:t>
            </a:r>
            <a:r>
              <a:rPr lang="en-US" b="1" dirty="0"/>
              <a:t>AND</a:t>
            </a:r>
            <a:r>
              <a:rPr lang="en-US" dirty="0"/>
              <a:t> </a:t>
            </a:r>
            <a:endParaRPr lang="en-US" sz="2400" dirty="0"/>
          </a:p>
          <a:p>
            <a:endParaRPr lang="en-US" dirty="0"/>
          </a:p>
        </p:txBody>
      </p:sp>
    </p:spTree>
    <p:extLst>
      <p:ext uri="{BB962C8B-B14F-4D97-AF65-F5344CB8AC3E}">
        <p14:creationId xmlns:p14="http://schemas.microsoft.com/office/powerpoint/2010/main" val="3098483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MI-BEST Milestones</a:t>
            </a:r>
            <a:endParaRPr lang="en-US" dirty="0"/>
          </a:p>
        </p:txBody>
      </p:sp>
      <p:sp>
        <p:nvSpPr>
          <p:cNvPr id="4" name="Content Placeholder 3"/>
          <p:cNvSpPr>
            <a:spLocks noGrp="1"/>
          </p:cNvSpPr>
          <p:nvPr>
            <p:ph idx="1"/>
          </p:nvPr>
        </p:nvSpPr>
        <p:spPr/>
        <p:txBody>
          <a:bodyPr>
            <a:normAutofit/>
          </a:bodyPr>
          <a:lstStyle/>
          <a:p>
            <a:pPr lvl="1"/>
            <a:r>
              <a:rPr lang="en-US" dirty="0" smtClean="0"/>
              <a:t>Participation </a:t>
            </a:r>
            <a:r>
              <a:rPr lang="en-US" dirty="0"/>
              <a:t>work-based learning opportunities (in chosen pathway or a related field); </a:t>
            </a:r>
            <a:r>
              <a:rPr lang="en-US" b="1" dirty="0"/>
              <a:t>AND</a:t>
            </a:r>
            <a:r>
              <a:rPr lang="en-US" dirty="0"/>
              <a:t> </a:t>
            </a:r>
            <a:endParaRPr lang="en-US" sz="2400" dirty="0"/>
          </a:p>
          <a:p>
            <a:pPr lvl="1"/>
            <a:r>
              <a:rPr lang="en-US" dirty="0"/>
              <a:t>Employment (in chosen pathway or a related field);  </a:t>
            </a:r>
            <a:r>
              <a:rPr lang="en-US" b="1" dirty="0"/>
              <a:t>OR</a:t>
            </a:r>
            <a:endParaRPr lang="en-US" sz="2400" dirty="0"/>
          </a:p>
          <a:p>
            <a:pPr lvl="1"/>
            <a:r>
              <a:rPr lang="en-US" dirty="0"/>
              <a:t>Continued postsecondary enrollment towards higher level credential attainment (Certificate or Associate Degree); </a:t>
            </a:r>
            <a:r>
              <a:rPr lang="en-US" b="1" dirty="0"/>
              <a:t>OR</a:t>
            </a:r>
            <a:endParaRPr lang="en-US" sz="2400" dirty="0"/>
          </a:p>
          <a:p>
            <a:pPr lvl="1"/>
            <a:r>
              <a:rPr lang="en-US" dirty="0"/>
              <a:t>Enlistment in the military.</a:t>
            </a:r>
            <a:r>
              <a:rPr lang="en-US" b="1" dirty="0"/>
              <a:t> </a:t>
            </a:r>
            <a:endParaRPr lang="en-US" sz="2400" dirty="0"/>
          </a:p>
          <a:p>
            <a:endParaRPr lang="en-US" dirty="0"/>
          </a:p>
        </p:txBody>
      </p:sp>
    </p:spTree>
    <p:extLst>
      <p:ext uri="{BB962C8B-B14F-4D97-AF65-F5344CB8AC3E}">
        <p14:creationId xmlns:p14="http://schemas.microsoft.com/office/powerpoint/2010/main" val="37386439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dirty="0" smtClean="0"/>
              <a:t>Anticipated MI-BEST Outcomes</a:t>
            </a:r>
            <a:endParaRPr lang="en-US" dirty="0"/>
          </a:p>
        </p:txBody>
      </p:sp>
      <p:sp>
        <p:nvSpPr>
          <p:cNvPr id="3" name="Content Placeholder 2"/>
          <p:cNvSpPr>
            <a:spLocks noGrp="1"/>
          </p:cNvSpPr>
          <p:nvPr>
            <p:ph idx="1"/>
          </p:nvPr>
        </p:nvSpPr>
        <p:spPr>
          <a:xfrm>
            <a:off x="457200" y="1143000"/>
            <a:ext cx="8229600" cy="5562600"/>
          </a:xfrm>
        </p:spPr>
        <p:txBody>
          <a:bodyPr>
            <a:noAutofit/>
          </a:bodyPr>
          <a:lstStyle/>
          <a:p>
            <a:pPr lvl="0"/>
            <a:r>
              <a:rPr lang="en-US" sz="2500" dirty="0"/>
              <a:t>Total unique number of participants served each semester</a:t>
            </a:r>
          </a:p>
          <a:p>
            <a:pPr lvl="0"/>
            <a:r>
              <a:rPr lang="en-US" sz="2500" dirty="0"/>
              <a:t>Total number of participants completing the prescribed MI-BEST pathway each semester</a:t>
            </a:r>
          </a:p>
          <a:p>
            <a:pPr lvl="0"/>
            <a:r>
              <a:rPr lang="en-US" sz="2500" dirty="0"/>
              <a:t>Total number of participants still retained in their pathway each semester</a:t>
            </a:r>
          </a:p>
          <a:p>
            <a:pPr lvl="0"/>
            <a:r>
              <a:rPr lang="en-US" sz="2500" dirty="0"/>
              <a:t>Number of students earning a high school equivalency diploma each semester</a:t>
            </a:r>
          </a:p>
          <a:p>
            <a:pPr lvl="0"/>
            <a:r>
              <a:rPr lang="en-US" sz="2500" dirty="0"/>
              <a:t>Total number of participants completing fifteen credit hours towards a post-secondary degree</a:t>
            </a:r>
          </a:p>
          <a:p>
            <a:pPr lvl="0"/>
            <a:r>
              <a:rPr lang="en-US" sz="2500" dirty="0"/>
              <a:t>Total number of participants earning a National/Industry-recognized credential in their chosen pathway</a:t>
            </a:r>
          </a:p>
          <a:p>
            <a:endParaRPr lang="en-US" sz="2500" dirty="0"/>
          </a:p>
        </p:txBody>
      </p:sp>
    </p:spTree>
    <p:extLst>
      <p:ext uri="{BB962C8B-B14F-4D97-AF65-F5344CB8AC3E}">
        <p14:creationId xmlns:p14="http://schemas.microsoft.com/office/powerpoint/2010/main" val="92384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5" descr="ed attainment.jpg"/>
          <p:cNvPicPr>
            <a:picLocks noChangeAspect="1"/>
          </p:cNvPicPr>
          <p:nvPr/>
        </p:nvPicPr>
        <p:blipFill>
          <a:blip r:embed="rId3"/>
          <a:srcRect/>
          <a:stretch>
            <a:fillRect/>
          </a:stretch>
        </p:blipFill>
        <p:spPr>
          <a:xfrm>
            <a:off x="1" y="0"/>
            <a:ext cx="9158494" cy="6858000"/>
          </a:xfrm>
          <a:prstGeom prst="rect">
            <a:avLst/>
          </a:prstGeom>
        </p:spPr>
      </p:pic>
    </p:spTree>
    <p:extLst>
      <p:ext uri="{BB962C8B-B14F-4D97-AF65-F5344CB8AC3E}">
        <p14:creationId xmlns:p14="http://schemas.microsoft.com/office/powerpoint/2010/main" val="34478406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dirty="0" smtClean="0"/>
              <a:t>Anticipated MI-BEST Outcomes</a:t>
            </a:r>
            <a:endParaRPr lang="en-US" dirty="0"/>
          </a:p>
        </p:txBody>
      </p:sp>
      <p:sp>
        <p:nvSpPr>
          <p:cNvPr id="3" name="Content Placeholder 2"/>
          <p:cNvSpPr>
            <a:spLocks noGrp="1"/>
          </p:cNvSpPr>
          <p:nvPr>
            <p:ph idx="1"/>
          </p:nvPr>
        </p:nvSpPr>
        <p:spPr>
          <a:xfrm>
            <a:off x="457200" y="1447800"/>
            <a:ext cx="8229600" cy="4525963"/>
          </a:xfrm>
        </p:spPr>
        <p:txBody>
          <a:bodyPr>
            <a:normAutofit fontScale="85000" lnSpcReduction="20000"/>
          </a:bodyPr>
          <a:lstStyle/>
          <a:p>
            <a:pPr lvl="0"/>
            <a:r>
              <a:rPr lang="en-US" dirty="0"/>
              <a:t>Total number of participants enrolled in further education after pathway completion </a:t>
            </a:r>
          </a:p>
          <a:p>
            <a:pPr lvl="0"/>
            <a:r>
              <a:rPr lang="en-US" dirty="0"/>
              <a:t>Total number of participants employed in their chosen field after pathway completion </a:t>
            </a:r>
          </a:p>
          <a:p>
            <a:pPr lvl="0"/>
            <a:r>
              <a:rPr lang="en-US" dirty="0"/>
              <a:t>Total number of participants retained in employment after pathway completion</a:t>
            </a:r>
          </a:p>
          <a:p>
            <a:pPr lvl="0"/>
            <a:r>
              <a:rPr lang="en-US" dirty="0"/>
              <a:t>Total number of participants employed at enrollment who received a wage increase post-enrollment</a:t>
            </a:r>
          </a:p>
          <a:p>
            <a:pPr lvl="0"/>
            <a:r>
              <a:rPr lang="en-US" dirty="0"/>
              <a:t>Average earnings of participants employed in their field after pathway completion </a:t>
            </a:r>
          </a:p>
          <a:p>
            <a:pPr lvl="0"/>
            <a:r>
              <a:rPr lang="en-US" dirty="0"/>
              <a:t>Average wage gains of participants employed in their field after pathway completion  </a:t>
            </a:r>
          </a:p>
          <a:p>
            <a:pPr>
              <a:lnSpc>
                <a:spcPct val="150000"/>
              </a:lnSpc>
            </a:pPr>
            <a:endParaRPr lang="en-US" dirty="0"/>
          </a:p>
        </p:txBody>
      </p:sp>
    </p:spTree>
    <p:extLst>
      <p:ext uri="{BB962C8B-B14F-4D97-AF65-F5344CB8AC3E}">
        <p14:creationId xmlns:p14="http://schemas.microsoft.com/office/powerpoint/2010/main" val="38007772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914400" y="228600"/>
            <a:ext cx="7772400" cy="762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Questions?</a:t>
            </a:r>
            <a:endParaRPr lang="en-US" dirty="0"/>
          </a:p>
        </p:txBody>
      </p:sp>
      <p:sp>
        <p:nvSpPr>
          <p:cNvPr id="3" name="Content Placeholder 2"/>
          <p:cNvSpPr txBox="1">
            <a:spLocks/>
          </p:cNvSpPr>
          <p:nvPr/>
        </p:nvSpPr>
        <p:spPr>
          <a:xfrm>
            <a:off x="609600" y="990600"/>
            <a:ext cx="8382000" cy="5638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ct val="0"/>
              </a:spcBef>
              <a:buFont typeface="Wingdings 2" pitchFamily="-111" charset="2"/>
              <a:buNone/>
            </a:pPr>
            <a:endParaRPr lang="en-US" sz="2800" dirty="0" smtClean="0"/>
          </a:p>
          <a:p>
            <a:pPr marL="0" indent="0" algn="ctr">
              <a:spcBef>
                <a:spcPct val="0"/>
              </a:spcBef>
              <a:buFont typeface="Wingdings 2" pitchFamily="-111" charset="2"/>
              <a:buNone/>
            </a:pPr>
            <a:endParaRPr lang="en-US" sz="2800" dirty="0"/>
          </a:p>
          <a:p>
            <a:pPr marL="0" indent="0" algn="ctr">
              <a:spcBef>
                <a:spcPct val="0"/>
              </a:spcBef>
              <a:buFont typeface="Wingdings 2" pitchFamily="-111" charset="2"/>
              <a:buNone/>
            </a:pPr>
            <a:endParaRPr lang="en-US" sz="2800" dirty="0" smtClean="0"/>
          </a:p>
          <a:p>
            <a:pPr marL="0" indent="0" algn="ctr">
              <a:spcBef>
                <a:spcPct val="0"/>
              </a:spcBef>
              <a:buFont typeface="Wingdings 2" pitchFamily="-111" charset="2"/>
              <a:buNone/>
            </a:pPr>
            <a:endParaRPr lang="en-US" sz="2800" dirty="0"/>
          </a:p>
          <a:p>
            <a:pPr marL="0" indent="0" algn="ctr">
              <a:spcBef>
                <a:spcPct val="0"/>
              </a:spcBef>
              <a:buFont typeface="Wingdings 2" pitchFamily="-111" charset="2"/>
              <a:buNone/>
            </a:pPr>
            <a:endParaRPr lang="en-US" sz="2800" dirty="0" smtClean="0"/>
          </a:p>
          <a:p>
            <a:pPr marL="0" indent="0" algn="ctr">
              <a:spcBef>
                <a:spcPct val="0"/>
              </a:spcBef>
              <a:buFont typeface="Wingdings 2" pitchFamily="-111" charset="2"/>
              <a:buNone/>
            </a:pPr>
            <a:r>
              <a:rPr lang="en-US" sz="2800" dirty="0" smtClean="0"/>
              <a:t>Mr. Kenneth Wheatley</a:t>
            </a:r>
          </a:p>
          <a:p>
            <a:pPr marL="0" indent="0" algn="ctr">
              <a:spcBef>
                <a:spcPct val="0"/>
              </a:spcBef>
              <a:buFont typeface="Wingdings 2" pitchFamily="-111" charset="2"/>
              <a:buNone/>
            </a:pPr>
            <a:r>
              <a:rPr lang="en-US" sz="2800" dirty="0" smtClean="0"/>
              <a:t>Director of Resource Development</a:t>
            </a:r>
          </a:p>
          <a:p>
            <a:pPr marL="0" indent="0" algn="ctr">
              <a:spcBef>
                <a:spcPct val="0"/>
              </a:spcBef>
              <a:buNone/>
            </a:pPr>
            <a:r>
              <a:rPr lang="en-US" sz="2800" dirty="0" smtClean="0"/>
              <a:t>601-432-6171 </a:t>
            </a:r>
            <a:r>
              <a:rPr lang="en-US" sz="2800" dirty="0" smtClean="0">
                <a:hlinkClick r:id="rId3"/>
              </a:rPr>
              <a:t>kwheatley@mccb.edu</a:t>
            </a:r>
            <a:endParaRPr lang="en-US" sz="2800" dirty="0" smtClean="0"/>
          </a:p>
          <a:p>
            <a:pPr marL="0" indent="0" algn="ctr">
              <a:spcBef>
                <a:spcPct val="0"/>
              </a:spcBef>
              <a:buNone/>
            </a:pPr>
            <a:r>
              <a:rPr lang="en-US" sz="2800" b="1" dirty="0"/>
              <a:t>OR</a:t>
            </a:r>
          </a:p>
          <a:p>
            <a:pPr marL="0" indent="0" algn="ctr">
              <a:spcBef>
                <a:spcPct val="0"/>
              </a:spcBef>
              <a:buFont typeface="Wingdings 2" pitchFamily="-111" charset="2"/>
              <a:buNone/>
            </a:pPr>
            <a:r>
              <a:rPr lang="en-US" sz="2800" dirty="0" smtClean="0"/>
              <a:t>Ms. Nikitna Barnes</a:t>
            </a:r>
          </a:p>
          <a:p>
            <a:pPr marL="0" indent="0" algn="ctr">
              <a:spcBef>
                <a:spcPct val="0"/>
              </a:spcBef>
              <a:buFont typeface="Wingdings 2" pitchFamily="-111" charset="2"/>
              <a:buNone/>
            </a:pPr>
            <a:r>
              <a:rPr lang="en-US" sz="2800" dirty="0" smtClean="0"/>
              <a:t>Project Coordinator </a:t>
            </a:r>
          </a:p>
          <a:p>
            <a:pPr marL="0" indent="0" algn="ctr">
              <a:spcBef>
                <a:spcPct val="0"/>
              </a:spcBef>
              <a:buFont typeface="Wingdings 2" pitchFamily="-111" charset="2"/>
              <a:buNone/>
            </a:pPr>
            <a:r>
              <a:rPr lang="en-US" sz="2800" dirty="0" smtClean="0"/>
              <a:t>601-432-6194 </a:t>
            </a:r>
            <a:r>
              <a:rPr lang="en-US" sz="2800" dirty="0" smtClean="0">
                <a:hlinkClick r:id="rId4"/>
              </a:rPr>
              <a:t>nbarnes@mccb.edu</a:t>
            </a:r>
            <a:endParaRPr lang="en-US" sz="2800" dirty="0" smtClean="0"/>
          </a:p>
          <a:p>
            <a:pPr marL="0" indent="0" algn="ctr">
              <a:spcBef>
                <a:spcPct val="0"/>
              </a:spcBef>
              <a:buFont typeface="Wingdings 2" pitchFamily="-111" charset="2"/>
              <a:buNone/>
            </a:pPr>
            <a:endParaRPr lang="en-US" sz="2800" dirty="0"/>
          </a:p>
        </p:txBody>
      </p:sp>
    </p:spTree>
    <p:extLst>
      <p:ext uri="{BB962C8B-B14F-4D97-AF65-F5344CB8AC3E}">
        <p14:creationId xmlns:p14="http://schemas.microsoft.com/office/powerpoint/2010/main" val="3175335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Need</a:t>
            </a:r>
            <a:endParaRPr lang="en-US" dirty="0"/>
          </a:p>
        </p:txBody>
      </p:sp>
      <p:sp>
        <p:nvSpPr>
          <p:cNvPr id="3" name="Content Placeholder 2"/>
          <p:cNvSpPr>
            <a:spLocks noGrp="1"/>
          </p:cNvSpPr>
          <p:nvPr>
            <p:ph idx="1"/>
          </p:nvPr>
        </p:nvSpPr>
        <p:spPr/>
        <p:txBody>
          <a:bodyPr>
            <a:normAutofit/>
          </a:bodyPr>
          <a:lstStyle/>
          <a:p>
            <a:r>
              <a:rPr lang="en-US" dirty="0" smtClean="0"/>
              <a:t>MS has a high rate of high school dropouts</a:t>
            </a:r>
          </a:p>
          <a:p>
            <a:pPr lvl="1"/>
            <a:r>
              <a:rPr lang="en-US" dirty="0" smtClean="0"/>
              <a:t>In 2010 approximately 369,000 (1 in 5) MS adults over 25 years old lacked a high school degree</a:t>
            </a:r>
          </a:p>
          <a:p>
            <a:r>
              <a:rPr lang="en-US" dirty="0" smtClean="0"/>
              <a:t>High poverty rate- 22.3% (Census data)</a:t>
            </a:r>
          </a:p>
          <a:p>
            <a:r>
              <a:rPr lang="en-US" dirty="0" smtClean="0"/>
              <a:t>Low college completion rates only 34% of all college students graduate with a degree from a two or four-year college</a:t>
            </a:r>
          </a:p>
        </p:txBody>
      </p:sp>
    </p:spTree>
    <p:extLst>
      <p:ext uri="{BB962C8B-B14F-4D97-AF65-F5344CB8AC3E}">
        <p14:creationId xmlns:p14="http://schemas.microsoft.com/office/powerpoint/2010/main" val="35352902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Need</a:t>
            </a:r>
            <a:endParaRPr lang="en-US" dirty="0"/>
          </a:p>
        </p:txBody>
      </p:sp>
      <p:sp>
        <p:nvSpPr>
          <p:cNvPr id="3" name="Content Placeholder 2"/>
          <p:cNvSpPr>
            <a:spLocks noGrp="1"/>
          </p:cNvSpPr>
          <p:nvPr>
            <p:ph idx="1"/>
          </p:nvPr>
        </p:nvSpPr>
        <p:spPr/>
        <p:txBody>
          <a:bodyPr>
            <a:normAutofit/>
          </a:bodyPr>
          <a:lstStyle/>
          <a:p>
            <a:r>
              <a:rPr lang="en-US" dirty="0"/>
              <a:t>Mississippi’s August 2013 Labor </a:t>
            </a:r>
            <a:r>
              <a:rPr lang="en-US" dirty="0" smtClean="0"/>
              <a:t>Force Participation Rate was 57.0% compared to 63.2% nationally</a:t>
            </a:r>
          </a:p>
          <a:p>
            <a:r>
              <a:rPr lang="en-US" dirty="0" smtClean="0"/>
              <a:t>Mississippi experienced the greatest decline in Labor Force Participation Rate among Southern states dropping 2.1%</a:t>
            </a:r>
          </a:p>
          <a:p>
            <a:r>
              <a:rPr lang="en-US" dirty="0" smtClean="0"/>
              <a:t>West Virginia had the lowest rate at 53.3% nationally followed by MS and AL at 57%</a:t>
            </a:r>
            <a:endParaRPr lang="en-US" dirty="0"/>
          </a:p>
          <a:p>
            <a:endParaRPr lang="en-US" dirty="0" smtClean="0"/>
          </a:p>
        </p:txBody>
      </p:sp>
    </p:spTree>
    <p:extLst>
      <p:ext uri="{BB962C8B-B14F-4D97-AF65-F5344CB8AC3E}">
        <p14:creationId xmlns:p14="http://schemas.microsoft.com/office/powerpoint/2010/main" val="2838057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dirty="0" smtClean="0"/>
              <a:t>Definitions</a:t>
            </a:r>
            <a:endParaRPr lang="en-US" dirty="0"/>
          </a:p>
        </p:txBody>
      </p:sp>
      <p:sp>
        <p:nvSpPr>
          <p:cNvPr id="5" name="Content Placeholder 2"/>
          <p:cNvSpPr>
            <a:spLocks noGrp="1"/>
          </p:cNvSpPr>
          <p:nvPr>
            <p:ph idx="1"/>
          </p:nvPr>
        </p:nvSpPr>
        <p:spPr>
          <a:xfrm>
            <a:off x="457200" y="1066800"/>
            <a:ext cx="8229600" cy="5562600"/>
          </a:xfrm>
        </p:spPr>
        <p:txBody>
          <a:bodyPr>
            <a:noAutofit/>
          </a:bodyPr>
          <a:lstStyle/>
          <a:p>
            <a:pPr marL="0" indent="0">
              <a:buNone/>
            </a:pPr>
            <a:r>
              <a:rPr lang="en-US" sz="2400" b="1" i="1" dirty="0" smtClean="0"/>
              <a:t>Career Pathways </a:t>
            </a:r>
            <a:r>
              <a:rPr lang="en-US" sz="2400" dirty="0" smtClean="0"/>
              <a:t>“are linked education and training services that enable students to advance over time to successively higher levels of education and employment in a given industry or occupational sector.” </a:t>
            </a:r>
          </a:p>
          <a:p>
            <a:pPr lvl="1" indent="-342900"/>
            <a:r>
              <a:rPr lang="en-US" sz="2000" dirty="0" smtClean="0"/>
              <a:t>Combine adult education, training, and postsecondary programs to address the needs of employers</a:t>
            </a:r>
          </a:p>
          <a:p>
            <a:pPr lvl="1" indent="-342900"/>
            <a:r>
              <a:rPr lang="en-US" sz="2000" dirty="0" smtClean="0"/>
              <a:t>Incorporate multiple entry and exit points</a:t>
            </a:r>
          </a:p>
          <a:p>
            <a:pPr lvl="1" indent="-342900"/>
            <a:r>
              <a:rPr lang="en-US" sz="2000" dirty="0" smtClean="0"/>
              <a:t>Provide learner-centered instruction and delivery</a:t>
            </a:r>
          </a:p>
          <a:p>
            <a:pPr lvl="1" indent="-342900"/>
            <a:r>
              <a:rPr lang="en-US" sz="2000" smtClean="0"/>
              <a:t>Assess </a:t>
            </a:r>
            <a:r>
              <a:rPr lang="en-US" sz="2000" dirty="0" smtClean="0"/>
              <a:t>skills and needs</a:t>
            </a:r>
          </a:p>
          <a:p>
            <a:pPr lvl="1" indent="-342900"/>
            <a:r>
              <a:rPr lang="en-US" sz="2000" dirty="0" smtClean="0"/>
              <a:t>Incorporate support services</a:t>
            </a:r>
          </a:p>
          <a:p>
            <a:pPr lvl="1" indent="-342900"/>
            <a:r>
              <a:rPr lang="en-US" sz="2000" dirty="0" smtClean="0"/>
              <a:t>Incorporate quality work experiences</a:t>
            </a:r>
          </a:p>
          <a:p>
            <a:pPr marL="0" indent="0">
              <a:buNone/>
            </a:pPr>
            <a:endParaRPr lang="en-US" sz="2400" dirty="0" smtClean="0"/>
          </a:p>
          <a:p>
            <a:pPr marL="615950" lvl="2" indent="-342900">
              <a:spcBef>
                <a:spcPct val="0"/>
              </a:spcBef>
              <a:buClr>
                <a:schemeClr val="accent1"/>
              </a:buClr>
            </a:pPr>
            <a:r>
              <a:rPr lang="en-US" dirty="0" smtClean="0"/>
              <a:t>The Alliance for Quality Career Pathways</a:t>
            </a:r>
            <a:endParaRPr lang="en-US" dirty="0"/>
          </a:p>
          <a:p>
            <a:pPr marL="273050" lvl="2" indent="0">
              <a:spcBef>
                <a:spcPct val="0"/>
              </a:spcBef>
              <a:buClr>
                <a:schemeClr val="accent1"/>
              </a:buClr>
              <a:buFont typeface="Wingdings 2" pitchFamily="-111" charset="2"/>
              <a:buNone/>
            </a:pPr>
            <a:endParaRPr lang="en-US" dirty="0"/>
          </a:p>
          <a:p>
            <a:pPr marL="0" indent="0" algn="ctr">
              <a:buNone/>
            </a:pPr>
            <a:r>
              <a:rPr lang="en-US" sz="1400" dirty="0" smtClean="0"/>
              <a:t>Source: Funding Career Pathways: A Federal Funding Toolkit for states (Feb. 2015 Revised Edition)</a:t>
            </a:r>
            <a:endParaRPr lang="en-US" sz="1400" dirty="0"/>
          </a:p>
          <a:p>
            <a:endParaRPr lang="en-US" sz="2400" dirty="0"/>
          </a:p>
        </p:txBody>
      </p:sp>
    </p:spTree>
    <p:extLst>
      <p:ext uri="{BB962C8B-B14F-4D97-AF65-F5344CB8AC3E}">
        <p14:creationId xmlns:p14="http://schemas.microsoft.com/office/powerpoint/2010/main" val="1523687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Definitions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Other Relevant Career Pathway Definitions:</a:t>
            </a:r>
          </a:p>
          <a:p>
            <a:r>
              <a:rPr lang="en-US" b="1" dirty="0" smtClean="0"/>
              <a:t>WIOA, Title II</a:t>
            </a:r>
            <a:r>
              <a:rPr lang="en-US" dirty="0" smtClean="0"/>
              <a:t> </a:t>
            </a:r>
          </a:p>
          <a:p>
            <a:pPr marL="342900" lvl="1" indent="-342900">
              <a:buFont typeface="Arial" panose="020B0604020202020204" pitchFamily="34" charset="0"/>
              <a:buChar char="•"/>
            </a:pPr>
            <a:r>
              <a:rPr lang="en-US" b="1" dirty="0"/>
              <a:t>USDOE Dear Colleague Letter </a:t>
            </a:r>
            <a:r>
              <a:rPr lang="en-US" b="1" dirty="0" smtClean="0"/>
              <a:t>5/22/15 </a:t>
            </a:r>
            <a:r>
              <a:rPr lang="en-US" b="1" dirty="0" smtClean="0">
                <a:solidFill>
                  <a:srgbClr val="FF0000"/>
                </a:solidFill>
              </a:rPr>
              <a:t>(Ability to Benefit provisions)</a:t>
            </a:r>
            <a:endParaRPr lang="en-US" b="1" dirty="0">
              <a:solidFill>
                <a:srgbClr val="FF0000"/>
              </a:solidFill>
            </a:endParaRPr>
          </a:p>
          <a:p>
            <a:pPr lvl="1"/>
            <a:r>
              <a:rPr lang="en-US" b="1" dirty="0" smtClean="0"/>
              <a:t>Section 484 (d)(2)</a:t>
            </a:r>
            <a:r>
              <a:rPr lang="en-US" dirty="0" smtClean="0"/>
              <a:t> of the HEA of 1965, as amended</a:t>
            </a:r>
          </a:p>
          <a:p>
            <a:pPr lvl="1"/>
            <a:r>
              <a:rPr lang="en-US" b="1" dirty="0" smtClean="0"/>
              <a:t>34 CFR 668.8</a:t>
            </a:r>
          </a:p>
          <a:p>
            <a:r>
              <a:rPr lang="en-US" b="1" dirty="0" smtClean="0"/>
              <a:t>US DOL, ETA’s </a:t>
            </a:r>
            <a:r>
              <a:rPr lang="en-US" b="1" i="1" dirty="0" smtClean="0"/>
              <a:t>Training </a:t>
            </a:r>
            <a:r>
              <a:rPr lang="en-US" b="1" i="1" dirty="0"/>
              <a:t>and Employment Guidance Letter No. 3-14</a:t>
            </a:r>
            <a:r>
              <a:rPr lang="en-US" i="1" dirty="0"/>
              <a:t> </a:t>
            </a:r>
            <a:endParaRPr lang="en-US" i="1" dirty="0" smtClean="0"/>
          </a:p>
          <a:p>
            <a:endParaRPr lang="en-US" dirty="0" smtClean="0"/>
          </a:p>
          <a:p>
            <a:endParaRPr lang="en-US" dirty="0"/>
          </a:p>
        </p:txBody>
      </p:sp>
    </p:spTree>
    <p:extLst>
      <p:ext uri="{BB962C8B-B14F-4D97-AF65-F5344CB8AC3E}">
        <p14:creationId xmlns:p14="http://schemas.microsoft.com/office/powerpoint/2010/main" val="314392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3247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Essential Career Pathway Elements</a:t>
            </a:r>
            <a:endParaRPr lang="en-US" dirty="0"/>
          </a:p>
        </p:txBody>
      </p:sp>
      <p:sp>
        <p:nvSpPr>
          <p:cNvPr id="3" name="Content Placeholder 2"/>
          <p:cNvSpPr>
            <a:spLocks noGrp="1"/>
          </p:cNvSpPr>
          <p:nvPr>
            <p:ph idx="1"/>
          </p:nvPr>
        </p:nvSpPr>
        <p:spPr>
          <a:xfrm>
            <a:off x="457200" y="1371600"/>
            <a:ext cx="8229600" cy="5334000"/>
          </a:xfrm>
        </p:spPr>
        <p:txBody>
          <a:bodyPr>
            <a:noAutofit/>
          </a:bodyPr>
          <a:lstStyle/>
          <a:p>
            <a:pPr lvl="0"/>
            <a:r>
              <a:rPr lang="en-US" sz="2400" b="1" dirty="0" smtClean="0"/>
              <a:t>8 Elements of Career Pathways:</a:t>
            </a:r>
          </a:p>
          <a:p>
            <a:pPr lvl="1">
              <a:lnSpc>
                <a:spcPct val="150000"/>
              </a:lnSpc>
            </a:pPr>
            <a:r>
              <a:rPr lang="en-US" sz="2400" dirty="0" smtClean="0"/>
              <a:t>Sector Strategies</a:t>
            </a:r>
          </a:p>
          <a:p>
            <a:pPr lvl="1">
              <a:lnSpc>
                <a:spcPct val="150000"/>
              </a:lnSpc>
            </a:pPr>
            <a:r>
              <a:rPr lang="en-US" sz="2400" dirty="0" smtClean="0"/>
              <a:t>Stackable Educational/Training Options</a:t>
            </a:r>
          </a:p>
          <a:p>
            <a:pPr lvl="1">
              <a:lnSpc>
                <a:spcPct val="150000"/>
              </a:lnSpc>
            </a:pPr>
            <a:r>
              <a:rPr lang="en-US" sz="2400" dirty="0" smtClean="0"/>
              <a:t>Contextualized Learning</a:t>
            </a:r>
          </a:p>
          <a:p>
            <a:pPr lvl="1">
              <a:lnSpc>
                <a:spcPct val="150000"/>
              </a:lnSpc>
            </a:pPr>
            <a:r>
              <a:rPr lang="en-US" sz="2400" dirty="0" smtClean="0"/>
              <a:t>Accelerated/Integrated </a:t>
            </a:r>
            <a:r>
              <a:rPr lang="en-US" sz="2400" dirty="0"/>
              <a:t>Education and Training</a:t>
            </a:r>
          </a:p>
          <a:p>
            <a:pPr lvl="1">
              <a:lnSpc>
                <a:spcPct val="150000"/>
              </a:lnSpc>
            </a:pPr>
            <a:r>
              <a:rPr lang="en-US" sz="2400" dirty="0"/>
              <a:t>Industry-recognized Credentials</a:t>
            </a:r>
          </a:p>
          <a:p>
            <a:pPr lvl="1">
              <a:lnSpc>
                <a:spcPct val="150000"/>
              </a:lnSpc>
            </a:pPr>
            <a:r>
              <a:rPr lang="en-US" sz="2400" dirty="0"/>
              <a:t>Multiple Entry and Exit Points</a:t>
            </a:r>
          </a:p>
          <a:p>
            <a:pPr lvl="1">
              <a:lnSpc>
                <a:spcPct val="150000"/>
              </a:lnSpc>
            </a:pPr>
            <a:r>
              <a:rPr lang="en-US" sz="2400" dirty="0"/>
              <a:t>Intensive Wraparound Services</a:t>
            </a:r>
          </a:p>
          <a:p>
            <a:pPr lvl="1">
              <a:lnSpc>
                <a:spcPct val="150000"/>
              </a:lnSpc>
            </a:pPr>
            <a:r>
              <a:rPr lang="en-US" sz="2400" dirty="0"/>
              <a:t>Designs for Working Learners</a:t>
            </a:r>
          </a:p>
          <a:p>
            <a:endParaRPr lang="en-US" sz="2400" dirty="0"/>
          </a:p>
        </p:txBody>
      </p:sp>
    </p:spTree>
    <p:extLst>
      <p:ext uri="{BB962C8B-B14F-4D97-AF65-F5344CB8AC3E}">
        <p14:creationId xmlns:p14="http://schemas.microsoft.com/office/powerpoint/2010/main" val="1670044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47800" y="152401"/>
            <a:ext cx="5867400" cy="685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t>Synergy</a:t>
            </a:r>
            <a:endParaRPr lang="en-US" b="1" dirty="0"/>
          </a:p>
        </p:txBody>
      </p:sp>
      <p:sp>
        <p:nvSpPr>
          <p:cNvPr id="3" name="Content Placeholder 2"/>
          <p:cNvSpPr txBox="1">
            <a:spLocks/>
          </p:cNvSpPr>
          <p:nvPr/>
        </p:nvSpPr>
        <p:spPr>
          <a:xfrm>
            <a:off x="667871" y="914400"/>
            <a:ext cx="8001000" cy="57912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50000"/>
              </a:lnSpc>
            </a:pPr>
            <a:r>
              <a:rPr lang="en-US" sz="2200" dirty="0" smtClean="0"/>
              <a:t>One of MACJC’s legislative priorities for the past six years:  </a:t>
            </a:r>
            <a:r>
              <a:rPr lang="en-US" sz="2200" b="1" dirty="0" smtClean="0"/>
              <a:t>Drop-Out Recovery </a:t>
            </a:r>
            <a:r>
              <a:rPr lang="en-US" sz="2200" dirty="0" smtClean="0"/>
              <a:t>(ABE/GED prep combined with a skills training component);</a:t>
            </a:r>
          </a:p>
          <a:p>
            <a:pPr>
              <a:lnSpc>
                <a:spcPct val="150000"/>
              </a:lnSpc>
            </a:pPr>
            <a:r>
              <a:rPr lang="en-US" sz="2200" dirty="0" smtClean="0"/>
              <a:t>Legislation drafted in 2013-14 (ultimately not introduced) for a </a:t>
            </a:r>
            <a:r>
              <a:rPr lang="en-US" sz="2200" i="1" dirty="0" smtClean="0"/>
              <a:t>Mississippi Integrated Basic Education and Skills Training Program</a:t>
            </a:r>
            <a:r>
              <a:rPr lang="en-US" sz="2200" dirty="0" smtClean="0"/>
              <a:t>; </a:t>
            </a:r>
          </a:p>
          <a:p>
            <a:pPr>
              <a:lnSpc>
                <a:spcPct val="150000"/>
              </a:lnSpc>
            </a:pPr>
            <a:r>
              <a:rPr lang="en-US" sz="2200" dirty="0" smtClean="0"/>
              <a:t>Projects already occurring in at least 7 MS Community Colleges (Co-Lin, Meridian, MS Delta, Northeast, PRCC, Hinds, MSGCCC);</a:t>
            </a:r>
          </a:p>
          <a:p>
            <a:pPr>
              <a:lnSpc>
                <a:spcPct val="150000"/>
              </a:lnSpc>
            </a:pPr>
            <a:r>
              <a:rPr lang="en-US" sz="2200" dirty="0" smtClean="0"/>
              <a:t>MCCB policy change allowing students without a high school diploma or GED to enroll in approved credit pathway programs to be counted in a college’s reimbursable FTE;</a:t>
            </a:r>
          </a:p>
          <a:p>
            <a:pPr>
              <a:lnSpc>
                <a:spcPct val="150000"/>
              </a:lnSpc>
            </a:pPr>
            <a:endParaRPr lang="en-US" sz="2200" dirty="0"/>
          </a:p>
        </p:txBody>
      </p:sp>
    </p:spTree>
    <p:extLst>
      <p:ext uri="{BB962C8B-B14F-4D97-AF65-F5344CB8AC3E}">
        <p14:creationId xmlns:p14="http://schemas.microsoft.com/office/powerpoint/2010/main" val="29906415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421</TotalTime>
  <Words>2704</Words>
  <Application>Microsoft Office PowerPoint</Application>
  <PresentationFormat>On-screen Show (4:3)</PresentationFormat>
  <Paragraphs>336</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Mississippi Integrated Basic Education and Skills Training  (MI-BEST)</vt:lpstr>
      <vt:lpstr>PowerPoint Presentation</vt:lpstr>
      <vt:lpstr>The Need</vt:lpstr>
      <vt:lpstr>The Need</vt:lpstr>
      <vt:lpstr>Definitions</vt:lpstr>
      <vt:lpstr>Key Definitions</vt:lpstr>
      <vt:lpstr>PowerPoint Presentation</vt:lpstr>
      <vt:lpstr>Essential Career Pathway Elements</vt:lpstr>
      <vt:lpstr>PowerPoint Presentation</vt:lpstr>
      <vt:lpstr>PowerPoint Presentation</vt:lpstr>
      <vt:lpstr>Planning Grant Progress</vt:lpstr>
      <vt:lpstr>Planning Grant Progress</vt:lpstr>
      <vt:lpstr>PowerPoint Presentation</vt:lpstr>
      <vt:lpstr>PowerPoint Presentation</vt:lpstr>
      <vt:lpstr>PowerPoint Presentation</vt:lpstr>
      <vt:lpstr>Preliminary Plans</vt:lpstr>
      <vt:lpstr>MI-BEST Milestones</vt:lpstr>
      <vt:lpstr>MI-BEST Milestones</vt:lpstr>
      <vt:lpstr>Anticipated MI-BEST Outcomes</vt:lpstr>
      <vt:lpstr>Anticipated MI-BEST Outcomes</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Mississippians Integrating Basic Education and Skills Training  (MI-BEST)</dc:title>
  <dc:creator>Kenneth Wheatley</dc:creator>
  <cp:lastModifiedBy>Kenneth Wheatley</cp:lastModifiedBy>
  <cp:revision>77</cp:revision>
  <cp:lastPrinted>2015-06-10T14:42:58Z</cp:lastPrinted>
  <dcterms:created xsi:type="dcterms:W3CDTF">2014-10-08T14:11:51Z</dcterms:created>
  <dcterms:modified xsi:type="dcterms:W3CDTF">2015-06-10T19:13:18Z</dcterms:modified>
</cp:coreProperties>
</file>