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7"/>
  </p:notesMasterIdLst>
  <p:sldIdLst>
    <p:sldId id="256" r:id="rId2"/>
    <p:sldId id="267" r:id="rId3"/>
    <p:sldId id="257" r:id="rId4"/>
    <p:sldId id="258" r:id="rId5"/>
    <p:sldId id="259" r:id="rId6"/>
    <p:sldId id="260" r:id="rId7"/>
    <p:sldId id="270" r:id="rId8"/>
    <p:sldId id="261" r:id="rId9"/>
    <p:sldId id="272" r:id="rId10"/>
    <p:sldId id="273" r:id="rId11"/>
    <p:sldId id="271" r:id="rId12"/>
    <p:sldId id="263" r:id="rId13"/>
    <p:sldId id="264" r:id="rId14"/>
    <p:sldId id="268"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78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5A4EA4-00A7-4BA1-8E38-E3F8BC228EE0}" type="doc">
      <dgm:prSet loTypeId="urn:microsoft.com/office/officeart/2005/8/layout/funnel1" loCatId="relationship" qsTypeId="urn:microsoft.com/office/officeart/2005/8/quickstyle/simple1" qsCatId="simple" csTypeId="urn:microsoft.com/office/officeart/2005/8/colors/colorful1" csCatId="colorful" phldr="1"/>
      <dgm:spPr/>
      <dgm:t>
        <a:bodyPr/>
        <a:lstStyle/>
        <a:p>
          <a:endParaRPr lang="en-US"/>
        </a:p>
      </dgm:t>
    </dgm:pt>
    <dgm:pt modelId="{6FE986F5-F619-4DA6-911E-86CF2351EB82}">
      <dgm:prSet phldrT="[Text]"/>
      <dgm:spPr/>
      <dgm:t>
        <a:bodyPr/>
        <a:lstStyle/>
        <a:p>
          <a:r>
            <a:rPr lang="en-US" b="1" dirty="0" smtClean="0"/>
            <a:t>Statewide Strategic Benchmarks (2014)</a:t>
          </a:r>
          <a:endParaRPr lang="en-US" b="1" dirty="0"/>
        </a:p>
      </dgm:t>
    </dgm:pt>
    <dgm:pt modelId="{8692B285-2C8D-414F-B90B-349D30D26AE4}" type="parTrans" cxnId="{9AF39E52-6560-4A99-84BF-4C007CB65C7B}">
      <dgm:prSet/>
      <dgm:spPr/>
      <dgm:t>
        <a:bodyPr/>
        <a:lstStyle/>
        <a:p>
          <a:endParaRPr lang="en-US"/>
        </a:p>
      </dgm:t>
    </dgm:pt>
    <dgm:pt modelId="{0B0CBF1F-449E-486F-9EC8-1CABFBABD2A1}" type="sibTrans" cxnId="{9AF39E52-6560-4A99-84BF-4C007CB65C7B}">
      <dgm:prSet/>
      <dgm:spPr/>
      <dgm:t>
        <a:bodyPr/>
        <a:lstStyle/>
        <a:p>
          <a:endParaRPr lang="en-US"/>
        </a:p>
      </dgm:t>
    </dgm:pt>
    <dgm:pt modelId="{0F341608-AC99-42F6-A3C4-0DC1E51395E8}">
      <dgm:prSet phldrT="[Text]"/>
      <dgm:spPr/>
      <dgm:t>
        <a:bodyPr/>
        <a:lstStyle/>
        <a:p>
          <a:r>
            <a:rPr lang="en-US" b="1" dirty="0" smtClean="0"/>
            <a:t>Annual Report Cards (2010)</a:t>
          </a:r>
          <a:endParaRPr lang="en-US" b="1" dirty="0"/>
        </a:p>
      </dgm:t>
    </dgm:pt>
    <dgm:pt modelId="{A8842F19-C842-4D8E-B8A3-02C34DBC1F9E}" type="sibTrans" cxnId="{4E185F5C-A64C-4D61-A6B4-A4FC2CE3816B}">
      <dgm:prSet/>
      <dgm:spPr/>
      <dgm:t>
        <a:bodyPr/>
        <a:lstStyle/>
        <a:p>
          <a:endParaRPr lang="en-US"/>
        </a:p>
      </dgm:t>
    </dgm:pt>
    <dgm:pt modelId="{4B05326D-7D70-40CC-B87A-0EED92657A61}" type="parTrans" cxnId="{4E185F5C-A64C-4D61-A6B4-A4FC2CE3816B}">
      <dgm:prSet/>
      <dgm:spPr/>
      <dgm:t>
        <a:bodyPr/>
        <a:lstStyle/>
        <a:p>
          <a:endParaRPr lang="en-US"/>
        </a:p>
      </dgm:t>
    </dgm:pt>
    <dgm:pt modelId="{4B84B9FA-BA40-4ACD-909C-F5E0EBFC497C}">
      <dgm:prSet phldrT="[Text]"/>
      <dgm:spPr/>
      <dgm:t>
        <a:bodyPr/>
        <a:lstStyle/>
        <a:p>
          <a:r>
            <a:rPr lang="en-US" b="1" dirty="0" smtClean="0"/>
            <a:t>Targeted Performance Measures in Appropriations Bill (1994)</a:t>
          </a:r>
          <a:endParaRPr lang="en-US" b="1" dirty="0"/>
        </a:p>
      </dgm:t>
    </dgm:pt>
    <dgm:pt modelId="{17D59EA0-D81C-403F-8D87-1C3B6057417B}" type="parTrans" cxnId="{A2660728-8FF4-46B0-9734-99FF58897A2C}">
      <dgm:prSet/>
      <dgm:spPr/>
      <dgm:t>
        <a:bodyPr/>
        <a:lstStyle/>
        <a:p>
          <a:endParaRPr lang="en-US"/>
        </a:p>
      </dgm:t>
    </dgm:pt>
    <dgm:pt modelId="{D0106437-7C2D-4F6E-9DDB-4C332B06FED2}" type="sibTrans" cxnId="{A2660728-8FF4-46B0-9734-99FF58897A2C}">
      <dgm:prSet/>
      <dgm:spPr/>
      <dgm:t>
        <a:bodyPr/>
        <a:lstStyle/>
        <a:p>
          <a:endParaRPr lang="en-US"/>
        </a:p>
      </dgm:t>
    </dgm:pt>
    <dgm:pt modelId="{7E10D50A-329D-4B79-9695-4850A6A68D03}">
      <dgm:prSet phldrT="[Text]"/>
      <dgm:spPr/>
      <dgm:t>
        <a:bodyPr/>
        <a:lstStyle/>
        <a:p>
          <a:r>
            <a:rPr lang="en-US" b="0" dirty="0" smtClean="0">
              <a:solidFill>
                <a:schemeClr val="tx1">
                  <a:lumMod val="65000"/>
                  <a:lumOff val="35000"/>
                </a:schemeClr>
              </a:solidFill>
            </a:rPr>
            <a:t>Performance (Outcomes Based) Funding</a:t>
          </a:r>
          <a:endParaRPr lang="en-US" b="0" dirty="0">
            <a:solidFill>
              <a:schemeClr val="tx1">
                <a:lumMod val="65000"/>
                <a:lumOff val="35000"/>
              </a:schemeClr>
            </a:solidFill>
          </a:endParaRPr>
        </a:p>
      </dgm:t>
    </dgm:pt>
    <dgm:pt modelId="{A586A027-D445-4049-A83E-538D88A433CA}" type="sibTrans" cxnId="{FC7F1A0A-6F6C-457B-8FA8-FA73EF5E859E}">
      <dgm:prSet/>
      <dgm:spPr/>
      <dgm:t>
        <a:bodyPr/>
        <a:lstStyle/>
        <a:p>
          <a:endParaRPr lang="en-US"/>
        </a:p>
      </dgm:t>
    </dgm:pt>
    <dgm:pt modelId="{57EBF7C9-CFDE-4FAB-B6D7-F7CE48744F44}" type="parTrans" cxnId="{FC7F1A0A-6F6C-457B-8FA8-FA73EF5E859E}">
      <dgm:prSet/>
      <dgm:spPr/>
      <dgm:t>
        <a:bodyPr/>
        <a:lstStyle/>
        <a:p>
          <a:endParaRPr lang="en-US"/>
        </a:p>
      </dgm:t>
    </dgm:pt>
    <dgm:pt modelId="{7F51D34A-3DC5-4EC2-81D1-B17268B5B711}" type="pres">
      <dgm:prSet presAssocID="{F15A4EA4-00A7-4BA1-8E38-E3F8BC228EE0}" presName="Name0" presStyleCnt="0">
        <dgm:presLayoutVars>
          <dgm:chMax val="4"/>
          <dgm:resizeHandles val="exact"/>
        </dgm:presLayoutVars>
      </dgm:prSet>
      <dgm:spPr/>
      <dgm:t>
        <a:bodyPr/>
        <a:lstStyle/>
        <a:p>
          <a:endParaRPr lang="en-US"/>
        </a:p>
      </dgm:t>
    </dgm:pt>
    <dgm:pt modelId="{5BFEDA67-44C6-48EB-8F05-C80C438D8206}" type="pres">
      <dgm:prSet presAssocID="{F15A4EA4-00A7-4BA1-8E38-E3F8BC228EE0}" presName="ellipse" presStyleLbl="trBgShp" presStyleIdx="0" presStyleCnt="1"/>
      <dgm:spPr/>
    </dgm:pt>
    <dgm:pt modelId="{D708277F-DFBE-4183-A396-A0DEDC9EDF1D}" type="pres">
      <dgm:prSet presAssocID="{F15A4EA4-00A7-4BA1-8E38-E3F8BC228EE0}" presName="arrow1" presStyleLbl="fgShp" presStyleIdx="0" presStyleCnt="1"/>
      <dgm:spPr>
        <a:solidFill>
          <a:schemeClr val="accent2">
            <a:lumMod val="75000"/>
          </a:schemeClr>
        </a:solidFill>
      </dgm:spPr>
      <dgm:t>
        <a:bodyPr/>
        <a:lstStyle/>
        <a:p>
          <a:endParaRPr lang="en-US"/>
        </a:p>
      </dgm:t>
    </dgm:pt>
    <dgm:pt modelId="{CE871E60-52D1-44B9-8EEF-E946F2B8BDEA}" type="pres">
      <dgm:prSet presAssocID="{F15A4EA4-00A7-4BA1-8E38-E3F8BC228EE0}" presName="rectangle" presStyleLbl="revTx" presStyleIdx="0" presStyleCnt="1" custScaleX="219993" custLinFactNeighborX="0" custLinFactNeighborY="1007">
        <dgm:presLayoutVars>
          <dgm:bulletEnabled val="1"/>
        </dgm:presLayoutVars>
      </dgm:prSet>
      <dgm:spPr/>
      <dgm:t>
        <a:bodyPr/>
        <a:lstStyle/>
        <a:p>
          <a:endParaRPr lang="en-US"/>
        </a:p>
      </dgm:t>
    </dgm:pt>
    <dgm:pt modelId="{4523F5C2-0A02-4406-92CE-AB26B7A61B5C}" type="pres">
      <dgm:prSet presAssocID="{0F341608-AC99-42F6-A3C4-0DC1E51395E8}" presName="item1" presStyleLbl="node1" presStyleIdx="0" presStyleCnt="3">
        <dgm:presLayoutVars>
          <dgm:bulletEnabled val="1"/>
        </dgm:presLayoutVars>
      </dgm:prSet>
      <dgm:spPr/>
      <dgm:t>
        <a:bodyPr/>
        <a:lstStyle/>
        <a:p>
          <a:endParaRPr lang="en-US"/>
        </a:p>
      </dgm:t>
    </dgm:pt>
    <dgm:pt modelId="{14492EAF-6E00-43A8-AEA8-A328F1CB0FD6}" type="pres">
      <dgm:prSet presAssocID="{4B84B9FA-BA40-4ACD-909C-F5E0EBFC497C}" presName="item2" presStyleLbl="node1" presStyleIdx="1" presStyleCnt="3">
        <dgm:presLayoutVars>
          <dgm:bulletEnabled val="1"/>
        </dgm:presLayoutVars>
      </dgm:prSet>
      <dgm:spPr/>
      <dgm:t>
        <a:bodyPr/>
        <a:lstStyle/>
        <a:p>
          <a:endParaRPr lang="en-US"/>
        </a:p>
      </dgm:t>
    </dgm:pt>
    <dgm:pt modelId="{EA4AC5FE-6F04-40CD-9484-D5A0A6C6FA48}" type="pres">
      <dgm:prSet presAssocID="{7E10D50A-329D-4B79-9695-4850A6A68D03}" presName="item3" presStyleLbl="node1" presStyleIdx="2" presStyleCnt="3">
        <dgm:presLayoutVars>
          <dgm:bulletEnabled val="1"/>
        </dgm:presLayoutVars>
      </dgm:prSet>
      <dgm:spPr/>
      <dgm:t>
        <a:bodyPr/>
        <a:lstStyle/>
        <a:p>
          <a:endParaRPr lang="en-US"/>
        </a:p>
      </dgm:t>
    </dgm:pt>
    <dgm:pt modelId="{C748C5F1-18DC-40E0-8175-1A65CBC5BF5A}" type="pres">
      <dgm:prSet presAssocID="{F15A4EA4-00A7-4BA1-8E38-E3F8BC228EE0}" presName="funnel" presStyleLbl="trAlignAcc1" presStyleIdx="0" presStyleCnt="1" custLinFactNeighborX="-1952" custLinFactNeighborY="-893"/>
      <dgm:spPr/>
    </dgm:pt>
  </dgm:ptLst>
  <dgm:cxnLst>
    <dgm:cxn modelId="{FC7F1A0A-6F6C-457B-8FA8-FA73EF5E859E}" srcId="{F15A4EA4-00A7-4BA1-8E38-E3F8BC228EE0}" destId="{7E10D50A-329D-4B79-9695-4850A6A68D03}" srcOrd="3" destOrd="0" parTransId="{57EBF7C9-CFDE-4FAB-B6D7-F7CE48744F44}" sibTransId="{A586A027-D445-4049-A83E-538D88A433CA}"/>
    <dgm:cxn modelId="{A01E6F94-6CC3-4084-A28C-34F204E6EA8F}" type="presOf" srcId="{F15A4EA4-00A7-4BA1-8E38-E3F8BC228EE0}" destId="{7F51D34A-3DC5-4EC2-81D1-B17268B5B711}" srcOrd="0" destOrd="0" presId="urn:microsoft.com/office/officeart/2005/8/layout/funnel1"/>
    <dgm:cxn modelId="{4E185F5C-A64C-4D61-A6B4-A4FC2CE3816B}" srcId="{F15A4EA4-00A7-4BA1-8E38-E3F8BC228EE0}" destId="{0F341608-AC99-42F6-A3C4-0DC1E51395E8}" srcOrd="1" destOrd="0" parTransId="{4B05326D-7D70-40CC-B87A-0EED92657A61}" sibTransId="{A8842F19-C842-4D8E-B8A3-02C34DBC1F9E}"/>
    <dgm:cxn modelId="{9AF39E52-6560-4A99-84BF-4C007CB65C7B}" srcId="{F15A4EA4-00A7-4BA1-8E38-E3F8BC228EE0}" destId="{6FE986F5-F619-4DA6-911E-86CF2351EB82}" srcOrd="0" destOrd="0" parTransId="{8692B285-2C8D-414F-B90B-349D30D26AE4}" sibTransId="{0B0CBF1F-449E-486F-9EC8-1CABFBABD2A1}"/>
    <dgm:cxn modelId="{0970E9FD-F8C7-4060-98A7-72DDC78DFD08}" type="presOf" srcId="{0F341608-AC99-42F6-A3C4-0DC1E51395E8}" destId="{14492EAF-6E00-43A8-AEA8-A328F1CB0FD6}" srcOrd="0" destOrd="0" presId="urn:microsoft.com/office/officeart/2005/8/layout/funnel1"/>
    <dgm:cxn modelId="{C3D0C6A6-7269-42FA-BA52-D302E24EF014}" type="presOf" srcId="{4B84B9FA-BA40-4ACD-909C-F5E0EBFC497C}" destId="{4523F5C2-0A02-4406-92CE-AB26B7A61B5C}" srcOrd="0" destOrd="0" presId="urn:microsoft.com/office/officeart/2005/8/layout/funnel1"/>
    <dgm:cxn modelId="{B5C0EAF7-1071-472C-972C-250791D07E0B}" type="presOf" srcId="{6FE986F5-F619-4DA6-911E-86CF2351EB82}" destId="{EA4AC5FE-6F04-40CD-9484-D5A0A6C6FA48}" srcOrd="0" destOrd="0" presId="urn:microsoft.com/office/officeart/2005/8/layout/funnel1"/>
    <dgm:cxn modelId="{A2660728-8FF4-46B0-9734-99FF58897A2C}" srcId="{F15A4EA4-00A7-4BA1-8E38-E3F8BC228EE0}" destId="{4B84B9FA-BA40-4ACD-909C-F5E0EBFC497C}" srcOrd="2" destOrd="0" parTransId="{17D59EA0-D81C-403F-8D87-1C3B6057417B}" sibTransId="{D0106437-7C2D-4F6E-9DDB-4C332B06FED2}"/>
    <dgm:cxn modelId="{6C7A8E4D-C9A7-45C4-B459-0A28EC4628EC}" type="presOf" srcId="{7E10D50A-329D-4B79-9695-4850A6A68D03}" destId="{CE871E60-52D1-44B9-8EEF-E946F2B8BDEA}" srcOrd="0" destOrd="0" presId="urn:microsoft.com/office/officeart/2005/8/layout/funnel1"/>
    <dgm:cxn modelId="{60C4DD44-7D9F-4C20-8A39-8D5B7B4CFCF4}" type="presParOf" srcId="{7F51D34A-3DC5-4EC2-81D1-B17268B5B711}" destId="{5BFEDA67-44C6-48EB-8F05-C80C438D8206}" srcOrd="0" destOrd="0" presId="urn:microsoft.com/office/officeart/2005/8/layout/funnel1"/>
    <dgm:cxn modelId="{AFDF9C7D-38F6-4674-9790-9C6BBBDB2DE4}" type="presParOf" srcId="{7F51D34A-3DC5-4EC2-81D1-B17268B5B711}" destId="{D708277F-DFBE-4183-A396-A0DEDC9EDF1D}" srcOrd="1" destOrd="0" presId="urn:microsoft.com/office/officeart/2005/8/layout/funnel1"/>
    <dgm:cxn modelId="{707B7586-84FB-437E-9A03-89460371F203}" type="presParOf" srcId="{7F51D34A-3DC5-4EC2-81D1-B17268B5B711}" destId="{CE871E60-52D1-44B9-8EEF-E946F2B8BDEA}" srcOrd="2" destOrd="0" presId="urn:microsoft.com/office/officeart/2005/8/layout/funnel1"/>
    <dgm:cxn modelId="{8E49EAFD-2E6B-41DD-9343-6909380D47B4}" type="presParOf" srcId="{7F51D34A-3DC5-4EC2-81D1-B17268B5B711}" destId="{4523F5C2-0A02-4406-92CE-AB26B7A61B5C}" srcOrd="3" destOrd="0" presId="urn:microsoft.com/office/officeart/2005/8/layout/funnel1"/>
    <dgm:cxn modelId="{389725C6-F782-4B5C-8158-500194FDD855}" type="presParOf" srcId="{7F51D34A-3DC5-4EC2-81D1-B17268B5B711}" destId="{14492EAF-6E00-43A8-AEA8-A328F1CB0FD6}" srcOrd="4" destOrd="0" presId="urn:microsoft.com/office/officeart/2005/8/layout/funnel1"/>
    <dgm:cxn modelId="{252C368C-114D-4849-B8AF-9D445A1EF407}" type="presParOf" srcId="{7F51D34A-3DC5-4EC2-81D1-B17268B5B711}" destId="{EA4AC5FE-6F04-40CD-9484-D5A0A6C6FA48}" srcOrd="5" destOrd="0" presId="urn:microsoft.com/office/officeart/2005/8/layout/funnel1"/>
    <dgm:cxn modelId="{52DBB16F-C4F4-40D5-9B6B-83624DF1E4A2}" type="presParOf" srcId="{7F51D34A-3DC5-4EC2-81D1-B17268B5B711}" destId="{C748C5F1-18DC-40E0-8175-1A65CBC5BF5A}"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EDA67-44C6-48EB-8F05-C80C438D8206}">
      <dsp:nvSpPr>
        <dsp:cNvPr id="0" name=""/>
        <dsp:cNvSpPr/>
      </dsp:nvSpPr>
      <dsp:spPr>
        <a:xfrm>
          <a:off x="1903613" y="183867"/>
          <a:ext cx="3649057" cy="1267269"/>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08277F-DFBE-4183-A396-A0DEDC9EDF1D}">
      <dsp:nvSpPr>
        <dsp:cNvPr id="0" name=""/>
        <dsp:cNvSpPr/>
      </dsp:nvSpPr>
      <dsp:spPr>
        <a:xfrm>
          <a:off x="3380209" y="3286980"/>
          <a:ext cx="707181" cy="452596"/>
        </a:xfrm>
        <a:prstGeom prst="downArrow">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871E60-52D1-44B9-8EEF-E946F2B8BDEA}">
      <dsp:nvSpPr>
        <dsp:cNvPr id="0" name=""/>
        <dsp:cNvSpPr/>
      </dsp:nvSpPr>
      <dsp:spPr>
        <a:xfrm>
          <a:off x="0" y="3657603"/>
          <a:ext cx="7467601" cy="8486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b="0" kern="1200" dirty="0" smtClean="0">
              <a:solidFill>
                <a:schemeClr val="tx1">
                  <a:lumMod val="65000"/>
                  <a:lumOff val="35000"/>
                </a:schemeClr>
              </a:solidFill>
            </a:rPr>
            <a:t>Performance (Outcomes Based) Funding</a:t>
          </a:r>
          <a:endParaRPr lang="en-US" sz="3100" b="0" kern="1200" dirty="0">
            <a:solidFill>
              <a:schemeClr val="tx1">
                <a:lumMod val="65000"/>
                <a:lumOff val="35000"/>
              </a:schemeClr>
            </a:solidFill>
          </a:endParaRPr>
        </a:p>
      </dsp:txBody>
      <dsp:txXfrm>
        <a:off x="0" y="3657603"/>
        <a:ext cx="7467601" cy="848618"/>
      </dsp:txXfrm>
    </dsp:sp>
    <dsp:sp modelId="{4523F5C2-0A02-4406-92CE-AB26B7A61B5C}">
      <dsp:nvSpPr>
        <dsp:cNvPr id="0" name=""/>
        <dsp:cNvSpPr/>
      </dsp:nvSpPr>
      <dsp:spPr>
        <a:xfrm>
          <a:off x="3230286" y="1549010"/>
          <a:ext cx="1272927" cy="127292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Targeted Performance Measures in Appropriations Bill (1994)</a:t>
          </a:r>
          <a:endParaRPr lang="en-US" sz="1100" b="1" kern="1200" dirty="0"/>
        </a:p>
      </dsp:txBody>
      <dsp:txXfrm>
        <a:off x="3416702" y="1735426"/>
        <a:ext cx="900095" cy="900095"/>
      </dsp:txXfrm>
    </dsp:sp>
    <dsp:sp modelId="{14492EAF-6E00-43A8-AEA8-A328F1CB0FD6}">
      <dsp:nvSpPr>
        <dsp:cNvPr id="0" name=""/>
        <dsp:cNvSpPr/>
      </dsp:nvSpPr>
      <dsp:spPr>
        <a:xfrm>
          <a:off x="2319436" y="594032"/>
          <a:ext cx="1272927" cy="127292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Annual Report Cards (2010)</a:t>
          </a:r>
          <a:endParaRPr lang="en-US" sz="1100" b="1" kern="1200" dirty="0"/>
        </a:p>
      </dsp:txBody>
      <dsp:txXfrm>
        <a:off x="2505852" y="780448"/>
        <a:ext cx="900095" cy="900095"/>
      </dsp:txXfrm>
    </dsp:sp>
    <dsp:sp modelId="{EA4AC5FE-6F04-40CD-9484-D5A0A6C6FA48}">
      <dsp:nvSpPr>
        <dsp:cNvPr id="0" name=""/>
        <dsp:cNvSpPr/>
      </dsp:nvSpPr>
      <dsp:spPr>
        <a:xfrm>
          <a:off x="3620650" y="286267"/>
          <a:ext cx="1272927" cy="12729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Statewide Strategic Benchmarks (2014)</a:t>
          </a:r>
          <a:endParaRPr lang="en-US" sz="1100" b="1" kern="1200" dirty="0"/>
        </a:p>
      </dsp:txBody>
      <dsp:txXfrm>
        <a:off x="3807066" y="472683"/>
        <a:ext cx="900095" cy="900095"/>
      </dsp:txXfrm>
    </dsp:sp>
    <dsp:sp modelId="{C748C5F1-18DC-40E0-8175-1A65CBC5BF5A}">
      <dsp:nvSpPr>
        <dsp:cNvPr id="0" name=""/>
        <dsp:cNvSpPr/>
      </dsp:nvSpPr>
      <dsp:spPr>
        <a:xfrm>
          <a:off x="1676387" y="0"/>
          <a:ext cx="3960217" cy="3168174"/>
        </a:xfrm>
        <a:prstGeom prst="funnel">
          <a:avLst/>
        </a:prstGeom>
        <a:solidFill>
          <a:schemeClr val="lt1">
            <a:alpha val="4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475212-2C54-45F5-BC86-2DBA60A33840}" type="datetimeFigureOut">
              <a:rPr lang="en-US" smtClean="0"/>
              <a:t>6/11/2015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B22A3D-6B56-4A0E-B260-8C7B273F1A1C}" type="slidenum">
              <a:rPr lang="en-US" smtClean="0"/>
              <a:t>‹#›</a:t>
            </a:fld>
            <a:endParaRPr lang="en-US"/>
          </a:p>
        </p:txBody>
      </p:sp>
    </p:spTree>
    <p:extLst>
      <p:ext uri="{BB962C8B-B14F-4D97-AF65-F5344CB8AC3E}">
        <p14:creationId xmlns:p14="http://schemas.microsoft.com/office/powerpoint/2010/main" val="157265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Twenty-five states—Arizona, Arkansas, Florida, Illinois, Indiana, Kansas, Louisiana, Maine, Massachusetts, Michigan, Minnesota, Mississippi, Missouri, New Mexico, Nevada, North Carolina, North Dakota, Ohio, Oklahoma, Pennsylvania, South Dakota, Tennessee, Texas, Utah and Washington—have a funding formula in place that allocates some amount of funding based on performance indicators such as course completion, time to degree, transfer rates, the number of degrees awarded, or the number of low-income and minority graduates.  </a:t>
            </a:r>
          </a:p>
          <a:p>
            <a:endParaRPr lang="en-US" dirty="0" smtClean="0"/>
          </a:p>
          <a:p>
            <a:r>
              <a:rPr lang="en-US" dirty="0" smtClean="0"/>
              <a:t>Others who have implemented</a:t>
            </a:r>
            <a:r>
              <a:rPr lang="en-US" baseline="0" dirty="0" smtClean="0"/>
              <a:t> or begun to implement in the </a:t>
            </a:r>
            <a:r>
              <a:rPr lang="en-US" baseline="0" smtClean="0"/>
              <a:t>past yea</a:t>
            </a:r>
            <a:r>
              <a:rPr lang="en-US" smtClean="0"/>
              <a:t> </a:t>
            </a:r>
            <a:r>
              <a:rPr lang="en-US" dirty="0" smtClean="0"/>
              <a:t>OR,</a:t>
            </a:r>
            <a:r>
              <a:rPr lang="en-US" baseline="0" dirty="0" smtClean="0"/>
              <a:t> CA, KY, WI</a:t>
            </a:r>
            <a:r>
              <a:rPr lang="en-US" baseline="0" smtClean="0"/>
              <a:t>, SC</a:t>
            </a:r>
            <a:endParaRPr lang="en-US" dirty="0" smtClean="0"/>
          </a:p>
          <a:p>
            <a:endParaRPr lang="en-US" dirty="0" smtClean="0"/>
          </a:p>
          <a:p>
            <a:r>
              <a:rPr lang="en-US" dirty="0" smtClean="0"/>
              <a:t>Five states—Colorado, Georgia, Montana, South Dakota and Virginia—are currently transitioning to some type of performance funding, meaning the Legislature or governing board has approved a performance funding program and the details are currently being worked out.</a:t>
            </a:r>
            <a:endParaRPr lang="en-US" dirty="0"/>
          </a:p>
        </p:txBody>
      </p:sp>
      <p:sp>
        <p:nvSpPr>
          <p:cNvPr id="4" name="Slide Number Placeholder 3"/>
          <p:cNvSpPr>
            <a:spLocks noGrp="1"/>
          </p:cNvSpPr>
          <p:nvPr>
            <p:ph type="sldNum" sz="quarter" idx="10"/>
          </p:nvPr>
        </p:nvSpPr>
        <p:spPr/>
        <p:txBody>
          <a:bodyPr/>
          <a:lstStyle/>
          <a:p>
            <a:fld id="{A8965D8C-AF70-9C48-BD84-42ED8B178165}" type="slidenum">
              <a:rPr lang="en-US" smtClean="0"/>
              <a:pPr/>
              <a:t>2</a:t>
            </a:fld>
            <a:endParaRPr lang="en-US"/>
          </a:p>
        </p:txBody>
      </p:sp>
    </p:spTree>
    <p:extLst>
      <p:ext uri="{BB962C8B-B14F-4D97-AF65-F5344CB8AC3E}">
        <p14:creationId xmlns:p14="http://schemas.microsoft.com/office/powerpoint/2010/main" val="3006239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B22A3D-6B56-4A0E-B260-8C7B273F1A1C}" type="slidenum">
              <a:rPr lang="en-US" smtClean="0"/>
              <a:t>5</a:t>
            </a:fld>
            <a:endParaRPr lang="en-US"/>
          </a:p>
        </p:txBody>
      </p:sp>
    </p:spTree>
    <p:extLst>
      <p:ext uri="{BB962C8B-B14F-4D97-AF65-F5344CB8AC3E}">
        <p14:creationId xmlns:p14="http://schemas.microsoft.com/office/powerpoint/2010/main" val="1944685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65D8C-AF70-9C48-BD84-42ED8B178165}" type="slidenum">
              <a:rPr lang="en-US" smtClean="0"/>
              <a:pPr/>
              <a:t>7</a:t>
            </a:fld>
            <a:endParaRPr lang="en-US"/>
          </a:p>
        </p:txBody>
      </p:sp>
    </p:spTree>
    <p:extLst>
      <p:ext uri="{BB962C8B-B14F-4D97-AF65-F5344CB8AC3E}">
        <p14:creationId xmlns:p14="http://schemas.microsoft.com/office/powerpoint/2010/main" val="3765403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Discussions of this proposed measure included:</a:t>
            </a:r>
          </a:p>
          <a:p>
            <a:pPr lvl="2"/>
            <a:r>
              <a:rPr lang="en-US" dirty="0" smtClean="0"/>
              <a:t>Listing career technical majors as a line item for recognition</a:t>
            </a:r>
          </a:p>
          <a:p>
            <a:pPr lvl="2"/>
            <a:r>
              <a:rPr lang="en-US" dirty="0" smtClean="0"/>
              <a:t>Providing job placement numbers from nSPARC with a narrative to recognize missing data</a:t>
            </a:r>
          </a:p>
          <a:p>
            <a:pPr lvl="2"/>
            <a:r>
              <a:rPr lang="en-US" dirty="0" smtClean="0"/>
              <a:t>Attaching a narrative that recognizes that this metric will become more defined as the data capacity grows </a:t>
            </a:r>
          </a:p>
          <a:p>
            <a:pPr lvl="2"/>
            <a:r>
              <a:rPr lang="en-US" dirty="0" smtClean="0"/>
              <a:t>Identifying industry recognized credentials that can be validated</a:t>
            </a:r>
          </a:p>
          <a:p>
            <a:pPr lvl="2"/>
            <a:r>
              <a:rPr lang="en-US" dirty="0" smtClean="0"/>
              <a:t>Identifying and developing a measure based on credits that are funded </a:t>
            </a:r>
          </a:p>
          <a:p>
            <a:pPr lvl="2"/>
            <a:r>
              <a:rPr lang="en-US" dirty="0" smtClean="0"/>
              <a:t>Renaming the bucket so as to provide a more holistic approach to what is being funded as “workforce”</a:t>
            </a:r>
          </a:p>
          <a:p>
            <a:endParaRPr lang="en-US" dirty="0"/>
          </a:p>
        </p:txBody>
      </p:sp>
      <p:sp>
        <p:nvSpPr>
          <p:cNvPr id="4" name="Slide Number Placeholder 3"/>
          <p:cNvSpPr>
            <a:spLocks noGrp="1"/>
          </p:cNvSpPr>
          <p:nvPr>
            <p:ph type="sldNum" sz="quarter" idx="10"/>
          </p:nvPr>
        </p:nvSpPr>
        <p:spPr/>
        <p:txBody>
          <a:bodyPr/>
          <a:lstStyle/>
          <a:p>
            <a:fld id="{2BB22A3D-6B56-4A0E-B260-8C7B273F1A1C}" type="slidenum">
              <a:rPr lang="en-US" smtClean="0"/>
              <a:t>8</a:t>
            </a:fld>
            <a:endParaRPr lang="en-US"/>
          </a:p>
        </p:txBody>
      </p:sp>
    </p:spTree>
    <p:extLst>
      <p:ext uri="{BB962C8B-B14F-4D97-AF65-F5344CB8AC3E}">
        <p14:creationId xmlns:p14="http://schemas.microsoft.com/office/powerpoint/2010/main" val="568550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committee looked at new money, a percentage of</a:t>
            </a:r>
            <a:r>
              <a:rPr lang="en-US" baseline="0" dirty="0" smtClean="0"/>
              <a:t> the total allocation, and a percentage of the total allocation </a:t>
            </a:r>
            <a:r>
              <a:rPr lang="en-US" u="sng" baseline="0" dirty="0" smtClean="0"/>
              <a:t>minus</a:t>
            </a:r>
            <a:r>
              <a:rPr lang="en-US" u="none" baseline="0" dirty="0" smtClean="0"/>
              <a:t> the 15% base.</a:t>
            </a:r>
            <a:endParaRPr lang="en-US" u="sng" dirty="0"/>
          </a:p>
        </p:txBody>
      </p:sp>
      <p:sp>
        <p:nvSpPr>
          <p:cNvPr id="4" name="Slide Number Placeholder 3"/>
          <p:cNvSpPr>
            <a:spLocks noGrp="1"/>
          </p:cNvSpPr>
          <p:nvPr>
            <p:ph type="sldNum" sz="quarter" idx="10"/>
          </p:nvPr>
        </p:nvSpPr>
        <p:spPr/>
        <p:txBody>
          <a:bodyPr/>
          <a:lstStyle/>
          <a:p>
            <a:fld id="{2BB22A3D-6B56-4A0E-B260-8C7B273F1A1C}" type="slidenum">
              <a:rPr lang="en-US" smtClean="0"/>
              <a:t>12</a:t>
            </a:fld>
            <a:endParaRPr lang="en-US"/>
          </a:p>
        </p:txBody>
      </p:sp>
    </p:spTree>
    <p:extLst>
      <p:ext uri="{BB962C8B-B14F-4D97-AF65-F5344CB8AC3E}">
        <p14:creationId xmlns:p14="http://schemas.microsoft.com/office/powerpoint/2010/main" val="3346903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65D8C-AF70-9C48-BD84-42ED8B178165}" type="slidenum">
              <a:rPr lang="en-US" smtClean="0"/>
              <a:pPr/>
              <a:t>14</a:t>
            </a:fld>
            <a:endParaRPr lang="en-US"/>
          </a:p>
        </p:txBody>
      </p:sp>
    </p:spTree>
    <p:extLst>
      <p:ext uri="{BB962C8B-B14F-4D97-AF65-F5344CB8AC3E}">
        <p14:creationId xmlns:p14="http://schemas.microsoft.com/office/powerpoint/2010/main" val="2489832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6/11/2015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6/11/2015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6/11/2015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6/11/2015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6/11/2015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6/11/2015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6/11/2015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6/11/2015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6/11/2015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6/11/2015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dwest@mccb.edu" TargetMode="External"/><Relationship Id="rId2" Type="http://schemas.openxmlformats.org/officeDocument/2006/relationships/hyperlink" Target="mailto:cparker@mcc.cc.ms.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853411"/>
            <a:ext cx="8686800" cy="1222375"/>
          </a:xfrm>
        </p:spPr>
        <p:txBody>
          <a:bodyPr>
            <a:normAutofit fontScale="90000"/>
          </a:bodyPr>
          <a:lstStyle/>
          <a:p>
            <a:r>
              <a:rPr lang="en-US" sz="4000" dirty="0" smtClean="0"/>
              <a:t>A </a:t>
            </a:r>
            <a:r>
              <a:rPr lang="en-US" sz="4000" dirty="0" err="1" smtClean="0"/>
              <a:t>REport</a:t>
            </a:r>
            <a:r>
              <a:rPr lang="en-US" sz="4000" dirty="0" smtClean="0"/>
              <a:t> from the Outcomes-Based (PERFORMANCE) Funding Committee</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r>
              <a:rPr lang="en-US" dirty="0" smtClean="0"/>
              <a:t>Mississippi’s Community &amp; Junior Colleges</a:t>
            </a:r>
            <a:endParaRPr lang="en-US" dirty="0"/>
          </a:p>
        </p:txBody>
      </p:sp>
    </p:spTree>
    <p:extLst>
      <p:ext uri="{BB962C8B-B14F-4D97-AF65-F5344CB8AC3E}">
        <p14:creationId xmlns:p14="http://schemas.microsoft.com/office/powerpoint/2010/main" val="2603641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 priority weights</a:t>
            </a:r>
            <a:endParaRPr lang="en-US" dirty="0"/>
          </a:p>
        </p:txBody>
      </p:sp>
      <p:sp>
        <p:nvSpPr>
          <p:cNvPr id="3" name="Content Placeholder 2"/>
          <p:cNvSpPr>
            <a:spLocks noGrp="1"/>
          </p:cNvSpPr>
          <p:nvPr>
            <p:ph idx="1"/>
          </p:nvPr>
        </p:nvSpPr>
        <p:spPr/>
        <p:txBody>
          <a:bodyPr/>
          <a:lstStyle/>
          <a:p>
            <a:r>
              <a:rPr lang="en-US" dirty="0" smtClean="0"/>
              <a:t>Workforce Education (25%)</a:t>
            </a:r>
          </a:p>
          <a:p>
            <a:pPr lvl="1"/>
            <a:r>
              <a:rPr lang="en-US" dirty="0" smtClean="0"/>
              <a:t>Career Certificate (6.25%)</a:t>
            </a:r>
          </a:p>
          <a:p>
            <a:pPr lvl="1"/>
            <a:r>
              <a:rPr lang="en-US" dirty="0" smtClean="0"/>
              <a:t>Technical Certificate (6.25%)</a:t>
            </a:r>
          </a:p>
          <a:p>
            <a:pPr lvl="1"/>
            <a:r>
              <a:rPr lang="en-US" dirty="0" smtClean="0"/>
              <a:t>AAS degree (12.50%)</a:t>
            </a:r>
          </a:p>
          <a:p>
            <a:pPr marL="0" indent="0">
              <a:buNone/>
            </a:pPr>
            <a:endParaRPr lang="en-US" dirty="0" smtClean="0"/>
          </a:p>
          <a:p>
            <a:endParaRPr lang="en-US" dirty="0"/>
          </a:p>
        </p:txBody>
      </p:sp>
    </p:spTree>
    <p:extLst>
      <p:ext uri="{BB962C8B-B14F-4D97-AF65-F5344CB8AC3E}">
        <p14:creationId xmlns:p14="http://schemas.microsoft.com/office/powerpoint/2010/main" val="3029187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Access </a:t>
            </a:r>
            <a:r>
              <a:rPr lang="en-US" dirty="0" smtClean="0"/>
              <a:t>(Added Weights</a:t>
            </a:r>
            <a:r>
              <a:rPr lang="en-US" dirty="0"/>
              <a:t>)</a:t>
            </a:r>
          </a:p>
        </p:txBody>
      </p:sp>
      <p:sp>
        <p:nvSpPr>
          <p:cNvPr id="3" name="Content Placeholder 2"/>
          <p:cNvSpPr>
            <a:spLocks noGrp="1"/>
          </p:cNvSpPr>
          <p:nvPr>
            <p:ph idx="1"/>
          </p:nvPr>
        </p:nvSpPr>
        <p:spPr>
          <a:xfrm>
            <a:off x="304800" y="1371600"/>
            <a:ext cx="8534400" cy="4708525"/>
          </a:xfrm>
        </p:spPr>
        <p:txBody>
          <a:bodyPr>
            <a:normAutofit/>
          </a:bodyPr>
          <a:lstStyle/>
          <a:p>
            <a:pPr lvl="1"/>
            <a:r>
              <a:rPr lang="en-US" i="1" dirty="0" smtClean="0"/>
              <a:t>Pell </a:t>
            </a:r>
            <a:r>
              <a:rPr lang="en-US" i="1" dirty="0"/>
              <a:t>Eligibility (0.5</a:t>
            </a:r>
            <a:r>
              <a:rPr lang="en-US" i="1" dirty="0" smtClean="0"/>
              <a:t>)</a:t>
            </a:r>
            <a:endParaRPr lang="en-US" dirty="0"/>
          </a:p>
          <a:p>
            <a:pPr lvl="1"/>
            <a:r>
              <a:rPr lang="en-US" i="1" dirty="0"/>
              <a:t>Academically </a:t>
            </a:r>
            <a:r>
              <a:rPr lang="en-US" i="1" dirty="0" smtClean="0"/>
              <a:t>Underprepared, based upon placement score (0.5)</a:t>
            </a:r>
            <a:endParaRPr lang="en-US" dirty="0"/>
          </a:p>
          <a:p>
            <a:pPr lvl="1"/>
            <a:r>
              <a:rPr lang="en-US" i="1" dirty="0" smtClean="0"/>
              <a:t>Adult Learners, age 25 </a:t>
            </a:r>
            <a:r>
              <a:rPr lang="en-US" i="1" dirty="0"/>
              <a:t>and older  (</a:t>
            </a:r>
            <a:r>
              <a:rPr lang="en-US" i="1" dirty="0" smtClean="0"/>
              <a:t>0.25)</a:t>
            </a:r>
          </a:p>
          <a:p>
            <a:pPr lvl="1"/>
            <a:r>
              <a:rPr lang="en-US" i="1" dirty="0" smtClean="0"/>
              <a:t>Dual Credit/Dual Enrollment (0.25)</a:t>
            </a:r>
            <a:endParaRPr lang="en-US" dirty="0"/>
          </a:p>
          <a:p>
            <a:endParaRPr lang="en-US" sz="2400" dirty="0" smtClean="0"/>
          </a:p>
          <a:p>
            <a:pPr lvl="1">
              <a:buFont typeface="Wingdings" panose="05000000000000000000" pitchFamily="2" charset="2"/>
              <a:buChar char="v"/>
            </a:pPr>
            <a:r>
              <a:rPr lang="en-US" sz="2400" dirty="0" smtClean="0"/>
              <a:t>These students get additional points in the formula.</a:t>
            </a:r>
          </a:p>
          <a:p>
            <a:pPr lvl="1">
              <a:buFont typeface="Wingdings" panose="05000000000000000000" pitchFamily="2" charset="2"/>
              <a:buChar char="v"/>
            </a:pPr>
            <a:r>
              <a:rPr lang="en-US" sz="2400" dirty="0" smtClean="0"/>
              <a:t>Students may count in more than one category.</a:t>
            </a:r>
          </a:p>
          <a:p>
            <a:pPr lvl="1">
              <a:buFont typeface="Wingdings" panose="05000000000000000000" pitchFamily="2" charset="2"/>
              <a:buChar char="v"/>
            </a:pPr>
            <a:r>
              <a:rPr lang="en-US" sz="2400" dirty="0" smtClean="0"/>
              <a:t>Once a student hits a category, the weight carries forward, regardless of whether the student’s status changes. </a:t>
            </a:r>
            <a:endParaRPr lang="en-US" sz="2400" dirty="0"/>
          </a:p>
        </p:txBody>
      </p:sp>
    </p:spTree>
    <p:extLst>
      <p:ext uri="{BB962C8B-B14F-4D97-AF65-F5344CB8AC3E}">
        <p14:creationId xmlns:p14="http://schemas.microsoft.com/office/powerpoint/2010/main" val="1158862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will outcomes factor into funding?</a:t>
            </a:r>
            <a:endParaRPr lang="en-US" dirty="0"/>
          </a:p>
        </p:txBody>
      </p:sp>
      <p:sp>
        <p:nvSpPr>
          <p:cNvPr id="3" name="Content Placeholder 2"/>
          <p:cNvSpPr>
            <a:spLocks noGrp="1"/>
          </p:cNvSpPr>
          <p:nvPr>
            <p:ph idx="1"/>
          </p:nvPr>
        </p:nvSpPr>
        <p:spPr>
          <a:xfrm>
            <a:off x="533400" y="1600200"/>
            <a:ext cx="8077200" cy="4525963"/>
          </a:xfrm>
        </p:spPr>
        <p:txBody>
          <a:bodyPr/>
          <a:lstStyle/>
          <a:p>
            <a:r>
              <a:rPr lang="en-US" dirty="0" smtClean="0"/>
              <a:t>The recommendation from the Committee is to allocate 5% of the total formula </a:t>
            </a:r>
            <a:r>
              <a:rPr lang="en-US" u="sng" dirty="0" smtClean="0"/>
              <a:t>after</a:t>
            </a:r>
            <a:r>
              <a:rPr lang="en-US" dirty="0" smtClean="0"/>
              <a:t> the 15% base is taken out. </a:t>
            </a:r>
          </a:p>
          <a:p>
            <a:pPr lvl="1"/>
            <a:endParaRPr lang="en-US" sz="800" dirty="0" smtClean="0"/>
          </a:p>
          <a:p>
            <a:r>
              <a:rPr lang="en-US" dirty="0" smtClean="0"/>
              <a:t>A recommendation will be made, but ultimately the legislature will have to approve.</a:t>
            </a:r>
            <a:endParaRPr lang="en-US" dirty="0"/>
          </a:p>
          <a:p>
            <a:endParaRPr lang="en-US" dirty="0" smtClean="0"/>
          </a:p>
        </p:txBody>
      </p:sp>
    </p:spTree>
    <p:extLst>
      <p:ext uri="{BB962C8B-B14F-4D97-AF65-F5344CB8AC3E}">
        <p14:creationId xmlns:p14="http://schemas.microsoft.com/office/powerpoint/2010/main" val="1607408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mean for you????</a:t>
            </a:r>
            <a:endParaRPr lang="en-US" dirty="0"/>
          </a:p>
        </p:txBody>
      </p:sp>
      <p:sp>
        <p:nvSpPr>
          <p:cNvPr id="3" name="Content Placeholder 2"/>
          <p:cNvSpPr>
            <a:spLocks noGrp="1"/>
          </p:cNvSpPr>
          <p:nvPr>
            <p:ph idx="1"/>
          </p:nvPr>
        </p:nvSpPr>
        <p:spPr/>
        <p:txBody>
          <a:bodyPr/>
          <a:lstStyle/>
          <a:p>
            <a:r>
              <a:rPr lang="en-US" dirty="0" smtClean="0"/>
              <a:t>Data quality is more important that ever.</a:t>
            </a:r>
          </a:p>
          <a:p>
            <a:endParaRPr lang="en-US" sz="800" dirty="0" smtClean="0"/>
          </a:p>
          <a:p>
            <a:r>
              <a:rPr lang="en-US" dirty="0" smtClean="0"/>
              <a:t>Additional fields added to primary enrollment file.</a:t>
            </a:r>
          </a:p>
          <a:p>
            <a:pPr lvl="1"/>
            <a:r>
              <a:rPr lang="en-US" dirty="0" smtClean="0"/>
              <a:t>Placement scores</a:t>
            </a:r>
          </a:p>
          <a:p>
            <a:pPr lvl="1"/>
            <a:r>
              <a:rPr lang="en-US" dirty="0" smtClean="0"/>
              <a:t>Pell</a:t>
            </a:r>
          </a:p>
          <a:p>
            <a:pPr lvl="1"/>
            <a:r>
              <a:rPr lang="en-US" dirty="0" smtClean="0"/>
              <a:t>Cumulative credit </a:t>
            </a:r>
            <a:r>
              <a:rPr lang="en-US" dirty="0" err="1" smtClean="0"/>
              <a:t>hrs</a:t>
            </a:r>
            <a:r>
              <a:rPr lang="en-US" dirty="0" smtClean="0"/>
              <a:t> towards degree</a:t>
            </a:r>
          </a:p>
          <a:p>
            <a:r>
              <a:rPr lang="en-US" dirty="0" smtClean="0"/>
              <a:t>Outcomes will be audited, as well as admission and attendance. </a:t>
            </a:r>
            <a:endParaRPr lang="en-US" dirty="0"/>
          </a:p>
        </p:txBody>
      </p:sp>
    </p:spTree>
    <p:extLst>
      <p:ext uri="{BB962C8B-B14F-4D97-AF65-F5344CB8AC3E}">
        <p14:creationId xmlns:p14="http://schemas.microsoft.com/office/powerpoint/2010/main" val="2740586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33600" y="1828800"/>
            <a:ext cx="4572000" cy="3048000"/>
          </a:xfrm>
        </p:spPr>
      </p:pic>
    </p:spTree>
    <p:extLst>
      <p:ext uri="{BB962C8B-B14F-4D97-AF65-F5344CB8AC3E}">
        <p14:creationId xmlns:p14="http://schemas.microsoft.com/office/powerpoint/2010/main" val="1104803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Questions??</a:t>
            </a:r>
            <a:endParaRPr lang="en-US" dirty="0"/>
          </a:p>
        </p:txBody>
      </p:sp>
      <p:sp>
        <p:nvSpPr>
          <p:cNvPr id="13" name="Content Placeholder 12"/>
          <p:cNvSpPr>
            <a:spLocks noGrp="1"/>
          </p:cNvSpPr>
          <p:nvPr>
            <p:ph idx="1"/>
          </p:nvPr>
        </p:nvSpPr>
        <p:spPr>
          <a:xfrm>
            <a:off x="304800" y="1447800"/>
            <a:ext cx="8686800" cy="4525963"/>
          </a:xfrm>
        </p:spPr>
        <p:txBody>
          <a:bodyPr>
            <a:normAutofit/>
          </a:bodyPr>
          <a:lstStyle/>
          <a:p>
            <a:pPr marL="57150" indent="0" algn="ctr">
              <a:spcBef>
                <a:spcPts val="0"/>
              </a:spcBef>
              <a:buNone/>
            </a:pPr>
            <a:r>
              <a:rPr lang="en-US" dirty="0" smtClean="0"/>
              <a:t>Cathy Parker</a:t>
            </a:r>
          </a:p>
          <a:p>
            <a:pPr marL="57150" indent="0" algn="ctr">
              <a:spcBef>
                <a:spcPts val="0"/>
              </a:spcBef>
              <a:buNone/>
            </a:pPr>
            <a:r>
              <a:rPr lang="en-US" sz="2800" dirty="0" smtClean="0"/>
              <a:t>Director of Institutional Effectiveness &amp; Accountability</a:t>
            </a:r>
          </a:p>
          <a:p>
            <a:pPr marL="57150" indent="0" algn="ctr">
              <a:spcBef>
                <a:spcPts val="0"/>
              </a:spcBef>
              <a:buNone/>
            </a:pPr>
            <a:r>
              <a:rPr lang="en-US" sz="2800" dirty="0" smtClean="0"/>
              <a:t>Meridian Community College</a:t>
            </a:r>
          </a:p>
          <a:p>
            <a:pPr marL="57150" indent="0" algn="ctr">
              <a:spcBef>
                <a:spcPts val="0"/>
              </a:spcBef>
              <a:buNone/>
            </a:pPr>
            <a:r>
              <a:rPr lang="en-US" sz="2800" dirty="0" smtClean="0">
                <a:solidFill>
                  <a:schemeClr val="accent1">
                    <a:lumMod val="60000"/>
                    <a:lumOff val="40000"/>
                  </a:schemeClr>
                </a:solidFill>
                <a:hlinkClick r:id="rId2"/>
              </a:rPr>
              <a:t>cparker@mcc.cc.ms.us</a:t>
            </a:r>
            <a:endParaRPr lang="en-US" sz="2800" dirty="0" smtClean="0">
              <a:solidFill>
                <a:schemeClr val="accent1">
                  <a:lumMod val="60000"/>
                  <a:lumOff val="40000"/>
                </a:schemeClr>
              </a:solidFill>
            </a:endParaRPr>
          </a:p>
          <a:p>
            <a:pPr marL="0" indent="0" algn="ctr">
              <a:spcBef>
                <a:spcPts val="0"/>
              </a:spcBef>
              <a:buNone/>
            </a:pPr>
            <a:endParaRPr lang="en-US" dirty="0"/>
          </a:p>
          <a:p>
            <a:pPr marL="0" indent="0" algn="ctr">
              <a:spcBef>
                <a:spcPts val="0"/>
              </a:spcBef>
              <a:buNone/>
            </a:pPr>
            <a:r>
              <a:rPr lang="en-US" dirty="0" smtClean="0"/>
              <a:t>Debra West, Ph.D.</a:t>
            </a:r>
          </a:p>
          <a:p>
            <a:pPr marL="0" indent="0" algn="ctr">
              <a:spcBef>
                <a:spcPts val="0"/>
              </a:spcBef>
              <a:buNone/>
            </a:pPr>
            <a:r>
              <a:rPr lang="en-US" sz="2800" dirty="0" smtClean="0"/>
              <a:t>Deputy Exec. Director, Programs &amp; Accountability</a:t>
            </a:r>
          </a:p>
          <a:p>
            <a:pPr marL="0" indent="0" algn="ctr">
              <a:spcBef>
                <a:spcPts val="0"/>
              </a:spcBef>
              <a:buNone/>
            </a:pPr>
            <a:r>
              <a:rPr lang="en-US" sz="2800" dirty="0" smtClean="0"/>
              <a:t>MS Community College Board</a:t>
            </a:r>
          </a:p>
          <a:p>
            <a:pPr marL="0" indent="0" algn="ctr">
              <a:spcBef>
                <a:spcPts val="0"/>
              </a:spcBef>
              <a:buNone/>
            </a:pPr>
            <a:r>
              <a:rPr lang="en-US" sz="2800" dirty="0" smtClean="0">
                <a:hlinkClick r:id="rId3"/>
              </a:rPr>
              <a:t>dwest@mccb.edu</a:t>
            </a:r>
            <a:r>
              <a:rPr lang="en-US" sz="2800" dirty="0" smtClean="0"/>
              <a:t> </a:t>
            </a:r>
            <a:endParaRPr lang="en-US" sz="2800" dirty="0"/>
          </a:p>
        </p:txBody>
      </p:sp>
    </p:spTree>
    <p:extLst>
      <p:ext uri="{BB962C8B-B14F-4D97-AF65-F5344CB8AC3E}">
        <p14:creationId xmlns:p14="http://schemas.microsoft.com/office/powerpoint/2010/main" val="181830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467600" cy="1143000"/>
          </a:xfrm>
        </p:spPr>
        <p:txBody>
          <a:bodyPr>
            <a:normAutofit/>
          </a:bodyPr>
          <a:lstStyle/>
          <a:p>
            <a:r>
              <a:rPr lang="en-US" sz="2800" dirty="0" smtClean="0">
                <a:solidFill>
                  <a:schemeClr val="tx1">
                    <a:lumMod val="65000"/>
                    <a:lumOff val="35000"/>
                  </a:schemeClr>
                </a:solidFill>
              </a:rPr>
              <a:t>Performance (Outcomes-Based) Funding</a:t>
            </a:r>
            <a:endParaRPr lang="en-US" sz="2800" dirty="0">
              <a:solidFill>
                <a:schemeClr val="tx1">
                  <a:lumMod val="65000"/>
                  <a:lumOff val="35000"/>
                </a:schemeClr>
              </a:solidFill>
            </a:endParaRPr>
          </a:p>
        </p:txBody>
      </p:sp>
      <p:pic>
        <p:nvPicPr>
          <p:cNvPr id="4"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09897" y="1355502"/>
            <a:ext cx="7467600" cy="4207098"/>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9200" y="5715000"/>
            <a:ext cx="3124200" cy="706795"/>
          </a:xfrm>
          <a:prstGeom prst="rect">
            <a:avLst/>
          </a:prstGeom>
        </p:spPr>
      </p:pic>
    </p:spTree>
    <p:extLst>
      <p:ext uri="{BB962C8B-B14F-4D97-AF65-F5344CB8AC3E}">
        <p14:creationId xmlns:p14="http://schemas.microsoft.com/office/powerpoint/2010/main" val="2340383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Purpose of the Committee</a:t>
            </a:r>
            <a:endParaRPr lang="en-US" sz="3200" dirty="0"/>
          </a:p>
        </p:txBody>
      </p:sp>
      <p:sp>
        <p:nvSpPr>
          <p:cNvPr id="3" name="Content Placeholder 2"/>
          <p:cNvSpPr>
            <a:spLocks noGrp="1"/>
          </p:cNvSpPr>
          <p:nvPr>
            <p:ph idx="1"/>
          </p:nvPr>
        </p:nvSpPr>
        <p:spPr/>
        <p:txBody>
          <a:bodyPr>
            <a:normAutofit fontScale="70000" lnSpcReduction="20000"/>
          </a:bodyPr>
          <a:lstStyle/>
          <a:p>
            <a:r>
              <a:rPr lang="en-US" dirty="0" smtClean="0"/>
              <a:t>To </a:t>
            </a:r>
            <a:r>
              <a:rPr lang="en-US" dirty="0"/>
              <a:t>study and make recommendations to the MACJC (the Presidents’ Association) and ultimately to the MCCB with regard to the creation and implementation of an outcomes-based funding formula to be used to disburse funds to the fifteen community colleges.  </a:t>
            </a:r>
            <a:endParaRPr lang="en-US" dirty="0" smtClean="0"/>
          </a:p>
          <a:p>
            <a:endParaRPr lang="en-US" dirty="0" smtClean="0"/>
          </a:p>
          <a:p>
            <a:r>
              <a:rPr lang="en-US" dirty="0" smtClean="0"/>
              <a:t>This </a:t>
            </a:r>
            <a:r>
              <a:rPr lang="en-US" dirty="0"/>
              <a:t>is in direct response to requests by members of both the Senate and House Appropriations Committee.  </a:t>
            </a:r>
            <a:endParaRPr lang="en-US" dirty="0" smtClean="0"/>
          </a:p>
          <a:p>
            <a:endParaRPr lang="en-US" dirty="0" smtClean="0"/>
          </a:p>
          <a:p>
            <a:r>
              <a:rPr lang="en-US" dirty="0" smtClean="0"/>
              <a:t>This </a:t>
            </a:r>
            <a:r>
              <a:rPr lang="en-US" dirty="0"/>
              <a:t>work will also be used to inform the Education Achievement Council, which was charged in 2011 (HB 875) with developing a funding mechanism for community and junior colleges and universities based on productivity, in addition to enrollment.  </a:t>
            </a:r>
            <a:endParaRPr lang="en-US" dirty="0" smtClean="0"/>
          </a:p>
          <a:p>
            <a:endParaRPr lang="en-US" dirty="0"/>
          </a:p>
        </p:txBody>
      </p:sp>
    </p:spTree>
    <p:extLst>
      <p:ext uri="{BB962C8B-B14F-4D97-AF65-F5344CB8AC3E}">
        <p14:creationId xmlns:p14="http://schemas.microsoft.com/office/powerpoint/2010/main" val="3175493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dirty="0" smtClean="0"/>
              <a:t>Committee Membership</a:t>
            </a:r>
            <a:endParaRPr lang="en-US" dirty="0"/>
          </a:p>
        </p:txBody>
      </p:sp>
      <p:sp>
        <p:nvSpPr>
          <p:cNvPr id="3" name="Content Placeholder 2"/>
          <p:cNvSpPr>
            <a:spLocks noGrp="1"/>
          </p:cNvSpPr>
          <p:nvPr>
            <p:ph idx="1"/>
          </p:nvPr>
        </p:nvSpPr>
        <p:spPr>
          <a:xfrm>
            <a:off x="304800" y="1447800"/>
            <a:ext cx="8686800" cy="4953000"/>
          </a:xfrm>
        </p:spPr>
        <p:txBody>
          <a:bodyPr>
            <a:noAutofit/>
          </a:bodyPr>
          <a:lstStyle/>
          <a:p>
            <a:pPr lvl="0"/>
            <a:r>
              <a:rPr lang="en-US" sz="1400" dirty="0"/>
              <a:t>Dr. Billy Stewart, President - East Central Community College &amp; MACJC Accountability Point Person, CHAIR</a:t>
            </a:r>
          </a:p>
          <a:p>
            <a:pPr lvl="0"/>
            <a:r>
              <a:rPr lang="en-US" sz="1400" dirty="0"/>
              <a:t>Dr. William Lewis, President - Pearl River Community College</a:t>
            </a:r>
          </a:p>
          <a:p>
            <a:pPr lvl="0"/>
            <a:r>
              <a:rPr lang="en-US" sz="1400" dirty="0"/>
              <a:t>Dr. Larry Nabors, President -  MS Delta Community College</a:t>
            </a:r>
          </a:p>
          <a:p>
            <a:pPr lvl="0"/>
            <a:r>
              <a:rPr lang="en-US" sz="1400" dirty="0"/>
              <a:t>Dr. Gary Spears, President - Northwest MS Community College</a:t>
            </a:r>
          </a:p>
          <a:p>
            <a:pPr lvl="0"/>
            <a:r>
              <a:rPr lang="en-US" sz="1400" dirty="0"/>
              <a:t>Dr. Fran Cox, Holmes Community College, Past-Chair - Academic Officers Association</a:t>
            </a:r>
          </a:p>
          <a:p>
            <a:pPr lvl="0"/>
            <a:r>
              <a:rPr lang="en-US" sz="1400" dirty="0"/>
              <a:t>Mr. Napoleon Jones, East MS Community College, Chair - Chief Career Tech Officers Association</a:t>
            </a:r>
          </a:p>
          <a:p>
            <a:pPr lvl="0"/>
            <a:r>
              <a:rPr lang="en-US" sz="1400" dirty="0"/>
              <a:t>Mr. Chris Murphy, Northeast MS Community College, Chair - Chief Financial Officers Association</a:t>
            </a:r>
          </a:p>
          <a:p>
            <a:pPr lvl="0"/>
            <a:r>
              <a:rPr lang="en-US" sz="1400" dirty="0"/>
              <a:t>Ms. Cathy Parker, Meridian Community College, Chair - Chief Institutional Research Officers Association</a:t>
            </a:r>
          </a:p>
          <a:p>
            <a:pPr lvl="0"/>
            <a:r>
              <a:rPr lang="en-US" sz="1400" dirty="0"/>
              <a:t>Mr. Raul Fletes, Asst. Executive Director for Research &amp; Effectiveness – MCCB</a:t>
            </a:r>
          </a:p>
          <a:p>
            <a:pPr lvl="0"/>
            <a:r>
              <a:rPr lang="en-US" sz="1400" dirty="0"/>
              <a:t>Ms. Deborah Gilbert, Deputy Executive Director for Finance &amp; Administration – MCCB</a:t>
            </a:r>
          </a:p>
          <a:p>
            <a:pPr lvl="0"/>
            <a:r>
              <a:rPr lang="en-US" sz="1400" dirty="0"/>
              <a:t>Dr. Debra West, Deputy Executive Director for Programs &amp; Accountability </a:t>
            </a:r>
            <a:r>
              <a:rPr lang="en-US" sz="1400" dirty="0" smtClean="0"/>
              <a:t>– MCCB</a:t>
            </a:r>
          </a:p>
          <a:p>
            <a:pPr lvl="0"/>
            <a:endParaRPr lang="en-US" sz="800" dirty="0"/>
          </a:p>
          <a:p>
            <a:r>
              <a:rPr lang="en-US" sz="1400" u="sng" dirty="0"/>
              <a:t>EX-OFFICIO (non-voting):  </a:t>
            </a:r>
            <a:endParaRPr lang="en-US" sz="1400" dirty="0"/>
          </a:p>
          <a:p>
            <a:r>
              <a:rPr lang="en-US" sz="1400" dirty="0"/>
              <a:t>Dr. Eric Clark, Executive Director, MCCB</a:t>
            </a:r>
          </a:p>
          <a:p>
            <a:r>
              <a:rPr lang="en-US" sz="1400" dirty="0"/>
              <a:t>Dr. Johnny Allen, President – Northeast MS Community College, MACJC Chair</a:t>
            </a:r>
          </a:p>
          <a:p>
            <a:r>
              <a:rPr lang="en-US" sz="1400" dirty="0"/>
              <a:t>Dr. Clyde Muse, President – Hinds Community College, MACJC Legislative Chair</a:t>
            </a:r>
          </a:p>
          <a:p>
            <a:endParaRPr lang="en-US" sz="800" dirty="0" smtClean="0"/>
          </a:p>
          <a:p>
            <a:r>
              <a:rPr lang="en-US" sz="1400" dirty="0" smtClean="0"/>
              <a:t>This </a:t>
            </a:r>
            <a:r>
              <a:rPr lang="en-US" sz="1400" dirty="0"/>
              <a:t>effort will be facilitated by Dr. Jimmy Clark and Ms. Martha Snyder, of HCM Strategists.  HCM Strategists has worked with numerous state systems across the U.S. in developing outcomes-based funding models.  </a:t>
            </a:r>
          </a:p>
          <a:p>
            <a:endParaRPr lang="en-US" sz="1400" dirty="0"/>
          </a:p>
        </p:txBody>
      </p:sp>
    </p:spTree>
    <p:extLst>
      <p:ext uri="{BB962C8B-B14F-4D97-AF65-F5344CB8AC3E}">
        <p14:creationId xmlns:p14="http://schemas.microsoft.com/office/powerpoint/2010/main" val="2623712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line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9203450"/>
              </p:ext>
            </p:extLst>
          </p:nvPr>
        </p:nvGraphicFramePr>
        <p:xfrm>
          <a:off x="1447800" y="1524000"/>
          <a:ext cx="6080760" cy="4541520"/>
        </p:xfrm>
        <a:graphic>
          <a:graphicData uri="http://schemas.openxmlformats.org/drawingml/2006/table">
            <a:tbl>
              <a:tblPr firstRow="1" firstCol="1" bandRow="1">
                <a:tableStyleId>{5C22544A-7EE6-4342-B048-85BDC9FD1C3A}</a:tableStyleId>
              </a:tblPr>
              <a:tblGrid>
                <a:gridCol w="2026920"/>
                <a:gridCol w="2026920"/>
                <a:gridCol w="2026920"/>
              </a:tblGrid>
              <a:tr h="0">
                <a:tc>
                  <a:txBody>
                    <a:bodyPr/>
                    <a:lstStyle/>
                    <a:p>
                      <a:pPr marL="0" marR="0" algn="ctr">
                        <a:spcBef>
                          <a:spcPts val="0"/>
                        </a:spcBef>
                        <a:spcAft>
                          <a:spcPts val="0"/>
                        </a:spcAft>
                      </a:pPr>
                      <a:r>
                        <a:rPr lang="en-US" sz="1100" dirty="0">
                          <a:effectLst/>
                        </a:rPr>
                        <a:t>Meeting with Senator Burton, Representative Baker</a:t>
                      </a:r>
                      <a:endParaRPr lang="en-US" sz="1100" dirty="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dirty="0">
                          <a:effectLst/>
                        </a:rPr>
                        <a:t>Introduction of Jimmy Clarke; overview of process</a:t>
                      </a:r>
                      <a:endParaRPr lang="en-US" sz="1100" dirty="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dirty="0">
                          <a:effectLst/>
                        </a:rPr>
                        <a:t>April 2, 2PM  Capitol</a:t>
                      </a:r>
                      <a:endParaRPr lang="en-US" sz="1100" dirty="0">
                        <a:effectLst/>
                        <a:latin typeface="Calibri"/>
                        <a:ea typeface="Calibri"/>
                        <a:cs typeface="Times New Roman"/>
                      </a:endParaRPr>
                    </a:p>
                  </a:txBody>
                  <a:tcPr marL="68580" marR="68580" marT="0" marB="0"/>
                </a:tc>
              </a:tr>
              <a:tr h="0">
                <a:tc>
                  <a:txBody>
                    <a:bodyPr/>
                    <a:lstStyle/>
                    <a:p>
                      <a:pPr marL="0" marR="0" algn="ctr">
                        <a:spcBef>
                          <a:spcPts val="0"/>
                        </a:spcBef>
                        <a:spcAft>
                          <a:spcPts val="0"/>
                        </a:spcAft>
                      </a:pPr>
                      <a:r>
                        <a:rPr lang="en-US" sz="1100">
                          <a:effectLst/>
                        </a:rPr>
                        <a:t/>
                      </a:r>
                      <a:br>
                        <a:rPr lang="en-US" sz="1100">
                          <a:effectLst/>
                        </a:rPr>
                      </a:br>
                      <a:r>
                        <a:rPr lang="en-US" sz="1100">
                          <a:effectLst/>
                        </a:rPr>
                        <a:t>1</a:t>
                      </a:r>
                      <a:r>
                        <a:rPr lang="en-US" sz="1100" baseline="30000">
                          <a:effectLst/>
                        </a:rPr>
                        <a:t>st</a:t>
                      </a:r>
                      <a:r>
                        <a:rPr lang="en-US" sz="1100">
                          <a:effectLst/>
                        </a:rPr>
                        <a:t>  Group Meeting  - 10AM-2PM</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Discuss purpose and process; Adoption of Guiding Principles; Review all existing metrics and benchmarks; discussion of weighting</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April 8 (Jackson)</a:t>
                      </a:r>
                      <a:endParaRPr lang="en-US" sz="1100">
                        <a:effectLst/>
                        <a:latin typeface="Calibri"/>
                        <a:ea typeface="Calibri"/>
                        <a:cs typeface="Times New Roman"/>
                      </a:endParaRPr>
                    </a:p>
                  </a:txBody>
                  <a:tcPr marL="68580" marR="68580" marT="0" marB="0"/>
                </a:tc>
              </a:tr>
              <a:tr h="0">
                <a:tc>
                  <a:txBody>
                    <a:bodyPr/>
                    <a:lstStyle/>
                    <a:p>
                      <a:pPr marL="0" marR="0" algn="ctr">
                        <a:spcBef>
                          <a:spcPts val="0"/>
                        </a:spcBef>
                        <a:spcAft>
                          <a:spcPts val="0"/>
                        </a:spcAft>
                      </a:pPr>
                      <a:r>
                        <a:rPr lang="en-US" sz="1100">
                          <a:effectLst/>
                        </a:rPr>
                        <a:t/>
                      </a:r>
                      <a:br>
                        <a:rPr lang="en-US" sz="1100">
                          <a:effectLst/>
                        </a:rPr>
                      </a:br>
                      <a:r>
                        <a:rPr lang="en-US" sz="1100">
                          <a:effectLst/>
                        </a:rPr>
                        <a:t>2</a:t>
                      </a:r>
                      <a:r>
                        <a:rPr lang="en-US" sz="1100" baseline="30000">
                          <a:effectLst/>
                        </a:rPr>
                        <a:t>nd</a:t>
                      </a:r>
                      <a:r>
                        <a:rPr lang="en-US" sz="1100">
                          <a:effectLst/>
                        </a:rPr>
                        <a:t> Group Meeting - 10AM-2PM</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dirty="0">
                          <a:effectLst/>
                        </a:rPr>
                        <a:t>Determination of potential metrics and weights;  </a:t>
                      </a:r>
                      <a:endParaRPr lang="en-US" sz="1100" dirty="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dirty="0" smtClean="0">
                          <a:effectLst/>
                        </a:rPr>
                        <a:t>April 28 (Jackson)</a:t>
                      </a:r>
                      <a:endParaRPr lang="en-US" sz="1100" dirty="0">
                        <a:effectLst/>
                        <a:latin typeface="Calibri"/>
                        <a:ea typeface="Calibri"/>
                        <a:cs typeface="Times New Roman"/>
                      </a:endParaRPr>
                    </a:p>
                  </a:txBody>
                  <a:tcPr marL="68580" marR="68580" marT="0" marB="0"/>
                </a:tc>
              </a:tr>
              <a:tr h="518160">
                <a:tc>
                  <a:txBody>
                    <a:bodyPr/>
                    <a:lstStyle/>
                    <a:p>
                      <a:pPr marL="0" marR="0" algn="ctr">
                        <a:spcBef>
                          <a:spcPts val="0"/>
                        </a:spcBef>
                        <a:spcAft>
                          <a:spcPts val="0"/>
                        </a:spcAft>
                      </a:pPr>
                      <a:r>
                        <a:rPr lang="en-US" sz="1100">
                          <a:effectLst/>
                        </a:rPr>
                        <a:t>3</a:t>
                      </a:r>
                      <a:r>
                        <a:rPr lang="en-US" sz="1100" baseline="30000">
                          <a:effectLst/>
                        </a:rPr>
                        <a:t>nd</a:t>
                      </a:r>
                      <a:r>
                        <a:rPr lang="en-US" sz="1100">
                          <a:effectLst/>
                        </a:rPr>
                        <a:t> Group - 10AM-2PM</a:t>
                      </a:r>
                      <a:endParaRPr lang="en-US" sz="1100">
                        <a:effectLst/>
                        <a:latin typeface="Calibri"/>
                        <a:ea typeface="Calibri"/>
                        <a:cs typeface="Times New Roman"/>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rPr>
                        <a:t>Finalization of potential metrics and weights;  Discussion of Potential Data Runs </a:t>
                      </a:r>
                      <a:endParaRPr lang="en-US" sz="1100" dirty="0" smtClean="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dirty="0" smtClean="0">
                          <a:effectLst/>
                        </a:rPr>
                        <a:t>May 21</a:t>
                      </a:r>
                      <a:endParaRPr lang="en-US" sz="1100" dirty="0">
                        <a:effectLst/>
                        <a:latin typeface="Calibri"/>
                        <a:ea typeface="Calibri"/>
                        <a:cs typeface="Times New Roman"/>
                      </a:endParaRPr>
                    </a:p>
                  </a:txBody>
                  <a:tcPr marL="68580" marR="68580" marT="0" marB="0"/>
                </a:tc>
              </a:tr>
              <a:tr h="0">
                <a:tc>
                  <a:txBody>
                    <a:bodyPr/>
                    <a:lstStyle/>
                    <a:p>
                      <a:pPr marL="0" marR="0" algn="ctr">
                        <a:spcBef>
                          <a:spcPts val="0"/>
                        </a:spcBef>
                        <a:spcAft>
                          <a:spcPts val="0"/>
                        </a:spcAft>
                      </a:pPr>
                      <a:r>
                        <a:rPr lang="en-US" sz="1100">
                          <a:effectLst/>
                        </a:rPr>
                        <a:t>4</a:t>
                      </a:r>
                      <a:r>
                        <a:rPr lang="en-US" sz="1100" baseline="30000">
                          <a:effectLst/>
                        </a:rPr>
                        <a:t>th</a:t>
                      </a:r>
                      <a:r>
                        <a:rPr lang="en-US" sz="1100">
                          <a:effectLst/>
                        </a:rPr>
                        <a:t> Group Meeting 10AM-2PM)</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dirty="0" smtClean="0">
                          <a:effectLst/>
                        </a:rPr>
                        <a:t>Review of Data Runs; Discussion of  Recommendations</a:t>
                      </a:r>
                      <a:endParaRPr lang="en-US" sz="1100" dirty="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dirty="0" smtClean="0">
                          <a:effectLst/>
                        </a:rPr>
                        <a:t>June </a:t>
                      </a:r>
                      <a:r>
                        <a:rPr lang="en-US" sz="1100" dirty="0">
                          <a:effectLst/>
                        </a:rPr>
                        <a:t>8</a:t>
                      </a:r>
                      <a:r>
                        <a:rPr lang="en-US" sz="1100" baseline="30000" dirty="0">
                          <a:effectLst/>
                        </a:rPr>
                        <a:t>th</a:t>
                      </a:r>
                      <a:endParaRPr lang="en-US" sz="1100" dirty="0">
                        <a:effectLst/>
                        <a:latin typeface="Calibri"/>
                        <a:ea typeface="Calibri"/>
                        <a:cs typeface="Times New Roman"/>
                      </a:endParaRPr>
                    </a:p>
                  </a:txBody>
                  <a:tcPr marL="68580" marR="68580" marT="0" marB="0"/>
                </a:tc>
              </a:tr>
              <a:tr h="0">
                <a:tc>
                  <a:txBody>
                    <a:bodyPr/>
                    <a:lstStyle/>
                    <a:p>
                      <a:pPr marL="0" marR="0" algn="ctr">
                        <a:spcBef>
                          <a:spcPts val="0"/>
                        </a:spcBef>
                        <a:spcAft>
                          <a:spcPts val="0"/>
                        </a:spcAft>
                      </a:pPr>
                      <a:r>
                        <a:rPr lang="en-US" sz="1100">
                          <a:effectLst/>
                        </a:rPr>
                        <a:t>MACJC Legislative Workshop</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Draft Recommendations to MACJC for discussion</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June 14-17 (Tupelo)</a:t>
                      </a:r>
                      <a:endParaRPr lang="en-US" sz="1100">
                        <a:effectLst/>
                        <a:latin typeface="Calibri"/>
                        <a:ea typeface="Calibri"/>
                        <a:cs typeface="Times New Roman"/>
                      </a:endParaRPr>
                    </a:p>
                  </a:txBody>
                  <a:tcPr marL="68580" marR="68580" marT="0" marB="0"/>
                </a:tc>
              </a:tr>
              <a:tr h="0">
                <a:tc>
                  <a:txBody>
                    <a:bodyPr/>
                    <a:lstStyle/>
                    <a:p>
                      <a:pPr marL="0" marR="0" algn="ctr">
                        <a:spcBef>
                          <a:spcPts val="0"/>
                        </a:spcBef>
                        <a:spcAft>
                          <a:spcPts val="0"/>
                        </a:spcAft>
                      </a:pPr>
                      <a:r>
                        <a:rPr lang="en-US" sz="1100">
                          <a:effectLst/>
                        </a:rPr>
                        <a:t>MACJC Special Called Meeting</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Formula presented to MACJC for Final Approval</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July 21 (Tentative)</a:t>
                      </a:r>
                      <a:endParaRPr lang="en-US" sz="1100">
                        <a:effectLst/>
                        <a:latin typeface="Calibri"/>
                        <a:ea typeface="Calibri"/>
                        <a:cs typeface="Times New Roman"/>
                      </a:endParaRPr>
                    </a:p>
                  </a:txBody>
                  <a:tcPr marL="68580" marR="68580" marT="0" marB="0"/>
                </a:tc>
              </a:tr>
              <a:tr h="0">
                <a:tc>
                  <a:txBody>
                    <a:bodyPr/>
                    <a:lstStyle/>
                    <a:p>
                      <a:pPr marL="0" marR="0" algn="ctr">
                        <a:spcBef>
                          <a:spcPts val="0"/>
                        </a:spcBef>
                        <a:spcAft>
                          <a:spcPts val="0"/>
                        </a:spcAft>
                      </a:pPr>
                      <a:r>
                        <a:rPr lang="en-US" sz="1100">
                          <a:effectLst/>
                        </a:rPr>
                        <a:t>MCCB Meeting</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Formula presented to MCCB for Final Approval</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August 21 (Jackson)</a:t>
                      </a:r>
                      <a:endParaRPr lang="en-US" sz="1100">
                        <a:effectLst/>
                        <a:latin typeface="Calibri"/>
                        <a:ea typeface="Calibri"/>
                        <a:cs typeface="Times New Roman"/>
                      </a:endParaRPr>
                    </a:p>
                  </a:txBody>
                  <a:tcPr marL="68580" marR="68580" marT="0" marB="0"/>
                </a:tc>
              </a:tr>
              <a:tr h="0">
                <a:tc>
                  <a:txBody>
                    <a:bodyPr/>
                    <a:lstStyle/>
                    <a:p>
                      <a:pPr marL="0" marR="0" algn="ctr">
                        <a:spcBef>
                          <a:spcPts val="0"/>
                        </a:spcBef>
                        <a:spcAft>
                          <a:spcPts val="0"/>
                        </a:spcAft>
                      </a:pPr>
                      <a:r>
                        <a:rPr lang="en-US" sz="1100">
                          <a:effectLst/>
                        </a:rPr>
                        <a:t>Incorporation into Strategic Plans to be submitted to LBO</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Colleges and MCCB will need to adjust their strategic plans accordingly.</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Month of August</a:t>
                      </a:r>
                      <a:endParaRPr lang="en-US" sz="1100">
                        <a:effectLst/>
                        <a:latin typeface="Calibri"/>
                        <a:ea typeface="Calibri"/>
                        <a:cs typeface="Times New Roman"/>
                      </a:endParaRPr>
                    </a:p>
                  </a:txBody>
                  <a:tcPr marL="68580" marR="68580" marT="0" marB="0"/>
                </a:tc>
              </a:tr>
              <a:tr h="0">
                <a:tc>
                  <a:txBody>
                    <a:bodyPr/>
                    <a:lstStyle/>
                    <a:p>
                      <a:pPr marL="0" marR="0" algn="ctr">
                        <a:spcBef>
                          <a:spcPts val="0"/>
                        </a:spcBef>
                        <a:spcAft>
                          <a:spcPts val="0"/>
                        </a:spcAft>
                      </a:pPr>
                      <a:r>
                        <a:rPr lang="en-US" sz="1100">
                          <a:effectLst/>
                        </a:rPr>
                        <a:t>Presentation to Legislature</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a:effectLst/>
                        </a:rPr>
                        <a:t>Proposed Formula to Appropriations Chairs, PEER, LBO</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100" dirty="0">
                          <a:effectLst/>
                        </a:rPr>
                        <a:t>Sept. 1</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839252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a:t>
            </a:r>
            <a:endParaRPr lang="en-US" dirty="0"/>
          </a:p>
        </p:txBody>
      </p:sp>
      <p:sp>
        <p:nvSpPr>
          <p:cNvPr id="3" name="Content Placeholder 2"/>
          <p:cNvSpPr>
            <a:spLocks noGrp="1"/>
          </p:cNvSpPr>
          <p:nvPr>
            <p:ph idx="1"/>
          </p:nvPr>
        </p:nvSpPr>
        <p:spPr/>
        <p:txBody>
          <a:bodyPr>
            <a:normAutofit fontScale="55000" lnSpcReduction="20000"/>
          </a:bodyPr>
          <a:lstStyle/>
          <a:p>
            <a:r>
              <a:rPr lang="en-US" dirty="0"/>
              <a:t>The funding formula will be linked to statewide educational goals and will be aligned to state and system priorities as articulated in “Building a Better Mississippi – The Statewide Strategic Plan for Performance and Budgetary Success” and the Statewide Strategic Plan Benchmarks for Community Colleges.</a:t>
            </a:r>
          </a:p>
          <a:p>
            <a:pPr lvl="0"/>
            <a:endParaRPr lang="en-US" sz="1300" dirty="0"/>
          </a:p>
          <a:p>
            <a:r>
              <a:rPr lang="en-US" dirty="0"/>
              <a:t>The funding formula will support the mission of Mississippi’s community colleges to provide a quality educational experience that promotes student access, student completion, and student success</a:t>
            </a:r>
            <a:r>
              <a:rPr lang="en-US" dirty="0" smtClean="0"/>
              <a:t>.</a:t>
            </a:r>
          </a:p>
          <a:p>
            <a:pPr marL="0" lvl="0" indent="0">
              <a:buNone/>
            </a:pPr>
            <a:r>
              <a:rPr lang="en-US" sz="1500" dirty="0" smtClean="0"/>
              <a:t> </a:t>
            </a:r>
            <a:endParaRPr lang="en-US" sz="1500" dirty="0"/>
          </a:p>
          <a:p>
            <a:r>
              <a:rPr lang="en-US" dirty="0"/>
              <a:t>The funding formula will provide opportunity for all community colleges to succeed by recognizing the priorities and unique needs of the institutions, including the success of underserved student populations and the development of the local workforce.</a:t>
            </a:r>
          </a:p>
          <a:p>
            <a:pPr lvl="0"/>
            <a:endParaRPr lang="en-US" sz="1500" dirty="0"/>
          </a:p>
          <a:p>
            <a:r>
              <a:rPr lang="en-US" dirty="0"/>
              <a:t>The funding formula will be reasonably simple to understand and communicate, using a limited number of metrics.</a:t>
            </a:r>
          </a:p>
          <a:p>
            <a:pPr lvl="0"/>
            <a:endParaRPr lang="en-US" sz="1500" dirty="0" smtClean="0"/>
          </a:p>
          <a:p>
            <a:r>
              <a:rPr lang="en-US" dirty="0"/>
              <a:t>The funding formula will be sustainable and consistent, including applicable metrics grounded in existing data which are reliable, valid, and verifiable. </a:t>
            </a:r>
          </a:p>
          <a:p>
            <a:endParaRPr lang="en-US" dirty="0"/>
          </a:p>
        </p:txBody>
      </p:sp>
    </p:spTree>
    <p:extLst>
      <p:ext uri="{BB962C8B-B14F-4D97-AF65-F5344CB8AC3E}">
        <p14:creationId xmlns:p14="http://schemas.microsoft.com/office/powerpoint/2010/main" val="3975313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304800"/>
            <a:ext cx="8610600" cy="1143000"/>
          </a:xfrm>
        </p:spPr>
        <p:txBody>
          <a:bodyPr>
            <a:noAutofit/>
          </a:bodyPr>
          <a:lstStyle/>
          <a:p>
            <a:pPr algn="ctr"/>
            <a:r>
              <a:rPr lang="en-US" sz="3600" dirty="0" smtClean="0"/>
              <a:t>State Level Accountability Metrics</a:t>
            </a:r>
            <a:endParaRPr lang="en-US"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49959716"/>
              </p:ext>
            </p:extLst>
          </p:nvPr>
        </p:nvGraphicFramePr>
        <p:xfrm>
          <a:off x="609600" y="1447800"/>
          <a:ext cx="746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69577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a:t>
            </a:r>
            <a:endParaRPr lang="en-US" dirty="0"/>
          </a:p>
        </p:txBody>
      </p:sp>
      <p:sp>
        <p:nvSpPr>
          <p:cNvPr id="3" name="Content Placeholder 2"/>
          <p:cNvSpPr>
            <a:spLocks noGrp="1"/>
          </p:cNvSpPr>
          <p:nvPr>
            <p:ph idx="1"/>
          </p:nvPr>
        </p:nvSpPr>
        <p:spPr>
          <a:xfrm>
            <a:off x="228600" y="1447800"/>
            <a:ext cx="8686800" cy="4876800"/>
          </a:xfrm>
        </p:spPr>
        <p:txBody>
          <a:bodyPr>
            <a:normAutofit fontScale="70000" lnSpcReduction="20000"/>
          </a:bodyPr>
          <a:lstStyle/>
          <a:p>
            <a:r>
              <a:rPr lang="en-US" b="1" dirty="0" smtClean="0"/>
              <a:t>Student Progression/Retention</a:t>
            </a:r>
          </a:p>
          <a:p>
            <a:pPr lvl="1"/>
            <a:r>
              <a:rPr lang="en-US" dirty="0" smtClean="0"/>
              <a:t>Number of students who earned cumulative credit hours towards a degree (i.e., non-developmental) at the 15, 30, 45 credit hour thresholds. (Includes transfer hours towards degree.)</a:t>
            </a:r>
          </a:p>
          <a:p>
            <a:pPr lvl="1"/>
            <a:endParaRPr lang="en-US" sz="1100" i="1" u="sng" dirty="0" smtClean="0"/>
          </a:p>
          <a:p>
            <a:r>
              <a:rPr lang="en-US" b="1" dirty="0" smtClean="0"/>
              <a:t>Student Completion</a:t>
            </a:r>
          </a:p>
          <a:p>
            <a:pPr lvl="1"/>
            <a:r>
              <a:rPr lang="en-US" dirty="0" smtClean="0"/>
              <a:t>The </a:t>
            </a:r>
            <a:r>
              <a:rPr lang="en-US" dirty="0"/>
              <a:t>total number of </a:t>
            </a:r>
            <a:r>
              <a:rPr lang="en-US" dirty="0" smtClean="0"/>
              <a:t>university parallel (AA, AS) degrees awarded (three-year </a:t>
            </a:r>
            <a:r>
              <a:rPr lang="en-US" dirty="0"/>
              <a:t>rolling </a:t>
            </a:r>
            <a:r>
              <a:rPr lang="en-US" dirty="0" smtClean="0"/>
              <a:t>average). </a:t>
            </a:r>
          </a:p>
          <a:p>
            <a:pPr lvl="1"/>
            <a:r>
              <a:rPr lang="en-US" dirty="0" smtClean="0"/>
              <a:t>The </a:t>
            </a:r>
            <a:r>
              <a:rPr lang="en-US" dirty="0"/>
              <a:t>number of </a:t>
            </a:r>
            <a:r>
              <a:rPr lang="en-US" dirty="0" smtClean="0"/>
              <a:t>ALL degrees (AA</a:t>
            </a:r>
            <a:r>
              <a:rPr lang="en-US" smtClean="0"/>
              <a:t>, </a:t>
            </a:r>
            <a:r>
              <a:rPr lang="en-US" smtClean="0"/>
              <a:t>AS, AAS) </a:t>
            </a:r>
            <a:r>
              <a:rPr lang="en-US" dirty="0"/>
              <a:t>and </a:t>
            </a:r>
            <a:r>
              <a:rPr lang="en-US" dirty="0" smtClean="0"/>
              <a:t>certificates (CC, TC) </a:t>
            </a:r>
            <a:r>
              <a:rPr lang="en-US" dirty="0"/>
              <a:t>awarded per 100 FTEs </a:t>
            </a:r>
            <a:r>
              <a:rPr lang="en-US" dirty="0" smtClean="0"/>
              <a:t>(a </a:t>
            </a:r>
            <a:r>
              <a:rPr lang="en-US" dirty="0"/>
              <a:t>three-year rolling </a:t>
            </a:r>
            <a:r>
              <a:rPr lang="en-US" dirty="0" smtClean="0"/>
              <a:t>average).</a:t>
            </a:r>
          </a:p>
          <a:p>
            <a:pPr lvl="1"/>
            <a:endParaRPr lang="en-US" sz="1100" dirty="0" smtClean="0"/>
          </a:p>
          <a:p>
            <a:r>
              <a:rPr lang="en-US" b="1" dirty="0" smtClean="0"/>
              <a:t>Workforce Education</a:t>
            </a:r>
          </a:p>
          <a:p>
            <a:pPr lvl="1"/>
            <a:r>
              <a:rPr lang="en-US" dirty="0"/>
              <a:t>The total number of </a:t>
            </a:r>
            <a:r>
              <a:rPr lang="en-US" dirty="0" smtClean="0"/>
              <a:t>career certificates awarded (three-year </a:t>
            </a:r>
            <a:r>
              <a:rPr lang="en-US" dirty="0"/>
              <a:t>rolling average). </a:t>
            </a:r>
          </a:p>
          <a:p>
            <a:pPr lvl="1"/>
            <a:r>
              <a:rPr lang="en-US" dirty="0"/>
              <a:t>The total number of </a:t>
            </a:r>
            <a:r>
              <a:rPr lang="en-US" dirty="0" smtClean="0"/>
              <a:t>technical </a:t>
            </a:r>
            <a:r>
              <a:rPr lang="en-US" dirty="0"/>
              <a:t>certificates </a:t>
            </a:r>
            <a:r>
              <a:rPr lang="en-US" dirty="0" smtClean="0"/>
              <a:t>awarded (three-year </a:t>
            </a:r>
            <a:r>
              <a:rPr lang="en-US" dirty="0"/>
              <a:t>rolling average). </a:t>
            </a:r>
          </a:p>
          <a:p>
            <a:pPr lvl="1"/>
            <a:r>
              <a:rPr lang="en-US" dirty="0"/>
              <a:t>The total number of </a:t>
            </a:r>
            <a:r>
              <a:rPr lang="en-US" dirty="0" smtClean="0"/>
              <a:t>AAS degrees awarded (three-year </a:t>
            </a:r>
            <a:r>
              <a:rPr lang="en-US" dirty="0"/>
              <a:t>rolling average). </a:t>
            </a:r>
          </a:p>
          <a:p>
            <a:pPr lvl="1"/>
            <a:endParaRPr lang="en-US" dirty="0"/>
          </a:p>
        </p:txBody>
      </p:sp>
    </p:spTree>
    <p:extLst>
      <p:ext uri="{BB962C8B-B14F-4D97-AF65-F5344CB8AC3E}">
        <p14:creationId xmlns:p14="http://schemas.microsoft.com/office/powerpoint/2010/main" val="1987929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 priority weights</a:t>
            </a:r>
            <a:endParaRPr lang="en-US" dirty="0"/>
          </a:p>
        </p:txBody>
      </p:sp>
      <p:sp>
        <p:nvSpPr>
          <p:cNvPr id="3" name="Content Placeholder 2"/>
          <p:cNvSpPr>
            <a:spLocks noGrp="1"/>
          </p:cNvSpPr>
          <p:nvPr>
            <p:ph idx="1"/>
          </p:nvPr>
        </p:nvSpPr>
        <p:spPr/>
        <p:txBody>
          <a:bodyPr/>
          <a:lstStyle/>
          <a:p>
            <a:r>
              <a:rPr lang="en-US" dirty="0" smtClean="0"/>
              <a:t>Progression (25%)</a:t>
            </a:r>
          </a:p>
          <a:p>
            <a:pPr lvl="1"/>
            <a:r>
              <a:rPr lang="en-US" dirty="0" smtClean="0"/>
              <a:t>15 cumulative degree </a:t>
            </a:r>
            <a:r>
              <a:rPr lang="en-US" dirty="0" err="1" smtClean="0"/>
              <a:t>hrs</a:t>
            </a:r>
            <a:r>
              <a:rPr lang="en-US" dirty="0" smtClean="0"/>
              <a:t> (6.25%)</a:t>
            </a:r>
          </a:p>
          <a:p>
            <a:pPr lvl="1"/>
            <a:r>
              <a:rPr lang="en-US" dirty="0" smtClean="0"/>
              <a:t>30 cumulative degree </a:t>
            </a:r>
            <a:r>
              <a:rPr lang="en-US" dirty="0" err="1" smtClean="0"/>
              <a:t>hrs</a:t>
            </a:r>
            <a:r>
              <a:rPr lang="en-US" dirty="0" smtClean="0"/>
              <a:t> (6.25%)</a:t>
            </a:r>
          </a:p>
          <a:p>
            <a:pPr lvl="1"/>
            <a:r>
              <a:rPr lang="en-US" dirty="0" smtClean="0"/>
              <a:t>45 cumulative degree </a:t>
            </a:r>
            <a:r>
              <a:rPr lang="en-US" dirty="0" err="1" smtClean="0"/>
              <a:t>hrs</a:t>
            </a:r>
            <a:r>
              <a:rPr lang="en-US" dirty="0" smtClean="0"/>
              <a:t> (12.50%)</a:t>
            </a:r>
          </a:p>
          <a:p>
            <a:endParaRPr lang="en-US" dirty="0" smtClean="0"/>
          </a:p>
          <a:p>
            <a:r>
              <a:rPr lang="en-US" dirty="0" smtClean="0"/>
              <a:t>Completion (50%)</a:t>
            </a:r>
          </a:p>
          <a:p>
            <a:pPr lvl="1"/>
            <a:r>
              <a:rPr lang="en-US" dirty="0" smtClean="0"/>
              <a:t>University parallel degrees (25%)</a:t>
            </a:r>
          </a:p>
          <a:p>
            <a:pPr lvl="1"/>
            <a:r>
              <a:rPr lang="en-US" dirty="0" smtClean="0"/>
              <a:t>Total degrees/100 FTE (25%)</a:t>
            </a:r>
          </a:p>
          <a:p>
            <a:endParaRPr lang="en-US" dirty="0" smtClean="0"/>
          </a:p>
          <a:p>
            <a:endParaRPr lang="en-US" dirty="0"/>
          </a:p>
        </p:txBody>
      </p:sp>
    </p:spTree>
    <p:extLst>
      <p:ext uri="{BB962C8B-B14F-4D97-AF65-F5344CB8AC3E}">
        <p14:creationId xmlns:p14="http://schemas.microsoft.com/office/powerpoint/2010/main" val="283590325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391</TotalTime>
  <Words>1074</Words>
  <Application>Microsoft Office PowerPoint</Application>
  <PresentationFormat>On-screen Show (4:3)</PresentationFormat>
  <Paragraphs>150</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Trek</vt:lpstr>
      <vt:lpstr>A REport from the Outcomes-Based (PERFORMANCE) Funding Committee </vt:lpstr>
      <vt:lpstr>Performance (Outcomes-Based) Funding</vt:lpstr>
      <vt:lpstr>Purpose of the Committee</vt:lpstr>
      <vt:lpstr>Committee Membership</vt:lpstr>
      <vt:lpstr>Time line</vt:lpstr>
      <vt:lpstr>Guiding Principles</vt:lpstr>
      <vt:lpstr>State Level Accountability Metrics</vt:lpstr>
      <vt:lpstr>Metrics</vt:lpstr>
      <vt:lpstr>Formula priority weights</vt:lpstr>
      <vt:lpstr>Formula priority weights</vt:lpstr>
      <vt:lpstr>Student Access (Added Weights)</vt:lpstr>
      <vt:lpstr>How will outcomes factor into funding?</vt:lpstr>
      <vt:lpstr>What does this mean for you????</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Outcomes-Based Funding Model</dc:title>
  <dc:creator>Debra West</dc:creator>
  <cp:lastModifiedBy>Debra West</cp:lastModifiedBy>
  <cp:revision>71</cp:revision>
  <dcterms:created xsi:type="dcterms:W3CDTF">2006-08-16T00:00:00Z</dcterms:created>
  <dcterms:modified xsi:type="dcterms:W3CDTF">2015-06-11T19:25:25Z</dcterms:modified>
</cp:coreProperties>
</file>