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15"/>
  </p:handoutMasterIdLst>
  <p:sldIdLst>
    <p:sldId id="256" r:id="rId2"/>
    <p:sldId id="284" r:id="rId3"/>
    <p:sldId id="259" r:id="rId4"/>
    <p:sldId id="260" r:id="rId5"/>
    <p:sldId id="262" r:id="rId6"/>
    <p:sldId id="263" r:id="rId7"/>
    <p:sldId id="265" r:id="rId8"/>
    <p:sldId id="266" r:id="rId9"/>
    <p:sldId id="275" r:id="rId10"/>
    <p:sldId id="278" r:id="rId11"/>
    <p:sldId id="283" r:id="rId12"/>
    <p:sldId id="279" r:id="rId13"/>
    <p:sldId id="280" r:id="rId1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898D8-4510-40C8-8ACA-7C436919261D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FE165-6A54-4AA2-B90F-051D7C137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11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2F5E-234D-4A98-B293-E08CD22B4172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AAA1-2476-4D5E-AE4D-85D5A7B4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2F5E-234D-4A98-B293-E08CD22B4172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AAA1-2476-4D5E-AE4D-85D5A7B4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2F5E-234D-4A98-B293-E08CD22B4172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AAA1-2476-4D5E-AE4D-85D5A7B4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2F5E-234D-4A98-B293-E08CD22B4172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AAA1-2476-4D5E-AE4D-85D5A7B4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2F5E-234D-4A98-B293-E08CD22B4172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AAA1-2476-4D5E-AE4D-85D5A7B4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2F5E-234D-4A98-B293-E08CD22B4172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AAA1-2476-4D5E-AE4D-85D5A7B45F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2F5E-234D-4A98-B293-E08CD22B4172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AAA1-2476-4D5E-AE4D-85D5A7B4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2F5E-234D-4A98-B293-E08CD22B4172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AAA1-2476-4D5E-AE4D-85D5A7B4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2F5E-234D-4A98-B293-E08CD22B4172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AAA1-2476-4D5E-AE4D-85D5A7B4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2F5E-234D-4A98-B293-E08CD22B4172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F1AAA1-2476-4D5E-AE4D-85D5A7B4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2F5E-234D-4A98-B293-E08CD22B4172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1AAA1-2476-4D5E-AE4D-85D5A7B4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AA12F5E-234D-4A98-B293-E08CD22B4172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CF1AAA1-2476-4D5E-AE4D-85D5A7B45F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source=images&amp;cd=&amp;cad=rja&amp;uact=8&amp;ved=0CAcQjRw&amp;url=http://imgkid.com/pathway-to-success-clipart.shtml&amp;ei=_VdwVdjZB86XygSJjoL4DA&amp;psig=AFQjCNEnaygfsOQp_tAqW34D8M8qkUVELg&amp;ust=143351202259617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cb.edu/" TargetMode="External"/><Relationship Id="rId2" Type="http://schemas.openxmlformats.org/officeDocument/2006/relationships/hyperlink" Target="mailto:akimble@mccb.ed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nces.ed.gov/ipeds/cipcode/cipdetail.aspx?y=55&amp;cipid=88046" TargetMode="External"/><Relationship Id="rId13" Type="http://schemas.openxmlformats.org/officeDocument/2006/relationships/hyperlink" Target="https://nces.ed.gov/ipeds/cipcode/cipdetail.aspx?y=55&amp;cipid=88049" TargetMode="External"/><Relationship Id="rId3" Type="http://schemas.openxmlformats.org/officeDocument/2006/relationships/hyperlink" Target="https://nces.ed.gov/ipeds/cipcode/cipdetail.aspx?y=55&amp;cipid=88044" TargetMode="External"/><Relationship Id="rId7" Type="http://schemas.openxmlformats.org/officeDocument/2006/relationships/hyperlink" Target="https://nces.ed.gov/ipeds/cipcode/cipdetail.aspx?y=55&amp;cipid=87218" TargetMode="External"/><Relationship Id="rId12" Type="http://schemas.openxmlformats.org/officeDocument/2006/relationships/hyperlink" Target="https://nces.ed.gov/ipeds/cipcode/cipdetail.aspx?y=55&amp;cipid=87220" TargetMode="External"/><Relationship Id="rId2" Type="http://schemas.openxmlformats.org/officeDocument/2006/relationships/hyperlink" Target="https://nces.ed.gov/ipeds/cipcode/cipdetail.aspx?y=55&amp;cipid=88043" TargetMode="External"/><Relationship Id="rId16" Type="http://schemas.openxmlformats.org/officeDocument/2006/relationships/hyperlink" Target="https://nces.ed.gov/ipeds/cipcode/cipdetail.aspx?y=55&amp;cipid=8722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ces.ed.gov/ipeds/cipcode/cipdetail.aspx?y=55&amp;cipid=87762" TargetMode="External"/><Relationship Id="rId11" Type="http://schemas.openxmlformats.org/officeDocument/2006/relationships/hyperlink" Target="https://nces.ed.gov/ipeds/cipcode/cipdetail.aspx?y=55&amp;cipid=87219" TargetMode="External"/><Relationship Id="rId5" Type="http://schemas.openxmlformats.org/officeDocument/2006/relationships/hyperlink" Target="https://nces.ed.gov/ipeds/cipcode/cipdetail.aspx?y=55&amp;cipid=88045" TargetMode="External"/><Relationship Id="rId15" Type="http://schemas.openxmlformats.org/officeDocument/2006/relationships/hyperlink" Target="https://nces.ed.gov/ipeds/cipcode/cipdetail.aspx?y=55&amp;cipid=87221" TargetMode="External"/><Relationship Id="rId10" Type="http://schemas.openxmlformats.org/officeDocument/2006/relationships/hyperlink" Target="https://nces.ed.gov/ipeds/cipcode/cipdetail.aspx?y=55&amp;cipid=88048" TargetMode="External"/><Relationship Id="rId4" Type="http://schemas.openxmlformats.org/officeDocument/2006/relationships/hyperlink" Target="https://nces.ed.gov/ipeds/cipcode/cipdetail.aspx?y=55&amp;cipid=89222" TargetMode="External"/><Relationship Id="rId9" Type="http://schemas.openxmlformats.org/officeDocument/2006/relationships/hyperlink" Target="https://nces.ed.gov/ipeds/cipcode/cipdetail.aspx?y=55&amp;cipid=88047" TargetMode="External"/><Relationship Id="rId14" Type="http://schemas.openxmlformats.org/officeDocument/2006/relationships/hyperlink" Target="https://nces.ed.gov/ipeds/cipcode/cipdetail.aspx?y=55&amp;cipid=8805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 descr="http://thumbs.dreamstime.com/z/path-to-success-vector-drawing-represents-design-40700263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81" b="1749"/>
          <a:stretch/>
        </p:blipFill>
        <p:spPr bwMode="auto">
          <a:xfrm>
            <a:off x="1776919" y="21077"/>
            <a:ext cx="5174742" cy="522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983577" y="2855829"/>
            <a:ext cx="8821872" cy="1204306"/>
          </a:xfrm>
        </p:spPr>
        <p:txBody>
          <a:bodyPr/>
          <a:lstStyle/>
          <a:p>
            <a:r>
              <a:rPr lang="en-US" sz="7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Academic Pathways</a:t>
            </a:r>
            <a:endParaRPr lang="en-US" sz="7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3504266" y="3123073"/>
            <a:ext cx="6511131" cy="1270083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Mississippi Community &amp; Junior Colleges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754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STEM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824" y="1066800"/>
            <a:ext cx="7520940" cy="41148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11.0000   Computer and Information Sciences and Support Services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11.0100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11.0400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11.0700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14.0000   Engineering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14.0100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14.0400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14.0900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14.1000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14.3500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14.3900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266" name="Picture 2" descr="C:\Users\jhaynes\AppData\Local\Microsoft\Windows\Temporary Internet Files\Content.IE5\DXE1H6OS\math_symbol_clipart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8611">
            <a:off x="5181600" y="1752600"/>
            <a:ext cx="3314116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715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STEM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824" y="1066800"/>
            <a:ext cx="7520940" cy="41148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26.0000   Biological and Biomedical Sciences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26.0100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26.9900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27.0000   Mathematics and Statistics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27.0100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40.0000   Physical Sciences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40.0100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40.0400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40.0500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40.0600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40.0800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266" name="Picture 2" descr="C:\Users\jhaynes\AppData\Local\Microsoft\Windows\Temporary Internet Files\Content.IE5\DXE1H6OS\math_symbol_clipart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8611">
            <a:off x="5181600" y="1752600"/>
            <a:ext cx="3314116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915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New Data opportunities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914400"/>
            <a:ext cx="7940040" cy="4343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Ability to capture the content areas of academic students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Economic development and industry information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Used strategically for funding requests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Incorporated into outcomes and measures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Ability to enroll AA students in structured degree plans and not just individual courses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Supports advisement of students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Prevents students from meandering through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courses </a:t>
            </a: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if classified as undecided or general studies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Ability to capture and use data to recruit and remediate (if needed) while students are in their senior year of high school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Can be as inclusive or as exclusive as the community colleges want </a:t>
            </a:r>
            <a:endParaRPr lang="en-US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CJC Academic Pathway will be included in the MATT (MS Articulation &amp; Transfer Tool)</a:t>
            </a:r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309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838200"/>
            <a:ext cx="5943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Audra Love Kimble</a:t>
            </a:r>
          </a:p>
          <a:p>
            <a:pPr algn="ctr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Mississippi Community College Board</a:t>
            </a:r>
          </a:p>
          <a:p>
            <a:pPr algn="ctr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Associate Executive Director for Academic and Student Affairs</a:t>
            </a:r>
          </a:p>
          <a:p>
            <a:pPr algn="ctr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601-432-6391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akimble@mccb.edu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www.mccb.edu</a:t>
            </a:r>
            <a:endParaRPr lang="en-US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The mission of the Mississippi Community College Board is to advance the community college system through coordination, support, leadership, and advocacy.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620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65760"/>
            <a:ext cx="5334000" cy="85344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5 game changers for college completion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1"/>
            <a:ext cx="7520940" cy="28194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400" dirty="0" smtClean="0"/>
              <a:t>Performance Funding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Corequisite Remediation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Full-Time is 15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Structured Schedules</a:t>
            </a:r>
          </a:p>
          <a:p>
            <a:pPr>
              <a:buFont typeface="+mj-lt"/>
              <a:buAutoNum type="arabicPeriod"/>
            </a:pPr>
            <a:r>
              <a:rPr lang="en-US" sz="3200" dirty="0" smtClean="0">
                <a:solidFill>
                  <a:srgbClr val="C00000"/>
                </a:solidFill>
              </a:rPr>
              <a:t> Guided Pathways to Success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"/>
            <a:ext cx="2387136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5853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Prior to Academic Pathways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43000"/>
            <a:ext cx="7863840" cy="38100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# of CIPs reported by colleges ranged </a:t>
            </a:r>
            <a:r>
              <a:rPr lang="en-US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lang="en-US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1 to </a:t>
            </a:r>
            <a:r>
              <a:rPr lang="en-US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</a:p>
          <a:p>
            <a:pPr lvl="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dirty="0">
                <a:latin typeface="Calibri" panose="020F0502020204030204" pitchFamily="34" charset="0"/>
                <a:cs typeface="Calibri" panose="020F0502020204030204" pitchFamily="34" charset="0"/>
              </a:rPr>
              <a:t>2-, 4-, or 6-digit CIP</a:t>
            </a:r>
          </a:p>
          <a:p>
            <a:pPr lvl="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09.0400</a:t>
            </a:r>
            <a:endParaRPr lang="en-US" sz="2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5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First 2 are content areas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Second 2 are general focus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Third 2 are detailed program classifications (used by IHL)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Students could enroll in random courses </a:t>
            </a:r>
          </a:p>
        </p:txBody>
      </p:sp>
    </p:spTree>
    <p:extLst>
      <p:ext uri="{BB962C8B-B14F-4D97-AF65-F5344CB8AC3E}">
        <p14:creationId xmlns:p14="http://schemas.microsoft.com/office/powerpoint/2010/main" val="1714168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Classification of instructional programs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520940" cy="3852372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 tooltip="View this CIP"/>
              </a:rPr>
              <a:t>09) COMMUNICATION, JOURNALISM, AND RELATED PROGRAMS.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 tooltip="View this CIP"/>
              </a:rPr>
              <a:t>09.01) Communication and Media Studies.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4" tooltip="View this CIP"/>
              </a:rPr>
              <a:t>09.0100) Communication, General.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5" tooltip="View this CIP"/>
              </a:rPr>
              <a:t>09.0101) Speech Communication and Rhetoric.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6" tooltip="View this CIP"/>
              </a:rPr>
              <a:t>09.0102) Mass Communication/Media Studies.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7" tooltip="View this CIP"/>
              </a:rPr>
              <a:t>09.0199) Communication and Media Studies, Other.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8" tooltip="View this CIP"/>
              </a:rPr>
              <a:t>09.04) Journalism.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9" tooltip="View this CIP"/>
              </a:rPr>
              <a:t>09.0401) Journalism.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10" tooltip="View this CIP"/>
              </a:rPr>
              <a:t>09.0402) Broadcast Journalism.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11" tooltip="View this CIP"/>
              </a:rPr>
              <a:t>09.0404) Photojournalism.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12" tooltip="View this CIP"/>
              </a:rPr>
              <a:t>09.0499) Journalism, Other.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13" tooltip="View this CIP"/>
              </a:rPr>
              <a:t>09.07) Radio, Television, and Digital Communication.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14" tooltip="View this CIP"/>
              </a:rPr>
              <a:t>09.0701) Radio and Television.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15" tooltip="View this CIP"/>
              </a:rPr>
              <a:t>09.0702) Digital Communication and Media/Multimedia.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16" tooltip="View this CIP"/>
              </a:rPr>
              <a:t>09.0799) Radio, Television, and Digital Communication, Other.</a:t>
            </a:r>
            <a:endParaRPr lang="en-US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590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k-12 data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7848600" cy="385237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All students (beginning in the 7</a:t>
            </a:r>
            <a:r>
              <a:rPr lang="en-US" sz="2000" b="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grade) take the </a:t>
            </a:r>
            <a:r>
              <a:rPr lang="en-US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iCAP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(Individual Career and Academic Plan)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iCAP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results place them in one of 16 career clusters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Beginning in the 9</a:t>
            </a:r>
            <a:r>
              <a:rPr lang="en-US" sz="2000" b="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grade their </a:t>
            </a:r>
            <a:r>
              <a:rPr lang="en-US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iCAP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scores impact their course electives</a:t>
            </a: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All 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juniors will take the ACT </a:t>
            </a:r>
            <a:endParaRPr lang="en-US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So – what does that mean for our community and junior colleges? </a:t>
            </a:r>
          </a:p>
          <a:p>
            <a:pPr marL="0" indent="0" algn="ctr">
              <a:spcBef>
                <a:spcPts val="2400"/>
              </a:spcBef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We will know in the student’s 11</a:t>
            </a:r>
            <a:r>
              <a:rPr lang="en-US" sz="24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grade year his/her   career interest and if they are ready for college level work.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094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16 Career Clusters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520940" cy="3852372"/>
          </a:xfrm>
        </p:spPr>
        <p:txBody>
          <a:bodyPr>
            <a:normAutofit/>
          </a:bodyPr>
          <a:lstStyle/>
          <a:p>
            <a:pPr marL="0" indent="0"/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t="27703"/>
          <a:stretch/>
        </p:blipFill>
        <p:spPr bwMode="auto">
          <a:xfrm>
            <a:off x="723900" y="1584960"/>
            <a:ext cx="7696200" cy="44567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/>
          <p:nvPr/>
        </p:nvPicPr>
        <p:blipFill rotWithShape="1">
          <a:blip r:embed="rId2"/>
          <a:srcRect l="81089" b="74345"/>
          <a:stretch/>
        </p:blipFill>
        <p:spPr bwMode="auto">
          <a:xfrm>
            <a:off x="7239000" y="152400"/>
            <a:ext cx="1455420" cy="14325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23124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iCAP</a:t>
            </a:r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screen shots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520940" cy="3852372"/>
          </a:xfrm>
        </p:spPr>
        <p:txBody>
          <a:bodyPr>
            <a:normAutofit/>
          </a:bodyPr>
          <a:lstStyle/>
          <a:p>
            <a:pPr marL="0" indent="0"/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/>
          <p:cNvPicPr/>
          <p:nvPr/>
        </p:nvPicPr>
        <p:blipFill rotWithShape="1">
          <a:blip r:embed="rId2"/>
          <a:srcRect l="12181" t="6512" r="2124" b="39281"/>
          <a:stretch/>
        </p:blipFill>
        <p:spPr>
          <a:xfrm>
            <a:off x="228600" y="914400"/>
            <a:ext cx="8610600" cy="388620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1295400" y="1981200"/>
            <a:ext cx="3810000" cy="335280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05400" y="5410200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iCAP</a:t>
            </a:r>
            <a:r>
              <a:rPr lang="en-US" dirty="0" smtClean="0"/>
              <a:t> Career Cluster Electives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Personal Finance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Business Finance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Accounting Fundamentals,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982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MDE Connection with </a:t>
            </a:r>
            <a:r>
              <a:rPr lang="en-US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cjcS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520940" cy="3852372"/>
          </a:xfrm>
        </p:spPr>
        <p:txBody>
          <a:bodyPr>
            <a:normAutofit/>
          </a:bodyPr>
          <a:lstStyle/>
          <a:p>
            <a:pPr marL="0" indent="0"/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35085"/>
            <a:ext cx="8697218" cy="517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1149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Industry, Manufacturing, &amp; Construction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99537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01.0000   Agriculture, Agriculture Operations and Related Sciences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01.0100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01.0600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01.0800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01.0900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03.0000   Natural Resources and Conservation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03.0500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03.0600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04.0000   Architecture and Related Services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04.0200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04.0600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15.0000   Engineering Technologies and Related Fields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15.0600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8194" name="Picture 2" descr="C:\Users\jhaynes\AppData\Local\Microsoft\Windows\Temporary Internet Files\Content.IE5\DXE1H6OS\Under-Construction-Sig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9483">
            <a:off x="5922919" y="2036720"/>
            <a:ext cx="25146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806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389</TotalTime>
  <Words>524</Words>
  <Application>Microsoft Office PowerPoint</Application>
  <PresentationFormat>On-screen Show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Angles</vt:lpstr>
      <vt:lpstr>Academic Pathways</vt:lpstr>
      <vt:lpstr>5 game changers for college completion</vt:lpstr>
      <vt:lpstr>Prior to Academic Pathways</vt:lpstr>
      <vt:lpstr>Classification of instructional programs</vt:lpstr>
      <vt:lpstr>k-12 data</vt:lpstr>
      <vt:lpstr>16 Career Clusters</vt:lpstr>
      <vt:lpstr>iCAP screen shots</vt:lpstr>
      <vt:lpstr>MDE Connection with cjcS</vt:lpstr>
      <vt:lpstr>Industry, Manufacturing, &amp; Construction</vt:lpstr>
      <vt:lpstr>STEM</vt:lpstr>
      <vt:lpstr>STEM</vt:lpstr>
      <vt:lpstr>New Data opportunities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Pathways</dc:title>
  <dc:creator>Joan Haynes</dc:creator>
  <cp:lastModifiedBy>Audra Kimble</cp:lastModifiedBy>
  <cp:revision>38</cp:revision>
  <cp:lastPrinted>2015-06-04T17:59:06Z</cp:lastPrinted>
  <dcterms:created xsi:type="dcterms:W3CDTF">2015-06-04T13:17:56Z</dcterms:created>
  <dcterms:modified xsi:type="dcterms:W3CDTF">2016-06-07T20:46:36Z</dcterms:modified>
</cp:coreProperties>
</file>