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90" r:id="rId2"/>
    <p:sldId id="276" r:id="rId3"/>
    <p:sldId id="289" r:id="rId4"/>
    <p:sldId id="274" r:id="rId5"/>
    <p:sldId id="278" r:id="rId6"/>
    <p:sldId id="281" r:id="rId7"/>
    <p:sldId id="283" r:id="rId8"/>
    <p:sldId id="266" r:id="rId9"/>
    <p:sldId id="286" r:id="rId10"/>
    <p:sldId id="288" r:id="rId11"/>
    <p:sldId id="291" r:id="rId12"/>
    <p:sldId id="287" r:id="rId13"/>
    <p:sldId id="282" r:id="rId14"/>
    <p:sldId id="292" r:id="rId15"/>
    <p:sldId id="293" r:id="rId16"/>
    <p:sldId id="294" r:id="rId17"/>
    <p:sldId id="295" r:id="rId18"/>
    <p:sldId id="296" r:id="rId19"/>
    <p:sldId id="297" r:id="rId20"/>
    <p:sldId id="298" r:id="rId21"/>
    <p:sldId id="259" r:id="rId2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6E6C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412" autoAdjust="0"/>
  </p:normalViewPr>
  <p:slideViewPr>
    <p:cSldViewPr>
      <p:cViewPr varScale="1">
        <p:scale>
          <a:sx n="90" d="100"/>
          <a:sy n="90" d="100"/>
        </p:scale>
        <p:origin x="-1608"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Sheet1!$B$1</c:f>
              <c:strCache>
                <c:ptCount val="1"/>
                <c:pt idx="0">
                  <c:v>Top (Over $110K)</c:v>
                </c:pt>
              </c:strCache>
            </c:strRef>
          </c:tx>
          <c:spPr>
            <a:solidFill>
              <a:schemeClr val="accent6"/>
            </a:solidFill>
          </c:spPr>
          <c:dLbls>
            <c:dLbl>
              <c:idx val="0"/>
              <c:layout>
                <c:manualLayout>
                  <c:x val="-1.8678160919540242E-2"/>
                  <c:y val="-9.7000643108724302E-17"/>
                </c:manualLayout>
              </c:layout>
              <c:showVal val="1"/>
              <c:extLst>
                <c:ext xmlns:c15="http://schemas.microsoft.com/office/drawing/2012/chart" uri="{CE6537A1-D6FC-4f65-9D91-7224C49458BB}">
                  <c15:layout/>
                </c:ext>
              </c:extLst>
            </c:dLbl>
            <c:dLbl>
              <c:idx val="1"/>
              <c:layout>
                <c:manualLayout>
                  <c:x val="-1.2931147615168758E-2"/>
                  <c:y val="-7.9365079365079447E-3"/>
                </c:manualLayout>
              </c:layout>
              <c:showVal val="1"/>
              <c:extLst>
                <c:ext xmlns:c15="http://schemas.microsoft.com/office/drawing/2012/chart" uri="{CE6537A1-D6FC-4f65-9D91-7224C49458BB}">
                  <c15:layout/>
                </c:ext>
              </c:extLst>
            </c:dLbl>
            <c:dLbl>
              <c:idx val="2"/>
              <c:layout>
                <c:manualLayout>
                  <c:x val="-1.149425287356322E-2"/>
                  <c:y val="0"/>
                </c:manualLayout>
              </c:layout>
              <c:showVal val="1"/>
              <c:extLst>
                <c:ext xmlns:c15="http://schemas.microsoft.com/office/drawing/2012/chart" uri="{CE6537A1-D6FC-4f65-9D91-7224C49458BB}">
                  <c15:layout/>
                </c:ext>
              </c:extLst>
            </c:dLbl>
            <c:spPr>
              <a:noFill/>
              <a:ln>
                <a:noFill/>
              </a:ln>
              <a:effectLst/>
            </c:spPr>
            <c:txPr>
              <a:bodyPr/>
              <a:lstStyle/>
              <a:p>
                <a:pPr>
                  <a:defRPr sz="2000">
                    <a:solidFill>
                      <a:srgbClr val="663300"/>
                    </a:solidFill>
                    <a:latin typeface="Corbel" panose="020B0503020204020204" pitchFamily="34" charset="0"/>
                  </a:defRPr>
                </a:pPr>
                <a:endParaRPr lang="en-US"/>
              </a:p>
            </c:txPr>
            <c:showVal val="1"/>
            <c:extLst>
              <c:ext xmlns:c15="http://schemas.microsoft.com/office/drawing/2012/chart" uri="{CE6537A1-D6FC-4f65-9D91-7224C49458BB}">
                <c15:showLeaderLines val="0"/>
              </c:ext>
            </c:extLst>
          </c:dLbls>
          <c:cat>
            <c:strRef>
              <c:f>Sheet1!$A$2:$A$4</c:f>
              <c:strCache>
                <c:ptCount val="3"/>
                <c:pt idx="0">
                  <c:v>2-Yr Public</c:v>
                </c:pt>
                <c:pt idx="1">
                  <c:v>4-Yr Public Regional</c:v>
                </c:pt>
                <c:pt idx="2">
                  <c:v>4-Yr Public Research  </c:v>
                </c:pt>
              </c:strCache>
            </c:strRef>
          </c:cat>
          <c:val>
            <c:numRef>
              <c:f>Sheet1!$B$2:$B$4</c:f>
              <c:numCache>
                <c:formatCode>0%</c:formatCode>
                <c:ptCount val="3"/>
                <c:pt idx="0">
                  <c:v>4.0000000000000036E-2</c:v>
                </c:pt>
                <c:pt idx="1">
                  <c:v>5.0000000000000037E-2</c:v>
                </c:pt>
                <c:pt idx="2">
                  <c:v>0.1</c:v>
                </c:pt>
              </c:numCache>
            </c:numRef>
          </c:val>
        </c:ser>
        <c:ser>
          <c:idx val="1"/>
          <c:order val="1"/>
          <c:tx>
            <c:strRef>
              <c:f>Sheet1!$C$1</c:f>
              <c:strCache>
                <c:ptCount val="1"/>
                <c:pt idx="0">
                  <c:v>Fourth ($75K - 110K)</c:v>
                </c:pt>
              </c:strCache>
            </c:strRef>
          </c:tx>
          <c:dLbls>
            <c:dLbl>
              <c:idx val="0"/>
              <c:layout>
                <c:manualLayout>
                  <c:x val="-7.1839080459770452E-3"/>
                  <c:y val="2.6455026455027468E-3"/>
                </c:manualLayout>
              </c:layout>
              <c:showVal val="1"/>
              <c:extLst>
                <c:ext xmlns:c15="http://schemas.microsoft.com/office/drawing/2012/chart" uri="{CE6537A1-D6FC-4f65-9D91-7224C49458BB}">
                  <c15:layout/>
                </c:ext>
              </c:extLst>
            </c:dLbl>
            <c:dLbl>
              <c:idx val="1"/>
              <c:layout>
                <c:manualLayout>
                  <c:x val="-1.5804597701149482E-2"/>
                  <c:y val="0"/>
                </c:manualLayout>
              </c:layout>
              <c:showVal val="1"/>
              <c:extLst>
                <c:ext xmlns:c15="http://schemas.microsoft.com/office/drawing/2012/chart" uri="{CE6537A1-D6FC-4f65-9D91-7224C49458BB}">
                  <c15:layout/>
                </c:ext>
              </c:extLst>
            </c:dLbl>
            <c:dLbl>
              <c:idx val="2"/>
              <c:layout>
                <c:manualLayout>
                  <c:x val="-7.1839080459771268E-3"/>
                  <c:y val="-2.3809523809523822E-2"/>
                </c:manualLayout>
              </c:layout>
              <c:showVal val="1"/>
              <c:extLst>
                <c:ext xmlns:c15="http://schemas.microsoft.com/office/drawing/2012/chart" uri="{CE6537A1-D6FC-4f65-9D91-7224C49458BB}">
                  <c15:layout/>
                </c:ext>
              </c:extLst>
            </c:dLbl>
            <c:spPr>
              <a:noFill/>
              <a:ln>
                <a:noFill/>
              </a:ln>
              <a:effectLst/>
            </c:spPr>
            <c:txPr>
              <a:bodyPr/>
              <a:lstStyle/>
              <a:p>
                <a:pPr>
                  <a:defRPr sz="2000">
                    <a:solidFill>
                      <a:srgbClr val="663300"/>
                    </a:solidFill>
                    <a:latin typeface="Corbel" panose="020B0503020204020204" pitchFamily="34" charset="0"/>
                  </a:defRPr>
                </a:pPr>
                <a:endParaRPr lang="en-US"/>
              </a:p>
            </c:txPr>
            <c:showVal val="1"/>
            <c:extLst>
              <c:ext xmlns:c15="http://schemas.microsoft.com/office/drawing/2012/chart" uri="{CE6537A1-D6FC-4f65-9D91-7224C49458BB}">
                <c15:showLeaderLines val="0"/>
              </c:ext>
            </c:extLst>
          </c:dLbls>
          <c:cat>
            <c:strRef>
              <c:f>Sheet1!$A$2:$A$4</c:f>
              <c:strCache>
                <c:ptCount val="3"/>
                <c:pt idx="0">
                  <c:v>2-Yr Public</c:v>
                </c:pt>
                <c:pt idx="1">
                  <c:v>4-Yr Public Regional</c:v>
                </c:pt>
                <c:pt idx="2">
                  <c:v>4-Yr Public Research  </c:v>
                </c:pt>
              </c:strCache>
            </c:strRef>
          </c:cat>
          <c:val>
            <c:numRef>
              <c:f>Sheet1!$C$2:$C$4</c:f>
              <c:numCache>
                <c:formatCode>0%</c:formatCode>
                <c:ptCount val="3"/>
                <c:pt idx="0">
                  <c:v>7.0000000000000034E-2</c:v>
                </c:pt>
                <c:pt idx="1">
                  <c:v>0.1</c:v>
                </c:pt>
                <c:pt idx="2">
                  <c:v>0.18000000000000016</c:v>
                </c:pt>
              </c:numCache>
            </c:numRef>
          </c:val>
        </c:ser>
        <c:ser>
          <c:idx val="2"/>
          <c:order val="2"/>
          <c:tx>
            <c:strRef>
              <c:f>Sheet1!$D$1</c:f>
              <c:strCache>
                <c:ptCount val="1"/>
                <c:pt idx="0">
                  <c:v>Third ($48K - 75K)</c:v>
                </c:pt>
              </c:strCache>
            </c:strRef>
          </c:tx>
          <c:dLbls>
            <c:dLbl>
              <c:idx val="0"/>
              <c:layout>
                <c:manualLayout>
                  <c:x val="-1.149425287356322E-2"/>
                  <c:y val="-1.5873015873015883E-2"/>
                </c:manualLayout>
              </c:layout>
              <c:showVal val="1"/>
              <c:extLst>
                <c:ext xmlns:c15="http://schemas.microsoft.com/office/drawing/2012/chart" uri="{CE6537A1-D6FC-4f65-9D91-7224C49458BB}">
                  <c15:layout/>
                </c:ext>
              </c:extLst>
            </c:dLbl>
            <c:dLbl>
              <c:idx val="1"/>
              <c:layout>
                <c:manualLayout>
                  <c:x val="-1.8678160919540242E-2"/>
                  <c:y val="-2.6455026455026506E-3"/>
                </c:manualLayout>
              </c:layout>
              <c:showVal val="1"/>
              <c:extLst>
                <c:ext xmlns:c15="http://schemas.microsoft.com/office/drawing/2012/chart" uri="{CE6537A1-D6FC-4f65-9D91-7224C49458BB}">
                  <c15:layout/>
                </c:ext>
              </c:extLst>
            </c:dLbl>
            <c:dLbl>
              <c:idx val="2"/>
              <c:layout>
                <c:manualLayout>
                  <c:x val="-1.149425287356322E-2"/>
                  <c:y val="-1.3227513227513343E-2"/>
                </c:manualLayout>
              </c:layout>
              <c:showVal val="1"/>
              <c:extLst>
                <c:ext xmlns:c15="http://schemas.microsoft.com/office/drawing/2012/chart" uri="{CE6537A1-D6FC-4f65-9D91-7224C49458BB}">
                  <c15:layout/>
                </c:ext>
              </c:extLst>
            </c:dLbl>
            <c:spPr>
              <a:noFill/>
              <a:ln>
                <a:noFill/>
              </a:ln>
              <a:effectLst/>
            </c:spPr>
            <c:txPr>
              <a:bodyPr/>
              <a:lstStyle/>
              <a:p>
                <a:pPr>
                  <a:defRPr sz="2000">
                    <a:solidFill>
                      <a:srgbClr val="663300"/>
                    </a:solidFill>
                    <a:latin typeface="Corbel" panose="020B0503020204020204" pitchFamily="34" charset="0"/>
                  </a:defRPr>
                </a:pPr>
                <a:endParaRPr lang="en-US"/>
              </a:p>
            </c:txPr>
            <c:showVal val="1"/>
            <c:extLst>
              <c:ext xmlns:c15="http://schemas.microsoft.com/office/drawing/2012/chart" uri="{CE6537A1-D6FC-4f65-9D91-7224C49458BB}">
                <c15:showLeaderLines val="0"/>
              </c:ext>
            </c:extLst>
          </c:dLbls>
          <c:cat>
            <c:strRef>
              <c:f>Sheet1!$A$2:$A$4</c:f>
              <c:strCache>
                <c:ptCount val="3"/>
                <c:pt idx="0">
                  <c:v>2-Yr Public</c:v>
                </c:pt>
                <c:pt idx="1">
                  <c:v>4-Yr Public Regional</c:v>
                </c:pt>
                <c:pt idx="2">
                  <c:v>4-Yr Public Research  </c:v>
                </c:pt>
              </c:strCache>
            </c:strRef>
          </c:cat>
          <c:val>
            <c:numRef>
              <c:f>Sheet1!$D$2:$D$4</c:f>
              <c:numCache>
                <c:formatCode>0%</c:formatCode>
                <c:ptCount val="3"/>
                <c:pt idx="0">
                  <c:v>0.11000000000000004</c:v>
                </c:pt>
                <c:pt idx="1">
                  <c:v>0.21000000000000016</c:v>
                </c:pt>
                <c:pt idx="2">
                  <c:v>0.26</c:v>
                </c:pt>
              </c:numCache>
            </c:numRef>
          </c:val>
        </c:ser>
        <c:ser>
          <c:idx val="3"/>
          <c:order val="3"/>
          <c:tx>
            <c:strRef>
              <c:f>Sheet1!$E$1</c:f>
              <c:strCache>
                <c:ptCount val="1"/>
                <c:pt idx="0">
                  <c:v>Second ($30K - 48K)</c:v>
                </c:pt>
              </c:strCache>
            </c:strRef>
          </c:tx>
          <c:dLbls>
            <c:dLbl>
              <c:idx val="0"/>
              <c:layout>
                <c:manualLayout>
                  <c:x val="-1.4367816091954021E-2"/>
                  <c:y val="-4.2328042328042333E-2"/>
                </c:manualLayout>
              </c:layout>
              <c:showVal val="1"/>
              <c:extLst>
                <c:ext xmlns:c15="http://schemas.microsoft.com/office/drawing/2012/chart" uri="{CE6537A1-D6FC-4f65-9D91-7224C49458BB}">
                  <c15:layout/>
                </c:ext>
              </c:extLst>
            </c:dLbl>
            <c:dLbl>
              <c:idx val="1"/>
              <c:layout>
                <c:manualLayout>
                  <c:x val="-1.436781609195408E-2"/>
                  <c:y val="-5.2910052910052447E-3"/>
                </c:manualLayout>
              </c:layout>
              <c:showVal val="1"/>
              <c:extLst>
                <c:ext xmlns:c15="http://schemas.microsoft.com/office/drawing/2012/chart" uri="{CE6537A1-D6FC-4f65-9D91-7224C49458BB}">
                  <c15:layout/>
                </c:ext>
              </c:extLst>
            </c:dLbl>
            <c:dLbl>
              <c:idx val="2"/>
              <c:layout>
                <c:manualLayout>
                  <c:x val="-1.2931034482758621E-2"/>
                  <c:y val="-2.6455026455026495E-2"/>
                </c:manualLayout>
              </c:layout>
              <c:showVal val="1"/>
              <c:extLst>
                <c:ext xmlns:c15="http://schemas.microsoft.com/office/drawing/2012/chart" uri="{CE6537A1-D6FC-4f65-9D91-7224C49458BB}">
                  <c15:layout/>
                </c:ext>
              </c:extLst>
            </c:dLbl>
            <c:spPr>
              <a:noFill/>
              <a:ln>
                <a:noFill/>
              </a:ln>
              <a:effectLst/>
            </c:spPr>
            <c:txPr>
              <a:bodyPr/>
              <a:lstStyle/>
              <a:p>
                <a:pPr>
                  <a:defRPr sz="2000">
                    <a:solidFill>
                      <a:srgbClr val="663300"/>
                    </a:solidFill>
                    <a:latin typeface="Corbel" panose="020B0503020204020204" pitchFamily="34" charset="0"/>
                  </a:defRPr>
                </a:pPr>
                <a:endParaRPr lang="en-US"/>
              </a:p>
            </c:txPr>
            <c:showVal val="1"/>
            <c:extLst>
              <c:ext xmlns:c15="http://schemas.microsoft.com/office/drawing/2012/chart" uri="{CE6537A1-D6FC-4f65-9D91-7224C49458BB}">
                <c15:showLeaderLines val="0"/>
              </c:ext>
            </c:extLst>
          </c:dLbls>
          <c:cat>
            <c:strRef>
              <c:f>Sheet1!$A$2:$A$4</c:f>
              <c:strCache>
                <c:ptCount val="3"/>
                <c:pt idx="0">
                  <c:v>2-Yr Public</c:v>
                </c:pt>
                <c:pt idx="1">
                  <c:v>4-Yr Public Regional</c:v>
                </c:pt>
                <c:pt idx="2">
                  <c:v>4-Yr Public Research  </c:v>
                </c:pt>
              </c:strCache>
            </c:strRef>
          </c:cat>
          <c:val>
            <c:numRef>
              <c:f>Sheet1!$E$2:$E$4</c:f>
              <c:numCache>
                <c:formatCode>0%</c:formatCode>
                <c:ptCount val="3"/>
                <c:pt idx="0">
                  <c:v>0.14000000000000001</c:v>
                </c:pt>
                <c:pt idx="1">
                  <c:v>0.28000000000000008</c:v>
                </c:pt>
                <c:pt idx="2">
                  <c:v>0.34000000000000025</c:v>
                </c:pt>
              </c:numCache>
            </c:numRef>
          </c:val>
        </c:ser>
        <c:ser>
          <c:idx val="4"/>
          <c:order val="4"/>
          <c:tx>
            <c:strRef>
              <c:f>Sheet1!$F$1</c:f>
              <c:strCache>
                <c:ptCount val="1"/>
                <c:pt idx="0">
                  <c:v>Bottom ($0 - 30K)</c:v>
                </c:pt>
              </c:strCache>
            </c:strRef>
          </c:tx>
          <c:dLbls>
            <c:dLbl>
              <c:idx val="1"/>
              <c:layout>
                <c:manualLayout>
                  <c:x val="-5.1724137931034538E-2"/>
                  <c:y val="6.349206349206353E-2"/>
                </c:manualLayout>
              </c:layout>
              <c:showVal val="1"/>
              <c:extLst>
                <c:ext xmlns:c15="http://schemas.microsoft.com/office/drawing/2012/chart" uri="{CE6537A1-D6FC-4f65-9D91-7224C49458BB}">
                  <c15:layout/>
                </c:ext>
              </c:extLst>
            </c:dLbl>
            <c:dLbl>
              <c:idx val="2"/>
              <c:layout>
                <c:manualLayout>
                  <c:x val="-4.310344827586203E-2"/>
                  <c:y val="1.8518518518518538E-2"/>
                </c:manualLayout>
              </c:layout>
              <c:showVal val="1"/>
              <c:extLst>
                <c:ext xmlns:c15="http://schemas.microsoft.com/office/drawing/2012/chart" uri="{CE6537A1-D6FC-4f65-9D91-7224C49458BB}">
                  <c15:layout/>
                </c:ext>
              </c:extLst>
            </c:dLbl>
            <c:spPr>
              <a:noFill/>
              <a:ln>
                <a:noFill/>
              </a:ln>
              <a:effectLst/>
            </c:spPr>
            <c:txPr>
              <a:bodyPr/>
              <a:lstStyle/>
              <a:p>
                <a:pPr>
                  <a:defRPr sz="2000">
                    <a:solidFill>
                      <a:srgbClr val="663300"/>
                    </a:solidFill>
                    <a:latin typeface="Corbel" panose="020B0503020204020204" pitchFamily="34" charset="0"/>
                  </a:defRPr>
                </a:pPr>
                <a:endParaRPr lang="en-US"/>
              </a:p>
            </c:txPr>
            <c:showVal val="1"/>
            <c:extLst>
              <c:ext xmlns:c15="http://schemas.microsoft.com/office/drawing/2012/chart" uri="{CE6537A1-D6FC-4f65-9D91-7224C49458BB}">
                <c15:layout/>
                <c15:showLeaderLines val="0"/>
              </c:ext>
            </c:extLst>
          </c:dLbls>
          <c:cat>
            <c:strRef>
              <c:f>Sheet1!$A$2:$A$4</c:f>
              <c:strCache>
                <c:ptCount val="3"/>
                <c:pt idx="0">
                  <c:v>2-Yr Public</c:v>
                </c:pt>
                <c:pt idx="1">
                  <c:v>4-Yr Public Regional</c:v>
                </c:pt>
                <c:pt idx="2">
                  <c:v>4-Yr Public Research  </c:v>
                </c:pt>
              </c:strCache>
            </c:strRef>
          </c:cat>
          <c:val>
            <c:numRef>
              <c:f>Sheet1!$F$2:$F$4</c:f>
              <c:numCache>
                <c:formatCode>0%</c:formatCode>
                <c:ptCount val="3"/>
                <c:pt idx="0">
                  <c:v>0.28000000000000008</c:v>
                </c:pt>
                <c:pt idx="1">
                  <c:v>0.56000000000000005</c:v>
                </c:pt>
                <c:pt idx="2">
                  <c:v>0.70000000000000062</c:v>
                </c:pt>
              </c:numCache>
            </c:numRef>
          </c:val>
        </c:ser>
        <c:shape val="box"/>
        <c:axId val="91202304"/>
        <c:axId val="91203840"/>
        <c:axId val="0"/>
      </c:bar3DChart>
      <c:catAx>
        <c:axId val="91202304"/>
        <c:scaling>
          <c:orientation val="minMax"/>
        </c:scaling>
        <c:axPos val="b"/>
        <c:numFmt formatCode="General" sourceLinked="0"/>
        <c:tickLblPos val="nextTo"/>
        <c:txPr>
          <a:bodyPr/>
          <a:lstStyle/>
          <a:p>
            <a:pPr>
              <a:defRPr sz="2000" b="1">
                <a:solidFill>
                  <a:srgbClr val="663300"/>
                </a:solidFill>
                <a:latin typeface="Corbel" panose="020B0503020204020204" pitchFamily="34" charset="0"/>
              </a:defRPr>
            </a:pPr>
            <a:endParaRPr lang="en-US"/>
          </a:p>
        </c:txPr>
        <c:crossAx val="91203840"/>
        <c:crosses val="autoZero"/>
        <c:auto val="1"/>
        <c:lblAlgn val="ctr"/>
        <c:lblOffset val="100"/>
      </c:catAx>
      <c:valAx>
        <c:axId val="91203840"/>
        <c:scaling>
          <c:orientation val="minMax"/>
        </c:scaling>
        <c:axPos val="l"/>
        <c:majorGridlines/>
        <c:numFmt formatCode="0%" sourceLinked="1"/>
        <c:tickLblPos val="nextTo"/>
        <c:txPr>
          <a:bodyPr/>
          <a:lstStyle/>
          <a:p>
            <a:pPr>
              <a:defRPr sz="2000" b="1">
                <a:solidFill>
                  <a:srgbClr val="663300"/>
                </a:solidFill>
                <a:latin typeface="Corbel" panose="020B0503020204020204" pitchFamily="34" charset="0"/>
              </a:defRPr>
            </a:pPr>
            <a:endParaRPr lang="en-US"/>
          </a:p>
        </c:txPr>
        <c:crossAx val="91202304"/>
        <c:crosses val="autoZero"/>
        <c:crossBetween val="between"/>
      </c:valAx>
    </c:plotArea>
    <c:legend>
      <c:legendPos val="r"/>
      <c:layout>
        <c:manualLayout>
          <c:xMode val="edge"/>
          <c:yMode val="edge"/>
          <c:x val="0.71430627206082054"/>
          <c:y val="0.16779942743676901"/>
          <c:w val="0.27707303828400781"/>
          <c:h val="0.62231065521304563"/>
        </c:manualLayout>
      </c:layout>
      <c:txPr>
        <a:bodyPr/>
        <a:lstStyle/>
        <a:p>
          <a:pPr>
            <a:defRPr sz="2000" b="0">
              <a:solidFill>
                <a:srgbClr val="663300"/>
              </a:solidFill>
            </a:defRPr>
          </a:pPr>
          <a:endParaRPr lang="en-US"/>
        </a:p>
      </c:txPr>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manualLayout>
          <c:layoutTarget val="inner"/>
          <c:xMode val="edge"/>
          <c:yMode val="edge"/>
          <c:x val="3.5769168234501658E-2"/>
          <c:y val="9.3750000000000111E-2"/>
          <c:w val="0.57156504773186478"/>
          <c:h val="0.81770833333333415"/>
        </c:manualLayout>
      </c:layout>
      <c:pie3DChart>
        <c:varyColors val="1"/>
        <c:ser>
          <c:idx val="0"/>
          <c:order val="0"/>
          <c:tx>
            <c:strRef>
              <c:f>Sheet1!$B$1</c:f>
              <c:strCache>
                <c:ptCount val="1"/>
                <c:pt idx="0">
                  <c:v>Percentage</c:v>
                </c:pt>
              </c:strCache>
            </c:strRef>
          </c:tx>
          <c:dPt>
            <c:idx val="0"/>
            <c:spPr>
              <a:solidFill>
                <a:schemeClr val="accent6"/>
              </a:solidFill>
            </c:spPr>
          </c:dPt>
          <c:dLbls>
            <c:dLbl>
              <c:idx val="0"/>
              <c:layout>
                <c:manualLayout>
                  <c:x val="-1.6224188790560506E-2"/>
                  <c:y val="-1.041666666666669E-2"/>
                </c:manualLayout>
              </c:layout>
              <c:dLblPos val="bestFit"/>
              <c:showPercent val="1"/>
              <c:extLst>
                <c:ext xmlns:c15="http://schemas.microsoft.com/office/drawing/2012/chart" uri="{CE6537A1-D6FC-4f65-9D91-7224C49458BB}">
                  <c15:layout/>
                </c:ext>
              </c:extLst>
            </c:dLbl>
            <c:dLbl>
              <c:idx val="1"/>
              <c:layout>
                <c:manualLayout>
                  <c:x val="1.1799410029498471E-2"/>
                  <c:y val="-5.7291666666666664E-2"/>
                </c:manualLayout>
              </c:layout>
              <c:dLblPos val="bestFit"/>
              <c:showPercent val="1"/>
              <c:extLst>
                <c:ext xmlns:c15="http://schemas.microsoft.com/office/drawing/2012/chart" uri="{CE6537A1-D6FC-4f65-9D91-7224C49458BB}">
                  <c15:layout/>
                </c:ext>
              </c:extLst>
            </c:dLbl>
            <c:spPr>
              <a:noFill/>
              <a:ln>
                <a:noFill/>
              </a:ln>
              <a:effectLst/>
            </c:spPr>
            <c:txPr>
              <a:bodyPr/>
              <a:lstStyle/>
              <a:p>
                <a:pPr>
                  <a:defRPr sz="2400" b="1">
                    <a:solidFill>
                      <a:srgbClr val="663300"/>
                    </a:solidFill>
                    <a:latin typeface="Corbel" panose="020B0503020204020204" pitchFamily="34" charset="0"/>
                  </a:defRPr>
                </a:pPr>
                <a:endParaRPr lang="en-US"/>
              </a:p>
            </c:txPr>
            <c:dLblPos val="outEnd"/>
            <c:showPercent val="1"/>
            <c:showLeaderLines val="1"/>
            <c:extLst>
              <c:ext xmlns:c15="http://schemas.microsoft.com/office/drawing/2012/chart" uri="{CE6537A1-D6FC-4f65-9D91-7224C49458BB}">
                <c15:layout/>
              </c:ext>
            </c:extLst>
          </c:dLbls>
          <c:cat>
            <c:strRef>
              <c:f>Sheet1!$A$2:$A$6</c:f>
              <c:strCache>
                <c:ptCount val="5"/>
                <c:pt idx="0">
                  <c:v>Top (Over $110K)</c:v>
                </c:pt>
                <c:pt idx="1">
                  <c:v>Fourth ($75K - 110K)</c:v>
                </c:pt>
                <c:pt idx="2">
                  <c:v>Third ($48K - 75K)</c:v>
                </c:pt>
                <c:pt idx="3">
                  <c:v>Second ($30K - 48K)</c:v>
                </c:pt>
                <c:pt idx="4">
                  <c:v>Bottom ($0 - 30K)</c:v>
                </c:pt>
              </c:strCache>
            </c:strRef>
          </c:cat>
          <c:val>
            <c:numRef>
              <c:f>Sheet1!$B$2:$B$6</c:f>
              <c:numCache>
                <c:formatCode>#,##0</c:formatCode>
                <c:ptCount val="5"/>
                <c:pt idx="0">
                  <c:v>1699</c:v>
                </c:pt>
                <c:pt idx="1">
                  <c:v>4142</c:v>
                </c:pt>
                <c:pt idx="2">
                  <c:v>8908</c:v>
                </c:pt>
                <c:pt idx="3">
                  <c:v>15684</c:v>
                </c:pt>
                <c:pt idx="4">
                  <c:v>188643</c:v>
                </c:pt>
              </c:numCache>
            </c:numRef>
          </c:val>
        </c:ser>
      </c:pie3DChart>
    </c:plotArea>
    <c:legend>
      <c:legendPos val="r"/>
      <c:layout>
        <c:manualLayout>
          <c:xMode val="edge"/>
          <c:yMode val="edge"/>
          <c:x val="0.62696641349034965"/>
          <c:y val="0.10812500000000014"/>
          <c:w val="0.36377430144240852"/>
          <c:h val="0.7670753362860907"/>
        </c:manualLayout>
      </c:layout>
      <c:txPr>
        <a:bodyPr/>
        <a:lstStyle/>
        <a:p>
          <a:pPr>
            <a:defRPr sz="2400" b="0">
              <a:solidFill>
                <a:srgbClr val="663300"/>
              </a:solidFill>
              <a:latin typeface="Corbel" panose="020B0503020204020204" pitchFamily="34" charset="0"/>
            </a:defRPr>
          </a:pPr>
          <a:endParaRPr lang="en-US"/>
        </a:p>
      </c:txPr>
    </c:legend>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manualLayout>
          <c:layoutTarget val="inner"/>
          <c:xMode val="edge"/>
          <c:yMode val="edge"/>
          <c:x val="3.5315960672028329E-2"/>
          <c:y val="4.5454545454545463E-2"/>
          <c:w val="0.62891091028394175"/>
          <c:h val="0.85399650043744535"/>
        </c:manualLayout>
      </c:layout>
      <c:pie3DChart>
        <c:varyColors val="1"/>
        <c:ser>
          <c:idx val="0"/>
          <c:order val="0"/>
          <c:tx>
            <c:strRef>
              <c:f>Sheet1!$B$1</c:f>
              <c:strCache>
                <c:ptCount val="1"/>
                <c:pt idx="0">
                  <c:v>Sales</c:v>
                </c:pt>
              </c:strCache>
            </c:strRef>
          </c:tx>
          <c:dPt>
            <c:idx val="0"/>
            <c:spPr>
              <a:solidFill>
                <a:schemeClr val="accent6"/>
              </a:solidFill>
            </c:spPr>
          </c:dPt>
          <c:dLbls>
            <c:dLbl>
              <c:idx val="0"/>
              <c:layout>
                <c:manualLayout>
                  <c:x val="-2.9498525073746309E-2"/>
                  <c:y val="-6.3131313131313163E-2"/>
                </c:manualLayout>
              </c:layout>
              <c:dLblPos val="bestFit"/>
              <c:showPercent val="1"/>
              <c:extLst>
                <c:ext xmlns:c15="http://schemas.microsoft.com/office/drawing/2012/chart" uri="{CE6537A1-D6FC-4f65-9D91-7224C49458BB}">
                  <c15:layout/>
                </c:ext>
              </c:extLst>
            </c:dLbl>
            <c:dLbl>
              <c:idx val="3"/>
              <c:layout>
                <c:manualLayout>
                  <c:x val="0"/>
                  <c:y val="-0.10101010101010102"/>
                </c:manualLayout>
              </c:layout>
              <c:dLblPos val="bestFit"/>
              <c:showPercent val="1"/>
              <c:extLst>
                <c:ext xmlns:c15="http://schemas.microsoft.com/office/drawing/2012/chart" uri="{CE6537A1-D6FC-4f65-9D91-7224C49458BB}">
                  <c15:layout/>
                </c:ext>
              </c:extLst>
            </c:dLbl>
            <c:dLbl>
              <c:idx val="4"/>
              <c:layout>
                <c:manualLayout>
                  <c:x val="2.064896755162245E-2"/>
                  <c:y val="0"/>
                </c:manualLayout>
              </c:layout>
              <c:dLblPos val="bestFit"/>
              <c:showPercent val="1"/>
              <c:extLst>
                <c:ext xmlns:c15="http://schemas.microsoft.com/office/drawing/2012/chart" uri="{CE6537A1-D6FC-4f65-9D91-7224C49458BB}">
                  <c15:layout/>
                </c:ext>
              </c:extLst>
            </c:dLbl>
            <c:spPr>
              <a:noFill/>
              <a:ln>
                <a:noFill/>
              </a:ln>
              <a:effectLst/>
            </c:spPr>
            <c:txPr>
              <a:bodyPr/>
              <a:lstStyle/>
              <a:p>
                <a:pPr>
                  <a:defRPr sz="2400" b="1">
                    <a:solidFill>
                      <a:srgbClr val="663300"/>
                    </a:solidFill>
                    <a:latin typeface="Corbel" panose="020B0503020204020204" pitchFamily="34" charset="0"/>
                  </a:defRPr>
                </a:pPr>
                <a:endParaRPr lang="en-US"/>
              </a:p>
            </c:txPr>
            <c:dLblPos val="outEnd"/>
            <c:showPercent val="1"/>
            <c:extLst>
              <c:ext xmlns:c15="http://schemas.microsoft.com/office/drawing/2012/chart" uri="{CE6537A1-D6FC-4f65-9D91-7224C49458BB}">
                <c15:layout/>
              </c:ext>
            </c:extLst>
          </c:dLbls>
          <c:cat>
            <c:strRef>
              <c:f>Sheet1!$A$2:$A$6</c:f>
              <c:strCache>
                <c:ptCount val="5"/>
                <c:pt idx="0">
                  <c:v>Top (Over $110K)</c:v>
                </c:pt>
                <c:pt idx="1">
                  <c:v>Fourth ($75K - 110K)</c:v>
                </c:pt>
                <c:pt idx="2">
                  <c:v>Third ($48K - 75K)</c:v>
                </c:pt>
                <c:pt idx="3">
                  <c:v>Second ($30K - 48K)</c:v>
                </c:pt>
                <c:pt idx="4">
                  <c:v>Bottom ($0 - 30K)</c:v>
                </c:pt>
              </c:strCache>
            </c:strRef>
          </c:cat>
          <c:val>
            <c:numRef>
              <c:f>Sheet1!$B$2:$B$6</c:f>
              <c:numCache>
                <c:formatCode>General</c:formatCode>
                <c:ptCount val="5"/>
                <c:pt idx="0">
                  <c:v>8310</c:v>
                </c:pt>
                <c:pt idx="1">
                  <c:v>4910</c:v>
                </c:pt>
                <c:pt idx="2">
                  <c:v>4779</c:v>
                </c:pt>
                <c:pt idx="3">
                  <c:v>3840</c:v>
                </c:pt>
                <c:pt idx="4">
                  <c:v>4573</c:v>
                </c:pt>
              </c:numCache>
            </c:numRef>
          </c:val>
        </c:ser>
      </c:pie3DChart>
    </c:plotArea>
    <c:legend>
      <c:legendPos val="r"/>
      <c:layout>
        <c:manualLayout>
          <c:xMode val="edge"/>
          <c:yMode val="edge"/>
          <c:x val="0.66558525579039463"/>
          <c:y val="0.10900894332652863"/>
          <c:w val="0.33441474420960565"/>
          <c:h val="0.73175753598981963"/>
        </c:manualLayout>
      </c:layout>
      <c:txPr>
        <a:bodyPr/>
        <a:lstStyle/>
        <a:p>
          <a:pPr>
            <a:defRPr sz="2400">
              <a:solidFill>
                <a:srgbClr val="663300"/>
              </a:solidFill>
              <a:latin typeface="Corbel" panose="020B0503020204020204" pitchFamily="34" charset="0"/>
            </a:defRPr>
          </a:pPr>
          <a:endParaRPr lang="en-US"/>
        </a:p>
      </c:txPr>
    </c:legend>
    <c:plotVisOnly val="1"/>
    <c:dispBlanksAs val="zero"/>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7A97F3D4-F3F8-4DC5-A309-66B70EA06A2D}" type="datetimeFigureOut">
              <a:rPr lang="en-US" smtClean="0"/>
              <a:pPr/>
              <a:t>6/8/2016</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1177497-1E33-4BE7-B525-9D11E9E650F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I appreciate the opportunity</a:t>
            </a:r>
            <a:r>
              <a:rPr lang="en-US" sz="1400" baseline="0" dirty="0" smtClean="0"/>
              <a:t> to speak to you this morning about Mississippi’s Affordability Model.  </a:t>
            </a:r>
          </a:p>
          <a:p>
            <a:endParaRPr lang="en-US" sz="1400" baseline="0" dirty="0" smtClean="0"/>
          </a:p>
          <a:p>
            <a:r>
              <a:rPr lang="en-US" sz="1400" baseline="0" dirty="0" smtClean="0"/>
              <a:t>[CLICK SLIDE]</a:t>
            </a:r>
          </a:p>
          <a:p>
            <a:endParaRPr lang="en-US" sz="1400" baseline="0" dirty="0" smtClean="0"/>
          </a:p>
          <a:p>
            <a:endParaRPr lang="en-US" sz="1400" baseline="0" dirty="0" smtClean="0"/>
          </a:p>
          <a:p>
            <a:r>
              <a:rPr lang="en-US" sz="1400" baseline="0" dirty="0" smtClean="0"/>
              <a:t>I’m obviously not Jennifer Rogers with the Office of State Student Financial Aid.  I’m Jim Hood with IHL.  Jennifer had another obligation today and could not be with you this morning.</a:t>
            </a:r>
          </a:p>
          <a:p>
            <a:endParaRPr lang="en-US" sz="1400" baseline="0" dirty="0" smtClean="0"/>
          </a:p>
          <a:p>
            <a:r>
              <a:rPr lang="en-US" sz="1400" baseline="0" dirty="0" smtClean="0"/>
              <a:t>Jennifer normally talks about Mississippi’s Affordability Model because the model is a state financial aid initiative.  </a:t>
            </a:r>
          </a:p>
          <a:p>
            <a:endParaRPr lang="en-US" sz="1400" baseline="0" dirty="0" smtClean="0"/>
          </a:p>
          <a:p>
            <a:r>
              <a:rPr lang="en-US" sz="1400" baseline="0" dirty="0" smtClean="0"/>
              <a:t>The Model </a:t>
            </a:r>
            <a:r>
              <a:rPr lang="en-US" sz="1400" baseline="0" dirty="0" smtClean="0"/>
              <a:t>has become part </a:t>
            </a:r>
            <a:r>
              <a:rPr lang="en-US" sz="1400" baseline="0" dirty="0" smtClean="0"/>
              <a:t>of her </a:t>
            </a:r>
            <a:r>
              <a:rPr lang="en-US" sz="1400" baseline="0" dirty="0" smtClean="0"/>
              <a:t>role recently because the State Student Financial Aid Board ----- Postsecondary </a:t>
            </a:r>
            <a:r>
              <a:rPr lang="en-US" sz="1400" baseline="0" dirty="0" smtClean="0"/>
              <a:t>Education Financial Assistance </a:t>
            </a:r>
            <a:r>
              <a:rPr lang="en-US" sz="1400" baseline="0" dirty="0" smtClean="0"/>
              <a:t>Board ----   has </a:t>
            </a:r>
            <a:r>
              <a:rPr lang="en-US" sz="1400" baseline="0" dirty="0" smtClean="0"/>
              <a:t>asked her to review the state’s financial aid programs…… and she intends to use this model as part of that review.</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dirty="0" smtClean="0"/>
              <a:t>Let’s take one last look at</a:t>
            </a:r>
            <a:r>
              <a:rPr lang="en-US" sz="1400" baseline="0" dirty="0" smtClean="0"/>
              <a:t> our Family Income slide…. now we’ve added a third column looking at the income of state aid recipients….</a:t>
            </a:r>
          </a:p>
          <a:p>
            <a:endParaRPr lang="en-US" sz="1400" baseline="0" dirty="0" smtClean="0"/>
          </a:p>
          <a:p>
            <a:r>
              <a:rPr lang="en-US" sz="1400" baseline="0" dirty="0" smtClean="0"/>
              <a:t>[CLICK SLIDE]</a:t>
            </a:r>
          </a:p>
          <a:p>
            <a:endParaRPr lang="en-US" sz="1400" baseline="0" dirty="0" smtClean="0"/>
          </a:p>
          <a:p>
            <a:r>
              <a:rPr lang="en-US" sz="1400" baseline="0" dirty="0" smtClean="0"/>
              <a:t>You can still see 52% of our families earn below $48K….and 93% of our state FASFA applicants earn below $48K…..</a:t>
            </a:r>
          </a:p>
          <a:p>
            <a:endParaRPr lang="en-US" sz="1400" baseline="0" dirty="0" smtClean="0"/>
          </a:p>
          <a:p>
            <a:r>
              <a:rPr lang="en-US" sz="1400" baseline="0" dirty="0" smtClean="0"/>
              <a:t>[CLICK SLIDE]</a:t>
            </a:r>
          </a:p>
          <a:p>
            <a:endParaRPr lang="en-US" sz="1400" baseline="0" dirty="0" smtClean="0"/>
          </a:p>
          <a:p>
            <a:r>
              <a:rPr lang="en-US" sz="1400" baseline="0" dirty="0" smtClean="0"/>
              <a:t>but now we can see 50% of our state aid recipients earn more than $75K….</a:t>
            </a:r>
          </a:p>
          <a:p>
            <a:endParaRPr lang="en-US" sz="1400" baseline="0" dirty="0" smtClean="0"/>
          </a:p>
          <a:p>
            <a:r>
              <a:rPr lang="en-US" sz="1400" dirty="0" smtClean="0">
                <a:solidFill>
                  <a:srgbClr val="000000"/>
                </a:solidFill>
              </a:rPr>
              <a:t>Do you see the flip-flop in percentages?  Do you see the problem?</a:t>
            </a:r>
          </a:p>
          <a:p>
            <a:endParaRPr lang="en-US" sz="1400" dirty="0" smtClean="0">
              <a:solidFill>
                <a:srgbClr val="000000"/>
              </a:solidFill>
            </a:endParaRPr>
          </a:p>
          <a:p>
            <a:r>
              <a:rPr lang="en-US" sz="1400" dirty="0" smtClean="0">
                <a:solidFill>
                  <a:srgbClr val="000000"/>
                </a:solidFill>
              </a:rPr>
              <a:t>State student</a:t>
            </a:r>
            <a:r>
              <a:rPr lang="en-US" sz="1400" baseline="0" dirty="0" smtClean="0">
                <a:solidFill>
                  <a:srgbClr val="000000"/>
                </a:solidFill>
              </a:rPr>
              <a:t> financial aid is huge chess piece…when it comes to </a:t>
            </a:r>
            <a:r>
              <a:rPr lang="en-US" sz="1400" baseline="0" dirty="0" err="1" smtClean="0">
                <a:solidFill>
                  <a:srgbClr val="000000"/>
                </a:solidFill>
              </a:rPr>
              <a:t>affordabilty</a:t>
            </a:r>
            <a:r>
              <a:rPr lang="en-US" sz="1400" baseline="0" dirty="0" smtClean="0">
                <a:solidFill>
                  <a:srgbClr val="000000"/>
                </a:solidFill>
              </a:rPr>
              <a:t>….and it’s not working as efficiently as it needs to be….</a:t>
            </a:r>
            <a:endParaRPr lang="en-US" sz="1400" dirty="0" smtClean="0">
              <a:solidFill>
                <a:srgbClr val="000000"/>
              </a:solidFill>
            </a:endParaRPr>
          </a:p>
          <a:p>
            <a:endParaRPr lang="en-US" sz="1400" dirty="0" smtClean="0">
              <a:solidFill>
                <a:srgbClr val="000000"/>
              </a:solidFill>
            </a:endParaRPr>
          </a:p>
        </p:txBody>
      </p:sp>
      <p:sp>
        <p:nvSpPr>
          <p:cNvPr id="4" name="Slide Number Placeholder 3"/>
          <p:cNvSpPr>
            <a:spLocks noGrp="1"/>
          </p:cNvSpPr>
          <p:nvPr>
            <p:ph type="sldNum" sz="quarter" idx="10"/>
          </p:nvPr>
        </p:nvSpPr>
        <p:spPr/>
        <p:txBody>
          <a:bodyPr/>
          <a:lstStyle/>
          <a:p>
            <a:fld id="{E1177497-1E33-4BE7-B525-9D11E9E650F9}"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To</a:t>
            </a:r>
            <a:r>
              <a:rPr lang="en-US" sz="1400" baseline="0" dirty="0" smtClean="0"/>
              <a:t> this point….I’ve tried to establish some rationale for using an Affordability Model</a:t>
            </a:r>
          </a:p>
          <a:p>
            <a:endParaRPr lang="en-US" sz="1400" baseline="0" dirty="0" smtClean="0"/>
          </a:p>
          <a:p>
            <a:r>
              <a:rPr lang="en-US" sz="1400" baseline="0" dirty="0" smtClean="0"/>
              <a:t>I’ve just touched on the inability of our state financial aid programs to effectively target students by income group</a:t>
            </a:r>
          </a:p>
          <a:p>
            <a:endParaRPr lang="en-US" sz="1400" baseline="0" dirty="0" smtClean="0"/>
          </a:p>
          <a:p>
            <a:endParaRPr lang="en-US" sz="1400" baseline="0" dirty="0" smtClean="0"/>
          </a:p>
          <a:p>
            <a:r>
              <a:rPr lang="en-US" sz="1400" baseline="0" dirty="0" smtClean="0"/>
              <a:t>For the sake of time, I’ve made very little mention of other factors that include rising tuition…..declining state appropriations….and other changing costs….</a:t>
            </a:r>
          </a:p>
          <a:p>
            <a:endParaRPr lang="en-US" sz="1400" baseline="0" dirty="0" smtClean="0"/>
          </a:p>
          <a:p>
            <a:endParaRPr lang="en-US" sz="1400" baseline="0" dirty="0" smtClean="0"/>
          </a:p>
          <a:p>
            <a:r>
              <a:rPr lang="en-US" sz="1400" baseline="0" dirty="0" smtClean="0"/>
              <a:t>But I think we can all agree to need to start looking at the moving pieces to Affordability.</a:t>
            </a:r>
          </a:p>
          <a:p>
            <a:endParaRPr lang="en-US" sz="1400" baseline="0" dirty="0" smtClean="0"/>
          </a:p>
          <a:p>
            <a:endParaRPr lang="en-US" sz="1400" baseline="0" dirty="0" smtClean="0"/>
          </a:p>
          <a:p>
            <a:r>
              <a:rPr lang="en-US" sz="1400" baseline="0" dirty="0" smtClean="0"/>
              <a:t>Now let’s take a look at the actual Affordability Model</a:t>
            </a:r>
            <a:endParaRPr lang="en-US" sz="1400"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000000"/>
                </a:solidFill>
              </a:rPr>
              <a:t>	</a:t>
            </a:r>
          </a:p>
          <a:p>
            <a:r>
              <a:rPr lang="en-US" dirty="0" smtClean="0"/>
              <a:t>Developed with some expectation from Lumina the Model would be developed for other states</a:t>
            </a:r>
          </a:p>
          <a:p>
            <a:endParaRPr lang="en-US" dirty="0" smtClean="0"/>
          </a:p>
          <a:p>
            <a:r>
              <a:rPr lang="en-US" dirty="0" smtClean="0"/>
              <a:t>Initially</a:t>
            </a:r>
            <a:r>
              <a:rPr lang="en-US" baseline="0" dirty="0" smtClean="0"/>
              <a:t> developed for Washington…..Mississippi is the first state to populate data for the model</a:t>
            </a:r>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These are adjustable (or dynamic</a:t>
            </a:r>
            <a:r>
              <a:rPr lang="en-US" sz="1400" baseline="0" dirty="0" smtClean="0"/>
              <a:t>) metrics that can be changed by the user</a:t>
            </a:r>
          </a:p>
          <a:p>
            <a:endParaRPr lang="en-US" sz="1400" baseline="0" dirty="0" smtClean="0"/>
          </a:p>
          <a:p>
            <a:r>
              <a:rPr lang="en-US" sz="1400" baseline="0" dirty="0" smtClean="0"/>
              <a:t>Interest rates can be adjusted…..increases in tuition can be added…</a:t>
            </a:r>
            <a:endParaRPr lang="en-US" sz="1400"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smtClean="0"/>
          </a:p>
          <a:p>
            <a:r>
              <a:rPr lang="en-US" sz="1400" dirty="0" smtClean="0"/>
              <a:t>These fund categories are</a:t>
            </a:r>
            <a:r>
              <a:rPr lang="en-US" sz="1400" baseline="0" dirty="0" smtClean="0"/>
              <a:t> reflected in the Model….</a:t>
            </a:r>
          </a:p>
          <a:p>
            <a:endParaRPr lang="en-US" sz="1400" baseline="0" dirty="0" smtClean="0"/>
          </a:p>
          <a:p>
            <a:r>
              <a:rPr lang="en-US" sz="1400" baseline="0" dirty="0" smtClean="0"/>
              <a:t>Some of these figures are hard figures that will not change (state appropriations)</a:t>
            </a:r>
          </a:p>
          <a:p>
            <a:endParaRPr lang="en-US" sz="1400" baseline="0" dirty="0" smtClean="0"/>
          </a:p>
          <a:p>
            <a:r>
              <a:rPr lang="en-US" sz="1400" baseline="0" dirty="0" smtClean="0"/>
              <a:t>Some of these figures are dynamic and will change based on the adjustable metrics (funds from work)</a:t>
            </a:r>
          </a:p>
          <a:p>
            <a:endParaRPr lang="en-US" sz="1400" baseline="0" dirty="0" smtClean="0"/>
          </a:p>
          <a:p>
            <a:r>
              <a:rPr lang="en-US" sz="1400" baseline="0" dirty="0" smtClean="0"/>
              <a:t>You’ll notice a few figures in red….these are the figures Raul requested from your institutions back on March 1</a:t>
            </a:r>
            <a:r>
              <a:rPr lang="en-US" sz="1400" baseline="30000" dirty="0" smtClean="0"/>
              <a:t>st</a:t>
            </a:r>
            <a:r>
              <a:rPr lang="en-US" sz="1400" baseline="0" dirty="0" smtClean="0"/>
              <a:t>.</a:t>
            </a:r>
          </a:p>
          <a:p>
            <a:endParaRPr lang="en-US" sz="1400" baseline="0" dirty="0" smtClean="0"/>
          </a:p>
          <a:p>
            <a:r>
              <a:rPr lang="en-US" sz="1400" baseline="0" dirty="0" smtClean="0"/>
              <a:t>We’ll discuss our data collection and where we are in our process in a few minutes.</a:t>
            </a:r>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dirty="0" smtClean="0">
                <a:solidFill>
                  <a:srgbClr val="000000"/>
                </a:solidFill>
              </a:rPr>
              <a:t>This is</a:t>
            </a:r>
            <a:r>
              <a:rPr lang="en-US" sz="1400" baseline="0" dirty="0" smtClean="0">
                <a:solidFill>
                  <a:srgbClr val="000000"/>
                </a:solidFill>
              </a:rPr>
              <a:t> a snapshot of the model….</a:t>
            </a:r>
          </a:p>
          <a:p>
            <a:endParaRPr lang="en-US" sz="1400" baseline="0" dirty="0" smtClean="0">
              <a:solidFill>
                <a:srgbClr val="000000"/>
              </a:solidFill>
            </a:endParaRPr>
          </a:p>
          <a:p>
            <a:r>
              <a:rPr lang="en-US" sz="1400" baseline="0" dirty="0" smtClean="0">
                <a:solidFill>
                  <a:srgbClr val="000000"/>
                </a:solidFill>
              </a:rPr>
              <a:t>It’s not a current snapshot but it’ll show the moving pieces of the model and the importance of the area chart at the bottom.</a:t>
            </a:r>
          </a:p>
          <a:p>
            <a:endParaRPr lang="en-US" sz="1400" baseline="0" dirty="0" smtClean="0">
              <a:solidFill>
                <a:srgbClr val="000000"/>
              </a:solidFill>
            </a:endParaRPr>
          </a:p>
          <a:p>
            <a:r>
              <a:rPr lang="en-US" sz="1400" baseline="0" dirty="0" smtClean="0">
                <a:solidFill>
                  <a:srgbClr val="000000"/>
                </a:solidFill>
              </a:rPr>
              <a:t>The first box reflects the Family’s Contribution….you can see the adjustable metrics in that box.</a:t>
            </a:r>
          </a:p>
          <a:p>
            <a:endParaRPr lang="en-US" sz="1400" baseline="0" dirty="0" smtClean="0">
              <a:solidFill>
                <a:srgbClr val="000000"/>
              </a:solidFill>
            </a:endParaRPr>
          </a:p>
          <a:p>
            <a:r>
              <a:rPr lang="en-US" sz="1400" baseline="0" dirty="0" smtClean="0">
                <a:solidFill>
                  <a:srgbClr val="000000"/>
                </a:solidFill>
              </a:rPr>
              <a:t>The second box reflects the Student’s Contribution….work hours per year</a:t>
            </a:r>
          </a:p>
          <a:p>
            <a:endParaRPr lang="en-US" sz="1400" baseline="0" dirty="0" smtClean="0">
              <a:solidFill>
                <a:srgbClr val="000000"/>
              </a:solidFill>
            </a:endParaRPr>
          </a:p>
          <a:p>
            <a:r>
              <a:rPr lang="en-US" sz="1400" baseline="0" dirty="0" smtClean="0">
                <a:solidFill>
                  <a:srgbClr val="000000"/>
                </a:solidFill>
              </a:rPr>
              <a:t>The third box reflects some policy change metrics…..tuition changes…..and….state need grant served….% of students served</a:t>
            </a:r>
          </a:p>
          <a:p>
            <a:endParaRPr lang="en-US" sz="1400" baseline="0" dirty="0" smtClean="0">
              <a:solidFill>
                <a:srgbClr val="000000"/>
              </a:solidFill>
            </a:endParaRPr>
          </a:p>
          <a:p>
            <a:endParaRPr lang="en-US" sz="1400" baseline="0" dirty="0" smtClean="0">
              <a:solidFill>
                <a:srgbClr val="000000"/>
              </a:solidFill>
            </a:endParaRPr>
          </a:p>
          <a:p>
            <a:r>
              <a:rPr lang="en-US" sz="1400" baseline="0" dirty="0" smtClean="0">
                <a:solidFill>
                  <a:srgbClr val="000000"/>
                </a:solidFill>
              </a:rPr>
              <a:t>The fourth box here reflects the different fund categories….black at the bottom reflects state appropriations…that’s the floor for the costs….ties state appropriations to the costs of attendance….The percentages along the x-axis reflect percent of median family income (MFI)</a:t>
            </a:r>
          </a:p>
          <a:p>
            <a:endParaRPr lang="en-US" sz="1400" baseline="0" dirty="0" smtClean="0">
              <a:solidFill>
                <a:srgbClr val="000000"/>
              </a:solidFill>
            </a:endParaRPr>
          </a:p>
          <a:p>
            <a:r>
              <a:rPr lang="en-US" sz="1400" baseline="0" dirty="0" smtClean="0">
                <a:solidFill>
                  <a:srgbClr val="000000"/>
                </a:solidFill>
              </a:rPr>
              <a:t>Discuss different income groups along with the different colors in the next few slides</a:t>
            </a:r>
          </a:p>
          <a:p>
            <a:endParaRPr lang="en-US" baseline="0" dirty="0" smtClean="0">
              <a:solidFill>
                <a:srgbClr val="000000"/>
              </a:solidFill>
            </a:endParaRPr>
          </a:p>
          <a:p>
            <a:r>
              <a:rPr lang="en-US" dirty="0" smtClean="0">
                <a:solidFill>
                  <a:srgbClr val="000000"/>
                </a:solidFill>
              </a:rPr>
              <a:t>	</a:t>
            </a:r>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baseline="0" dirty="0" smtClean="0">
                <a:solidFill>
                  <a:srgbClr val="000000"/>
                </a:solidFill>
              </a:rPr>
              <a:t>READ FIRST….</a:t>
            </a:r>
          </a:p>
          <a:p>
            <a:r>
              <a:rPr lang="en-US" sz="1400" dirty="0" smtClean="0">
                <a:solidFill>
                  <a:srgbClr val="000000"/>
                </a:solidFill>
              </a:rPr>
              <a:t>	</a:t>
            </a:r>
          </a:p>
          <a:p>
            <a:r>
              <a:rPr lang="en-US" sz="1400" dirty="0" smtClean="0"/>
              <a:t>Let’s take a look at the area chart produced by the</a:t>
            </a:r>
            <a:r>
              <a:rPr lang="en-US" sz="1400" baseline="0" dirty="0" smtClean="0"/>
              <a:t> model.</a:t>
            </a:r>
          </a:p>
          <a:p>
            <a:endParaRPr lang="en-US" sz="1400" baseline="0" dirty="0" smtClean="0"/>
          </a:p>
          <a:p>
            <a:r>
              <a:rPr lang="en-US" sz="1400" baseline="0" dirty="0" smtClean="0"/>
              <a:t>I know it looks like a weather radar….and like a weather radar….red is bad!...here the red and light red reflect debt.</a:t>
            </a:r>
            <a:endParaRPr lang="en-US" sz="1400"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solidFill>
                  <a:srgbClr val="000000"/>
                </a:solidFill>
              </a:rPr>
              <a:t>	</a:t>
            </a:r>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solidFill>
                  <a:srgbClr val="000000"/>
                </a:solidFill>
              </a:rPr>
              <a:t>READ LAST….	</a:t>
            </a:r>
          </a:p>
          <a:p>
            <a:endParaRPr lang="en-US" sz="1400" dirty="0" smtClean="0">
              <a:solidFill>
                <a:srgbClr val="000000"/>
              </a:solidFill>
            </a:endParaRPr>
          </a:p>
          <a:p>
            <a:r>
              <a:rPr lang="en-US" sz="1400" dirty="0" smtClean="0">
                <a:solidFill>
                  <a:srgbClr val="000000"/>
                </a:solidFill>
              </a:rPr>
              <a:t>At this</a:t>
            </a:r>
            <a:r>
              <a:rPr lang="en-US" sz="1400" baseline="0" dirty="0" smtClean="0">
                <a:solidFill>
                  <a:srgbClr val="000000"/>
                </a:solidFill>
              </a:rPr>
              <a:t> point can you begin to see the implications of the model….the goal of the model is to address the red as much as possible…for all income groups.</a:t>
            </a:r>
          </a:p>
          <a:p>
            <a:endParaRPr lang="en-US" sz="1400" baseline="0" dirty="0" smtClean="0">
              <a:solidFill>
                <a:srgbClr val="000000"/>
              </a:solidFill>
            </a:endParaRPr>
          </a:p>
          <a:p>
            <a:r>
              <a:rPr lang="en-US" sz="1400" baseline="0" dirty="0" smtClean="0">
                <a:solidFill>
                  <a:srgbClr val="000000"/>
                </a:solidFill>
              </a:rPr>
              <a:t>This chart is based on Washington’s data…our data will certainly look very different.</a:t>
            </a:r>
          </a:p>
          <a:p>
            <a:endParaRPr lang="en-US" sz="1400" baseline="0" dirty="0" smtClean="0">
              <a:solidFill>
                <a:srgbClr val="000000"/>
              </a:solidFill>
            </a:endParaRPr>
          </a:p>
          <a:p>
            <a:r>
              <a:rPr lang="en-US" sz="1400" baseline="0" dirty="0" smtClean="0">
                <a:solidFill>
                  <a:srgbClr val="000000"/>
                </a:solidFill>
              </a:rPr>
              <a:t>Our chart will include local appropriation along with state appropriation</a:t>
            </a:r>
            <a:endParaRPr lang="en-US" sz="1400" dirty="0" smtClean="0">
              <a:solidFill>
                <a:srgbClr val="000000"/>
              </a:solidFill>
            </a:endParaRPr>
          </a:p>
          <a:p>
            <a:endParaRPr lang="en-US" dirty="0" smtClean="0"/>
          </a:p>
          <a:p>
            <a:r>
              <a:rPr lang="en-US" dirty="0" smtClean="0"/>
              <a:t>From an IHL perspective, I can see how this chart would look very differently</a:t>
            </a:r>
            <a:r>
              <a:rPr lang="en-US" baseline="0" dirty="0" smtClean="0"/>
              <a:t> for MVSU with more Pell Funds when compared to Ole Miss or State will less Pell but higher family incomes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400" dirty="0" smtClean="0"/>
              <a:t>From what I’ve been told</a:t>
            </a:r>
            <a:r>
              <a:rPr lang="en-US" sz="1400" baseline="0" dirty="0" smtClean="0"/>
              <a:t> the actual model is proprietary so we were only given access to the prototype model</a:t>
            </a:r>
          </a:p>
          <a:p>
            <a:endParaRPr lang="en-US" sz="1400" baseline="0" dirty="0" smtClean="0"/>
          </a:p>
          <a:p>
            <a:r>
              <a:rPr lang="en-US" sz="1400" baseline="0" dirty="0" smtClean="0"/>
              <a:t>But we can still see the benefits of the model….we’ll see the same area chart…but I understand there’s also a series of bar charts….</a:t>
            </a:r>
          </a:p>
          <a:p>
            <a:endParaRPr lang="en-US" sz="1400" baseline="0" dirty="0" smtClean="0"/>
          </a:p>
          <a:p>
            <a:endParaRPr lang="en-US" sz="1400" dirty="0" smtClean="0"/>
          </a:p>
          <a:p>
            <a:r>
              <a:rPr lang="en-US" sz="1400" dirty="0" smtClean="0"/>
              <a:t>Change Percentile of Earner</a:t>
            </a:r>
            <a:r>
              <a:rPr lang="en-US" sz="1400" baseline="0" dirty="0" smtClean="0"/>
              <a:t> to 33%</a:t>
            </a:r>
            <a:endParaRPr lang="en-US" sz="1400" dirty="0" smtClean="0"/>
          </a:p>
          <a:p>
            <a:r>
              <a:rPr lang="en-US" sz="1400" dirty="0" smtClean="0"/>
              <a:t>Changing Attending</a:t>
            </a:r>
          </a:p>
          <a:p>
            <a:r>
              <a:rPr lang="en-US" sz="1400" dirty="0" smtClean="0"/>
              <a:t>	Watch</a:t>
            </a:r>
            <a:r>
              <a:rPr lang="en-US" sz="1400" baseline="0" dirty="0" smtClean="0"/>
              <a:t> red change</a:t>
            </a:r>
          </a:p>
          <a:p>
            <a:r>
              <a:rPr lang="en-US" sz="1400" baseline="0" dirty="0" smtClean="0"/>
              <a:t>	Watch years update</a:t>
            </a:r>
          </a:p>
          <a:p>
            <a:endParaRPr lang="en-US" sz="1400" dirty="0" smtClean="0"/>
          </a:p>
          <a:p>
            <a:r>
              <a:rPr lang="en-US" sz="1400" dirty="0" smtClean="0"/>
              <a:t>Change Percentile of Earner</a:t>
            </a:r>
            <a:r>
              <a:rPr lang="en-US" sz="1400" baseline="0" dirty="0" smtClean="0"/>
              <a:t> to 67%</a:t>
            </a:r>
            <a:endParaRPr lang="en-US" sz="1400" dirty="0" smtClean="0"/>
          </a:p>
          <a:p>
            <a:r>
              <a:rPr lang="en-US" sz="1400" dirty="0" smtClean="0"/>
              <a:t>Changing Attending</a:t>
            </a:r>
          </a:p>
          <a:p>
            <a:r>
              <a:rPr lang="en-US" sz="1400" dirty="0" smtClean="0"/>
              <a:t>	Watch</a:t>
            </a:r>
            <a:r>
              <a:rPr lang="en-US" sz="1400" baseline="0" dirty="0" smtClean="0"/>
              <a:t> red change</a:t>
            </a:r>
          </a:p>
          <a:p>
            <a:r>
              <a:rPr lang="en-US" sz="1400" baseline="0" dirty="0" smtClean="0"/>
              <a:t>	Watch years update</a:t>
            </a:r>
          </a:p>
          <a:p>
            <a:endParaRPr lang="en-US" sz="1400"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baseline="0" dirty="0" smtClean="0"/>
          </a:p>
          <a:p>
            <a:r>
              <a:rPr lang="en-US" sz="1400" baseline="0" dirty="0" smtClean="0"/>
              <a:t>Here’s a relatively </a:t>
            </a:r>
            <a:r>
              <a:rPr lang="en-US" sz="1400" baseline="0" dirty="0" smtClean="0"/>
              <a:t>simple and straightforward </a:t>
            </a:r>
            <a:r>
              <a:rPr lang="en-US" sz="1400" baseline="0" dirty="0" smtClean="0"/>
              <a:t>definition of Affordability….</a:t>
            </a:r>
          </a:p>
          <a:p>
            <a:endParaRPr lang="en-US" sz="1400" baseline="0" dirty="0" smtClean="0"/>
          </a:p>
          <a:p>
            <a:r>
              <a:rPr lang="en-US" sz="1400" baseline="0" dirty="0" smtClean="0"/>
              <a:t>As will see shortly…this </a:t>
            </a:r>
            <a:r>
              <a:rPr lang="en-US" sz="1400" baseline="0" dirty="0" smtClean="0"/>
              <a:t>simple </a:t>
            </a:r>
            <a:r>
              <a:rPr lang="en-US" sz="1400" baseline="0" dirty="0" smtClean="0"/>
              <a:t>definition has a lot of moving pieces </a:t>
            </a:r>
            <a:endParaRPr lang="en-US" sz="1400" baseline="0" dirty="0" smtClean="0"/>
          </a:p>
          <a:p>
            <a:r>
              <a:rPr lang="en-US" sz="1400" baseline="0" dirty="0" smtClean="0"/>
              <a:t>that can contribute to --- or in some cases hinder --- college Affordability</a:t>
            </a:r>
            <a:endParaRPr lang="en-US" sz="1400"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1177497-1E33-4BE7-B525-9D11E9E650F9}"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For</a:t>
            </a:r>
            <a:r>
              <a:rPr lang="en-US" sz="1400" baseline="0" dirty="0" smtClean="0"/>
              <a:t> those of you familiar with chess….you know chess has a variety of pieces</a:t>
            </a:r>
            <a:r>
              <a:rPr lang="en-US" sz="1400" baseline="0" dirty="0" smtClean="0"/>
              <a:t>….</a:t>
            </a:r>
          </a:p>
          <a:p>
            <a:r>
              <a:rPr lang="en-US" sz="1400" baseline="0" dirty="0" smtClean="0"/>
              <a:t>and </a:t>
            </a:r>
            <a:r>
              <a:rPr lang="en-US" sz="1400" baseline="0" dirty="0" smtClean="0"/>
              <a:t>each of those pieces have specific </a:t>
            </a:r>
            <a:r>
              <a:rPr lang="en-US" sz="1400" baseline="0" dirty="0" smtClean="0"/>
              <a:t>moves that can impact the outcome of the game</a:t>
            </a:r>
            <a:endParaRPr lang="en-US" sz="1400" baseline="0" dirty="0" smtClean="0"/>
          </a:p>
          <a:p>
            <a:endParaRPr lang="en-US" sz="1400" baseline="0" dirty="0" smtClean="0"/>
          </a:p>
          <a:p>
            <a:r>
              <a:rPr lang="en-US" sz="1400" baseline="0" dirty="0" smtClean="0"/>
              <a:t>We could say Affordability </a:t>
            </a:r>
            <a:r>
              <a:rPr lang="en-US" sz="1400" baseline="0" dirty="0" smtClean="0"/>
              <a:t>has its own chess pieces</a:t>
            </a:r>
          </a:p>
          <a:p>
            <a:endParaRPr lang="en-US" sz="1400" baseline="0" dirty="0" smtClean="0"/>
          </a:p>
          <a:p>
            <a:r>
              <a:rPr lang="en-US" sz="1400" baseline="0" dirty="0" smtClean="0"/>
              <a:t>We won’t talk about most of </a:t>
            </a:r>
            <a:r>
              <a:rPr lang="en-US" sz="1400" baseline="0" dirty="0" smtClean="0"/>
              <a:t>these pieces in </a:t>
            </a:r>
            <a:r>
              <a:rPr lang="en-US" sz="1400" baseline="0" dirty="0" smtClean="0"/>
              <a:t>great detail today given our time…</a:t>
            </a:r>
          </a:p>
          <a:p>
            <a:endParaRPr lang="en-US" sz="1400" baseline="0" dirty="0" smtClean="0"/>
          </a:p>
          <a:p>
            <a:r>
              <a:rPr lang="en-US" sz="1400" baseline="0" dirty="0" smtClean="0"/>
              <a:t>[CLICK SLIDE]</a:t>
            </a:r>
          </a:p>
          <a:p>
            <a:endParaRPr lang="en-US" sz="1400" baseline="0" dirty="0" smtClean="0"/>
          </a:p>
          <a:p>
            <a:endParaRPr lang="en-US" sz="1400" baseline="0" dirty="0" smtClean="0"/>
          </a:p>
          <a:p>
            <a:r>
              <a:rPr lang="en-US" sz="1400" baseline="0" dirty="0" smtClean="0"/>
              <a:t>but we will touch on Family Income and State Financial Aid.</a:t>
            </a:r>
          </a:p>
          <a:p>
            <a:endParaRPr lang="en-US" sz="1400" baseline="0" dirty="0" smtClean="0"/>
          </a:p>
          <a:p>
            <a:r>
              <a:rPr lang="en-US" sz="1400" baseline="0" dirty="0" smtClean="0"/>
              <a:t>Those are probably </a:t>
            </a:r>
            <a:r>
              <a:rPr lang="en-US" sz="1400" baseline="0" dirty="0" smtClean="0"/>
              <a:t>among the biggest </a:t>
            </a:r>
            <a:r>
              <a:rPr lang="en-US" sz="1400" baseline="0" dirty="0" smtClean="0"/>
              <a:t>pieces (maybe along with appropriations) driving our adoption of the Affordability Model</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solidFill>
                  <a:srgbClr val="000000"/>
                </a:solidFill>
              </a:rPr>
              <a:t>	</a:t>
            </a:r>
          </a:p>
          <a:p>
            <a:r>
              <a:rPr lang="en-US" sz="1400" baseline="0" dirty="0" smtClean="0"/>
              <a:t>…</a:t>
            </a:r>
            <a:r>
              <a:rPr lang="en-US" sz="1400" dirty="0" smtClean="0"/>
              <a:t>…</a:t>
            </a:r>
            <a:r>
              <a:rPr lang="en-US" sz="1400" dirty="0" smtClean="0"/>
              <a:t>as you would imagine, college Affordability becomes relevant</a:t>
            </a:r>
            <a:r>
              <a:rPr lang="en-US" sz="1400" baseline="0" dirty="0" smtClean="0"/>
              <a:t> when you consider income group.  What’s affordable to some becomes impossible for others.  </a:t>
            </a:r>
          </a:p>
          <a:p>
            <a:endParaRPr lang="en-US" sz="1400" baseline="0" dirty="0" smtClean="0"/>
          </a:p>
          <a:p>
            <a:r>
              <a:rPr lang="en-US" sz="1400" baseline="0" dirty="0" smtClean="0"/>
              <a:t>I included this slide to provide a better idea of the income groups….you can see one third of Mississippi families earn less than $30K per year</a:t>
            </a:r>
          </a:p>
          <a:p>
            <a:r>
              <a:rPr lang="en-US" sz="1400" baseline="0" dirty="0" smtClean="0"/>
              <a:t>With an average of $16,256</a:t>
            </a:r>
          </a:p>
          <a:p>
            <a:endParaRPr lang="en-US" sz="1400" baseline="0" dirty="0" smtClean="0"/>
          </a:p>
          <a:p>
            <a:r>
              <a:rPr lang="en-US" sz="1400" baseline="0" dirty="0" smtClean="0"/>
              <a:t>[CLICK SLIDE]</a:t>
            </a:r>
          </a:p>
          <a:p>
            <a:endParaRPr lang="en-US" sz="1400" baseline="0" dirty="0" smtClean="0"/>
          </a:p>
          <a:p>
            <a:r>
              <a:rPr lang="en-US" sz="1400" baseline="0" dirty="0" smtClean="0"/>
              <a:t>If you add those bottom two categories….52% of families earn less than $48K….</a:t>
            </a:r>
          </a:p>
          <a:p>
            <a:endParaRPr lang="en-US" sz="1400" baseline="0" dirty="0" smtClean="0"/>
          </a:p>
          <a:p>
            <a:r>
              <a:rPr lang="en-US" sz="1400" baseline="0" dirty="0" smtClean="0"/>
              <a:t>Let’s put this into perspective…..The median family/household income in Mississippi is about $37K….remember $37K…</a:t>
            </a:r>
          </a:p>
          <a:p>
            <a:endParaRPr lang="en-US" sz="1400" baseline="0" dirty="0" smtClean="0"/>
          </a:p>
        </p:txBody>
      </p:sp>
      <p:sp>
        <p:nvSpPr>
          <p:cNvPr id="4" name="Slide Number Placeholder 3"/>
          <p:cNvSpPr>
            <a:spLocks noGrp="1"/>
          </p:cNvSpPr>
          <p:nvPr>
            <p:ph type="sldNum" sz="quarter" idx="10"/>
          </p:nvPr>
        </p:nvSpPr>
        <p:spPr/>
        <p:txBody>
          <a:bodyPr/>
          <a:lstStyle/>
          <a:p>
            <a:fld id="{E1177497-1E33-4BE7-B525-9D11E9E650F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3237">
              <a:defRPr/>
            </a:pPr>
            <a:r>
              <a:rPr lang="en-US" sz="1400" dirty="0" smtClean="0">
                <a:cs typeface="Times New Roman" panose="02020603050405020304" pitchFamily="18" charset="0"/>
              </a:rPr>
              <a:t>With</a:t>
            </a:r>
            <a:r>
              <a:rPr lang="en-US" sz="1400" baseline="0" dirty="0" smtClean="0">
                <a:cs typeface="Times New Roman" panose="02020603050405020304" pitchFamily="18" charset="0"/>
              </a:rPr>
              <a:t> that in mind….l</a:t>
            </a:r>
            <a:r>
              <a:rPr lang="en-US" sz="1400" dirty="0" smtClean="0">
                <a:cs typeface="Times New Roman" panose="02020603050405020304" pitchFamily="18" charset="0"/>
              </a:rPr>
              <a:t>et’s take a look at how Mississippi families are doing when compared to paying for college. </a:t>
            </a:r>
          </a:p>
          <a:p>
            <a:pPr defTabSz="933237">
              <a:defRPr/>
            </a:pPr>
            <a:endParaRPr lang="en-US" sz="1400" dirty="0" smtClean="0">
              <a:cs typeface="Times New Roman" panose="02020603050405020304" pitchFamily="18" charset="0"/>
            </a:endParaRPr>
          </a:p>
          <a:p>
            <a:r>
              <a:rPr lang="en-US" sz="1400" dirty="0" smtClean="0">
                <a:cs typeface="Times New Roman" panose="02020603050405020304" pitchFamily="18" charset="0"/>
              </a:rPr>
              <a:t>This chart shows the percent of a family’s income that MISSISSIPPI students must pay to attend college in each education sector, AFTER accounting for ALL forms of available grant aid.  (essentially Net Price)</a:t>
            </a:r>
          </a:p>
          <a:p>
            <a:endParaRPr lang="en-US" sz="1400" i="1" dirty="0" smtClean="0">
              <a:cs typeface="Times New Roman" panose="02020603050405020304" pitchFamily="18" charset="0"/>
            </a:endParaRPr>
          </a:p>
          <a:p>
            <a:r>
              <a:rPr lang="en-US" sz="1400" i="1" dirty="0" smtClean="0">
                <a:cs typeface="Times New Roman" panose="02020603050405020304" pitchFamily="18" charset="0"/>
              </a:rPr>
              <a:t>Students </a:t>
            </a:r>
            <a:r>
              <a:rPr lang="en-US" sz="1400" dirty="0" smtClean="0">
                <a:cs typeface="Times New Roman" panose="02020603050405020304" pitchFamily="18" charset="0"/>
              </a:rPr>
              <a:t>from the lowest income quintile pay 70% of their annual income to attend a public research university in MS…..AFTER Pell grants, state grants, etc. have been applied. </a:t>
            </a:r>
          </a:p>
          <a:p>
            <a:endParaRPr lang="en-US" sz="1400" dirty="0" smtClean="0">
              <a:cs typeface="Times New Roman" panose="02020603050405020304" pitchFamily="18" charset="0"/>
            </a:endParaRPr>
          </a:p>
          <a:p>
            <a:r>
              <a:rPr lang="en-US" sz="1400" dirty="0" smtClean="0">
                <a:cs typeface="Times New Roman" panose="02020603050405020304" pitchFamily="18" charset="0"/>
              </a:rPr>
              <a:t>In every sector, students in the bottom two quintiles pay a larger percentage of their income for higher education.  As</a:t>
            </a:r>
            <a:r>
              <a:rPr lang="en-US" sz="1400" baseline="0" dirty="0" smtClean="0">
                <a:cs typeface="Times New Roman" panose="02020603050405020304" pitchFamily="18" charset="0"/>
              </a:rPr>
              <a:t> we will see shortly…this is because most of the state aid is going to the higher income groups.</a:t>
            </a:r>
            <a:endParaRPr lang="en-US" sz="1400" dirty="0" smtClean="0">
              <a:cs typeface="Times New Roman" panose="02020603050405020304" pitchFamily="18" charset="0"/>
            </a:endParaRPr>
          </a:p>
          <a:p>
            <a:r>
              <a:rPr lang="en-US" dirty="0" smtClean="0">
                <a:solidFill>
                  <a:srgbClr val="000000"/>
                </a:solidFill>
              </a:rPr>
              <a:t>	</a:t>
            </a:r>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400" dirty="0" smtClean="0">
                <a:cs typeface="Times New Roman" panose="02020603050405020304" pitchFamily="18" charset="0"/>
              </a:rPr>
              <a:t>This graph represents all MS residents who completed a FAFSA, which in turn represents about 90% of MS college enrollees.   </a:t>
            </a:r>
          </a:p>
          <a:p>
            <a:endParaRPr lang="en-US" sz="1400" dirty="0" smtClean="0">
              <a:cs typeface="Times New Roman" panose="02020603050405020304" pitchFamily="18" charset="0"/>
            </a:endParaRPr>
          </a:p>
          <a:p>
            <a:pPr defTabSz="933237">
              <a:defRPr/>
            </a:pPr>
            <a:r>
              <a:rPr lang="en-US" sz="1400" dirty="0" smtClean="0">
                <a:cs typeface="Times New Roman" panose="02020603050405020304" pitchFamily="18" charset="0"/>
              </a:rPr>
              <a:t>A whopping 86.1% fall into the lowest quintile!  </a:t>
            </a:r>
          </a:p>
          <a:p>
            <a:pPr defTabSz="933237">
              <a:defRPr/>
            </a:pPr>
            <a:endParaRPr lang="en-US" sz="1400" dirty="0" smtClean="0">
              <a:cs typeface="Times New Roman" panose="02020603050405020304" pitchFamily="18" charset="0"/>
            </a:endParaRPr>
          </a:p>
          <a:p>
            <a:pPr defTabSz="933237">
              <a:defRPr/>
            </a:pPr>
            <a:r>
              <a:rPr lang="en-US" sz="1400" dirty="0" smtClean="0">
                <a:cs typeface="Times New Roman" panose="02020603050405020304" pitchFamily="18" charset="0"/>
              </a:rPr>
              <a:t>I think we can agree that we have an affordability problem in MS. </a:t>
            </a:r>
          </a:p>
          <a:p>
            <a:endParaRPr lang="en-US" sz="1400" dirty="0" smtClean="0">
              <a:cs typeface="Times New Roman" panose="02020603050405020304" pitchFamily="18" charset="0"/>
            </a:endParaRPr>
          </a:p>
          <a:p>
            <a:endParaRPr lang="en-US" sz="1400" dirty="0" smtClean="0">
              <a:cs typeface="Times New Roman" panose="02020603050405020304" pitchFamily="18" charset="0"/>
            </a:endParaRPr>
          </a:p>
          <a:p>
            <a:endParaRPr lang="en-US" sz="1400" dirty="0" smtClean="0">
              <a:cs typeface="Times New Roman" panose="02020603050405020304" pitchFamily="18" charset="0"/>
            </a:endParaRPr>
          </a:p>
          <a:p>
            <a:endParaRPr lang="en-US" sz="1400" dirty="0" smtClean="0">
              <a:cs typeface="Times New Roman" panose="02020603050405020304" pitchFamily="18" charset="0"/>
            </a:endParaRPr>
          </a:p>
          <a:p>
            <a:r>
              <a:rPr lang="en-US" sz="1400" dirty="0" smtClean="0">
                <a:cs typeface="Times New Roman" panose="02020603050405020304" pitchFamily="18" charset="0"/>
              </a:rPr>
              <a:t>219,046 FAFSAs were completed by MS residents in 2014-15.  That represents about 90% of all MS college enrollees. </a:t>
            </a:r>
          </a:p>
          <a:p>
            <a:endParaRPr lang="en-US" sz="1400" dirty="0" smtClean="0">
              <a:cs typeface="Times New Roman" panose="02020603050405020304" pitchFamily="18" charset="0"/>
            </a:endParaRPr>
          </a:p>
          <a:p>
            <a:r>
              <a:rPr lang="en-US" sz="1400" dirty="0" smtClean="0">
                <a:cs typeface="Times New Roman" panose="02020603050405020304" pitchFamily="18" charset="0"/>
              </a:rPr>
              <a:t>&lt;=$0		92,102	42.0%</a:t>
            </a:r>
          </a:p>
          <a:p>
            <a:r>
              <a:rPr lang="en-US" sz="1400" dirty="0" smtClean="0">
                <a:cs typeface="Times New Roman" panose="02020603050405020304" pitchFamily="18" charset="0"/>
              </a:rPr>
              <a:t>$1-$30,000		96,541	44.1% or 188,643 (86.1%)</a:t>
            </a:r>
          </a:p>
          <a:p>
            <a:r>
              <a:rPr lang="en-US" sz="1400" dirty="0" smtClean="0">
                <a:cs typeface="Times New Roman" panose="02020603050405020304" pitchFamily="18" charset="0"/>
              </a:rPr>
              <a:t>$30,001-$48,000	15,684	7.2%</a:t>
            </a:r>
          </a:p>
          <a:p>
            <a:r>
              <a:rPr lang="en-US" sz="1400" dirty="0" smtClean="0">
                <a:cs typeface="Times New Roman" panose="02020603050405020304" pitchFamily="18" charset="0"/>
              </a:rPr>
              <a:t>$48,001-$75,000	8,908	4.1%</a:t>
            </a:r>
          </a:p>
          <a:p>
            <a:r>
              <a:rPr lang="en-US" sz="1400" dirty="0" smtClean="0">
                <a:cs typeface="Times New Roman" panose="02020603050405020304" pitchFamily="18" charset="0"/>
              </a:rPr>
              <a:t>$75,001-$110,000	4,142	1.9%</a:t>
            </a:r>
          </a:p>
          <a:p>
            <a:r>
              <a:rPr lang="en-US" sz="1400" dirty="0" smtClean="0">
                <a:cs typeface="Times New Roman" panose="02020603050405020304" pitchFamily="18" charset="0"/>
              </a:rPr>
              <a:t>$110,001 and More	1,699	0.8%</a:t>
            </a:r>
          </a:p>
          <a:p>
            <a:r>
              <a:rPr lang="en-US" sz="1400" dirty="0" smtClean="0">
                <a:cs typeface="Times New Roman" panose="02020603050405020304" pitchFamily="18" charset="0"/>
              </a:rPr>
              <a:t>		219,076	</a:t>
            </a:r>
          </a:p>
          <a:p>
            <a:r>
              <a:rPr lang="en-US" dirty="0" smtClean="0">
                <a:solidFill>
                  <a:srgbClr val="000000"/>
                </a:solidFill>
              </a:rPr>
              <a:t>	</a:t>
            </a:r>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Let’s take another look at</a:t>
            </a:r>
            <a:r>
              <a:rPr lang="en-US" sz="1400" baseline="0" dirty="0" smtClean="0"/>
              <a:t> our Family Income slide…. now we’ve added a column looking at the income of MS FASFA applications….</a:t>
            </a:r>
          </a:p>
          <a:p>
            <a:endParaRPr lang="en-US" sz="1400" baseline="0" dirty="0" smtClean="0"/>
          </a:p>
          <a:p>
            <a:r>
              <a:rPr lang="en-US" sz="1400" baseline="0" dirty="0" smtClean="0"/>
              <a:t>You can still see 52% of our families earn below $48K….</a:t>
            </a:r>
          </a:p>
          <a:p>
            <a:endParaRPr lang="en-US" sz="1400" baseline="0" dirty="0" smtClean="0"/>
          </a:p>
          <a:p>
            <a:r>
              <a:rPr lang="en-US" sz="1400" baseline="0" dirty="0" smtClean="0"/>
              <a:t>[CLICK SLIDE]</a:t>
            </a:r>
          </a:p>
          <a:p>
            <a:endParaRPr lang="en-US" sz="1400" baseline="0" dirty="0" smtClean="0"/>
          </a:p>
          <a:p>
            <a:r>
              <a:rPr lang="en-US" sz="1400" baseline="0" dirty="0" smtClean="0"/>
              <a:t>but now we can see 93% of our MS FASFA applicants are below $48K…</a:t>
            </a:r>
          </a:p>
          <a:p>
            <a:endParaRPr lang="en-US" sz="1400" baseline="0" dirty="0" smtClean="0"/>
          </a:p>
          <a:p>
            <a:r>
              <a:rPr lang="en-US" sz="1400" baseline="0" dirty="0" smtClean="0"/>
              <a:t>Now….</a:t>
            </a:r>
          </a:p>
          <a:p>
            <a:endParaRPr lang="en-US" sz="1400" baseline="0" dirty="0" smtClean="0"/>
          </a:p>
          <a:p>
            <a:r>
              <a:rPr lang="en-US" sz="1400" baseline="0" dirty="0" smtClean="0"/>
              <a:t>This is not an apples –to- apples comparison because the MS FASFA figures include individual students who claimed independent status…(not family income) but you can still see very high percentages of those with lower incomes are applying for financial aid</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cs typeface="Times New Roman" panose="02020603050405020304" pitchFamily="18" charset="0"/>
              </a:rPr>
              <a:t>Who’s familiar with</a:t>
            </a:r>
            <a:r>
              <a:rPr lang="en-US" sz="1400" baseline="0" dirty="0" smtClean="0">
                <a:cs typeface="Times New Roman" panose="02020603050405020304" pitchFamily="18" charset="0"/>
              </a:rPr>
              <a:t> </a:t>
            </a:r>
            <a:r>
              <a:rPr lang="en-US" sz="1400" baseline="0" dirty="0" err="1" smtClean="0">
                <a:cs typeface="Times New Roman" panose="02020603050405020304" pitchFamily="18" charset="0"/>
              </a:rPr>
              <a:t>Ronco</a:t>
            </a:r>
            <a:r>
              <a:rPr lang="en-US" sz="1400" baseline="0" dirty="0" smtClean="0">
                <a:cs typeface="Times New Roman" panose="02020603050405020304" pitchFamily="18" charset="0"/>
              </a:rPr>
              <a:t> infomercials??   You’ve seen Ron say “set it…and forget it”.  ----He’s 81 by the way.</a:t>
            </a:r>
          </a:p>
          <a:p>
            <a:endParaRPr lang="en-US" sz="1400" baseline="0" dirty="0" smtClean="0">
              <a:cs typeface="Times New Roman" panose="02020603050405020304" pitchFamily="18" charset="0"/>
            </a:endParaRPr>
          </a:p>
          <a:p>
            <a:r>
              <a:rPr lang="en-US" sz="1400" baseline="0" dirty="0" smtClean="0">
                <a:cs typeface="Times New Roman" panose="02020603050405020304" pitchFamily="18" charset="0"/>
              </a:rPr>
              <a:t>Mississippi’s state financial aid programs have taken a “set it…and forget it” approach…..We </a:t>
            </a:r>
            <a:r>
              <a:rPr lang="en-US" sz="1400" dirty="0" smtClean="0">
                <a:cs typeface="Times New Roman" panose="02020603050405020304" pitchFamily="18" charset="0"/>
              </a:rPr>
              <a:t>“set</a:t>
            </a:r>
            <a:r>
              <a:rPr lang="en-US" sz="1400" baseline="0" dirty="0" smtClean="0">
                <a:cs typeface="Times New Roman" panose="02020603050405020304" pitchFamily="18" charset="0"/>
              </a:rPr>
              <a:t> i</a:t>
            </a:r>
            <a:r>
              <a:rPr lang="en-US" sz="1400" dirty="0" smtClean="0">
                <a:cs typeface="Times New Roman" panose="02020603050405020304" pitchFamily="18" charset="0"/>
              </a:rPr>
              <a:t>t” in 1995, and we “forgot it”!  </a:t>
            </a:r>
          </a:p>
          <a:p>
            <a:endParaRPr lang="en-US" sz="1400" dirty="0" smtClean="0">
              <a:cs typeface="Times New Roman" panose="02020603050405020304" pitchFamily="18" charset="0"/>
            </a:endParaRPr>
          </a:p>
          <a:p>
            <a:r>
              <a:rPr lang="en-US" sz="1400" dirty="0" smtClean="0">
                <a:cs typeface="Times New Roman" panose="02020603050405020304" pitchFamily="18" charset="0"/>
              </a:rPr>
              <a:t>Mississippi’s two largest grant programs, MTAG and MESG, were both created in 1995 and remain virtually unchanged to this date.  </a:t>
            </a:r>
          </a:p>
          <a:p>
            <a:endParaRPr lang="en-US" sz="140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cs typeface="Times New Roman" panose="02020603050405020304" pitchFamily="18" charset="0"/>
              </a:rPr>
              <a:t>[CLICK</a:t>
            </a:r>
            <a:r>
              <a:rPr lang="en-US" sz="1400" baseline="0" dirty="0" smtClean="0">
                <a:cs typeface="Times New Roman" panose="02020603050405020304" pitchFamily="18" charset="0"/>
              </a:rPr>
              <a:t> TO CHANGE PICS]</a:t>
            </a:r>
            <a:endParaRPr lang="en-US" sz="1400" dirty="0" smtClean="0">
              <a:cs typeface="Times New Roman" panose="02020603050405020304" pitchFamily="18" charset="0"/>
            </a:endParaRPr>
          </a:p>
          <a:p>
            <a:endParaRPr lang="en-US" sz="1400" dirty="0" smtClean="0">
              <a:cs typeface="Times New Roman" panose="02020603050405020304" pitchFamily="18" charset="0"/>
            </a:endParaRPr>
          </a:p>
          <a:p>
            <a:r>
              <a:rPr lang="en-US" sz="1400" dirty="0" smtClean="0">
                <a:cs typeface="Times New Roman" panose="02020603050405020304" pitchFamily="18" charset="0"/>
              </a:rPr>
              <a:t>MTAG, the state’s primary resident grant, actually EXCLUDES needy students. Full Pell-eligible students can NOT, by law, receive MTAG.  </a:t>
            </a:r>
          </a:p>
          <a:p>
            <a:endParaRPr lang="en-US" sz="1400" dirty="0" smtClean="0">
              <a:cs typeface="Times New Roman" panose="02020603050405020304" pitchFamily="18" charset="0"/>
            </a:endParaRPr>
          </a:p>
          <a:p>
            <a:r>
              <a:rPr lang="en-US" sz="1400" dirty="0" smtClean="0">
                <a:cs typeface="Times New Roman" panose="02020603050405020304" pitchFamily="18" charset="0"/>
              </a:rPr>
              <a:t>HELP, which was established in 1997, is a hybrid program with both need and merit components.  Unfortunately, until the last six years or so, HELP did not have much support.  </a:t>
            </a:r>
          </a:p>
          <a:p>
            <a:endParaRPr lang="en-US" sz="1400" dirty="0" smtClean="0">
              <a:cs typeface="Times New Roman" panose="02020603050405020304" pitchFamily="18" charset="0"/>
            </a:endParaRPr>
          </a:p>
          <a:p>
            <a:r>
              <a:rPr lang="en-US" sz="1400" dirty="0" smtClean="0">
                <a:cs typeface="Times New Roman" panose="02020603050405020304" pitchFamily="18" charset="0"/>
              </a:rPr>
              <a:t>95% of all state aid recipients receive grant aid through these 3 primary grant programs, which account for 75% of dollars awarded.</a:t>
            </a:r>
            <a:endParaRPr lang="en-US" sz="1400"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33237">
              <a:defRPr/>
            </a:pPr>
            <a:r>
              <a:rPr lang="en-US" sz="1400" dirty="0" smtClean="0"/>
              <a:t>Is state aid making college more affordable? </a:t>
            </a:r>
          </a:p>
          <a:p>
            <a:pPr defTabSz="933237">
              <a:defRPr/>
            </a:pPr>
            <a:endParaRPr lang="en-US" sz="1400" dirty="0" smtClean="0"/>
          </a:p>
          <a:p>
            <a:pPr defTabSz="933237">
              <a:defRPr/>
            </a:pPr>
            <a:r>
              <a:rPr lang="en-US" sz="1400" dirty="0" smtClean="0"/>
              <a:t>Earlier, we saw that college is least affordable for low-income students.  </a:t>
            </a:r>
          </a:p>
          <a:p>
            <a:pPr defTabSz="933237">
              <a:defRPr/>
            </a:pPr>
            <a:endParaRPr lang="en-US" sz="1400" dirty="0" smtClean="0"/>
          </a:p>
          <a:p>
            <a:pPr defTabSz="933237">
              <a:defRPr/>
            </a:pPr>
            <a:r>
              <a:rPr lang="en-US" sz="1400" dirty="0" smtClean="0"/>
              <a:t>In MS, 50% of state financial aid goes to students in the top two income groups.</a:t>
            </a:r>
          </a:p>
          <a:p>
            <a:pPr defTabSz="933237">
              <a:defRPr/>
            </a:pPr>
            <a:endParaRPr lang="en-US" sz="1400" dirty="0" smtClean="0"/>
          </a:p>
          <a:p>
            <a:pPr marL="0" marR="0" indent="0" algn="l" defTabSz="933237" rtl="0" eaLnBrk="1" fontAlgn="auto" latinLnBrk="0" hangingPunct="1">
              <a:lnSpc>
                <a:spcPct val="100000"/>
              </a:lnSpc>
              <a:spcBef>
                <a:spcPts val="0"/>
              </a:spcBef>
              <a:spcAft>
                <a:spcPts val="0"/>
              </a:spcAft>
              <a:buClrTx/>
              <a:buSzTx/>
              <a:buFontTx/>
              <a:buNone/>
              <a:tabLst/>
              <a:defRPr/>
            </a:pPr>
            <a:r>
              <a:rPr lang="en-US" sz="1400" dirty="0" smtClean="0"/>
              <a:t>Let</a:t>
            </a:r>
            <a:r>
              <a:rPr lang="en-US" sz="1400" baseline="0" dirty="0" smtClean="0"/>
              <a:t> me repeat that…..</a:t>
            </a:r>
            <a:r>
              <a:rPr lang="en-US" sz="1400" dirty="0" smtClean="0"/>
              <a:t> </a:t>
            </a:r>
          </a:p>
          <a:p>
            <a:pPr marL="0" marR="0" indent="0" algn="l" defTabSz="933237" rtl="0" eaLnBrk="1" fontAlgn="auto" latinLnBrk="0" hangingPunct="1">
              <a:lnSpc>
                <a:spcPct val="100000"/>
              </a:lnSpc>
              <a:spcBef>
                <a:spcPts val="0"/>
              </a:spcBef>
              <a:spcAft>
                <a:spcPts val="0"/>
              </a:spcAft>
              <a:buClrTx/>
              <a:buSzTx/>
              <a:buFontTx/>
              <a:buNone/>
              <a:tabLst/>
              <a:defRPr/>
            </a:pPr>
            <a:endParaRPr lang="en-US" sz="1400" dirty="0" smtClean="0"/>
          </a:p>
          <a:p>
            <a:pPr marL="0" marR="0" indent="0" algn="l" defTabSz="933237" rtl="0" eaLnBrk="1" fontAlgn="auto" latinLnBrk="0" hangingPunct="1">
              <a:lnSpc>
                <a:spcPct val="100000"/>
              </a:lnSpc>
              <a:spcBef>
                <a:spcPts val="0"/>
              </a:spcBef>
              <a:spcAft>
                <a:spcPts val="0"/>
              </a:spcAft>
              <a:buClrTx/>
              <a:buSzTx/>
              <a:buFontTx/>
              <a:buNone/>
              <a:tabLst/>
              <a:defRPr/>
            </a:pPr>
            <a:r>
              <a:rPr lang="en-US" sz="1400" dirty="0" smtClean="0"/>
              <a:t>In MS, 50% of state financial aid goes to students in the top two income groups.</a:t>
            </a:r>
          </a:p>
          <a:p>
            <a:pPr defTabSz="933237">
              <a:defRPr/>
            </a:pPr>
            <a:endParaRPr lang="en-US" sz="1400" dirty="0" smtClean="0"/>
          </a:p>
          <a:p>
            <a:pPr defTabSz="933237">
              <a:defRPr/>
            </a:pPr>
            <a:r>
              <a:rPr lang="en-US" sz="1400" b="1" dirty="0" smtClean="0"/>
              <a:t>Only 32% of state aid recipients fall into the bottom two quintiles. </a:t>
            </a:r>
          </a:p>
          <a:p>
            <a:pPr defTabSz="933237">
              <a:defRPr/>
            </a:pPr>
            <a:endParaRPr lang="en-US" dirty="0" smtClean="0"/>
          </a:p>
          <a:p>
            <a:pPr defTabSz="933237">
              <a:defRPr/>
            </a:pPr>
            <a:endParaRPr lang="en-US" dirty="0" smtClean="0"/>
          </a:p>
          <a:p>
            <a:r>
              <a:rPr lang="en-US" dirty="0" smtClean="0">
                <a:solidFill>
                  <a:srgbClr val="000000"/>
                </a:solidFill>
              </a:rPr>
              <a:t>	</a:t>
            </a:r>
          </a:p>
          <a:p>
            <a:endParaRPr lang="en-US" dirty="0"/>
          </a:p>
        </p:txBody>
      </p:sp>
      <p:sp>
        <p:nvSpPr>
          <p:cNvPr id="4" name="Slide Number Placeholder 3"/>
          <p:cNvSpPr>
            <a:spLocks noGrp="1"/>
          </p:cNvSpPr>
          <p:nvPr>
            <p:ph type="sldNum" sz="quarter" idx="10"/>
          </p:nvPr>
        </p:nvSpPr>
        <p:spPr/>
        <p:txBody>
          <a:bodyPr/>
          <a:lstStyle/>
          <a:p>
            <a:fld id="{E1177497-1E33-4BE7-B525-9D11E9E650F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F6C86A-AC35-461F-8B2E-B168450F98F6}" type="datetime1">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ABEE47-6982-494B-87BD-68ABF033A751}" type="datetime1">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EF077E-E092-4192-B770-332A63FAF7F7}" type="datetime1">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C0FF43-7CC0-4B22-8CF0-959B01981E22}" type="datetime1">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ED3115-E4C0-4E0A-A21F-FA58162C0EF0}" type="datetime1">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0A53AC-C36F-4394-ABB7-D81B3A4BAB9D}" type="datetime1">
              <a:rPr lang="en-US" smtClean="0"/>
              <a:pPr/>
              <a:t>6/8/2016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71CD92-B8C1-4670-A54B-F31BC8C3ECEA}" type="datetime1">
              <a:rPr lang="en-US" smtClean="0"/>
              <a:pPr/>
              <a:t>6/8/2016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646A5F-B55A-42E0-9814-377B9FD53FA2}" type="datetime1">
              <a:rPr lang="en-US" smtClean="0"/>
              <a:pPr/>
              <a:t>6/8/2016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73A2C-99DC-41CE-AA64-1A121D749EB0}" type="datetime1">
              <a:rPr lang="en-US" smtClean="0"/>
              <a:pPr/>
              <a:t>6/8/2016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D221EF-2A30-47AE-9756-CB2392CAEA38}" type="datetime1">
              <a:rPr lang="en-US" smtClean="0"/>
              <a:pPr/>
              <a:t>6/8/2016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436639-DB69-49F2-BB3C-9F0B39CBBFCE}" type="datetime1">
              <a:rPr lang="en-US" smtClean="0"/>
              <a:pPr/>
              <a:t>6/8/2016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2E1938-6035-4EF5-9725-1B07F463C2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E6CD">
            <a:alpha val="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681E37-4CD6-4E68-9563-00D5454494BE}" type="datetime1">
              <a:rPr lang="en-US" smtClean="0"/>
              <a:pPr/>
              <a:t>6/8/2016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E1938-6035-4EF5-9725-1B07F463C2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affordability-model.css.uwb.edu/proto1"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304801"/>
            <a:ext cx="5105400" cy="4038600"/>
          </a:xfrm>
        </p:spPr>
        <p:txBody>
          <a:bodyPr>
            <a:normAutofit/>
          </a:bodyPr>
          <a:lstStyle/>
          <a:p>
            <a:r>
              <a:rPr lang="en-US" sz="5400" dirty="0" smtClean="0"/>
              <a:t>Mississippi’s Affordability</a:t>
            </a:r>
            <a:br>
              <a:rPr lang="en-US" sz="5400" dirty="0" smtClean="0"/>
            </a:br>
            <a:r>
              <a:rPr lang="en-US" sz="5400" dirty="0" smtClean="0"/>
              <a:t> Model</a:t>
            </a:r>
            <a:endParaRPr lang="en-US" dirty="0"/>
          </a:p>
        </p:txBody>
      </p:sp>
      <p:sp>
        <p:nvSpPr>
          <p:cNvPr id="5" name="Subtitle 4"/>
          <p:cNvSpPr>
            <a:spLocks noGrp="1"/>
          </p:cNvSpPr>
          <p:nvPr>
            <p:ph type="subTitle" idx="1"/>
          </p:nvPr>
        </p:nvSpPr>
        <p:spPr>
          <a:xfrm>
            <a:off x="685800" y="4191000"/>
            <a:ext cx="7772400" cy="2286000"/>
          </a:xfrm>
        </p:spPr>
        <p:txBody>
          <a:bodyPr>
            <a:normAutofit lnSpcReduction="10000"/>
          </a:bodyPr>
          <a:lstStyle/>
          <a:p>
            <a:r>
              <a:rPr lang="en-US" dirty="0" smtClean="0">
                <a:solidFill>
                  <a:schemeClr val="tx1">
                    <a:lumMod val="65000"/>
                    <a:lumOff val="35000"/>
                  </a:schemeClr>
                </a:solidFill>
              </a:rPr>
              <a:t>MS Community &amp; Junior Colleges’</a:t>
            </a:r>
          </a:p>
          <a:p>
            <a:r>
              <a:rPr lang="en-US" dirty="0" smtClean="0">
                <a:solidFill>
                  <a:schemeClr val="tx1">
                    <a:lumMod val="65000"/>
                    <a:lumOff val="35000"/>
                  </a:schemeClr>
                </a:solidFill>
              </a:rPr>
              <a:t>Summer Data Conference</a:t>
            </a:r>
          </a:p>
          <a:p>
            <a:r>
              <a:rPr lang="en-US" dirty="0" smtClean="0">
                <a:solidFill>
                  <a:schemeClr val="tx1">
                    <a:lumMod val="65000"/>
                    <a:lumOff val="35000"/>
                  </a:schemeClr>
                </a:solidFill>
              </a:rPr>
              <a:t>Jennifer Rogers – June 8, </a:t>
            </a:r>
            <a:r>
              <a:rPr lang="en-US" dirty="0" smtClean="0">
                <a:solidFill>
                  <a:schemeClr val="tx1">
                    <a:lumMod val="65000"/>
                    <a:lumOff val="35000"/>
                  </a:schemeClr>
                </a:solidFill>
              </a:rPr>
              <a:t>2016</a:t>
            </a:r>
          </a:p>
          <a:p>
            <a:r>
              <a:rPr lang="en-US" dirty="0" smtClean="0">
                <a:solidFill>
                  <a:schemeClr val="tx1">
                    <a:lumMod val="65000"/>
                    <a:lumOff val="35000"/>
                  </a:schemeClr>
                </a:solidFill>
              </a:rPr>
              <a:t>Office of State Student Financial Aid</a:t>
            </a:r>
            <a:endParaRPr lang="en-US" dirty="0">
              <a:solidFill>
                <a:schemeClr val="tx1">
                  <a:lumMod val="65000"/>
                  <a:lumOff val="35000"/>
                </a:schemeClr>
              </a:solidFill>
            </a:endParaRPr>
          </a:p>
        </p:txBody>
      </p:sp>
      <p:pic>
        <p:nvPicPr>
          <p:cNvPr id="7" name="Picture 6" descr="CollegeIs-color-Mississippi.png"/>
          <p:cNvPicPr>
            <a:picLocks noChangeAspect="1"/>
          </p:cNvPicPr>
          <p:nvPr/>
        </p:nvPicPr>
        <p:blipFill>
          <a:blip r:embed="rId3" cstate="print"/>
          <a:stretch>
            <a:fillRect/>
          </a:stretch>
        </p:blipFill>
        <p:spPr>
          <a:xfrm>
            <a:off x="5715000" y="381000"/>
            <a:ext cx="2842300" cy="3886200"/>
          </a:xfrm>
          <a:prstGeom prst="rect">
            <a:avLst/>
          </a:prstGeom>
        </p:spPr>
      </p:pic>
      <p:sp>
        <p:nvSpPr>
          <p:cNvPr id="11" name="TextBox 10"/>
          <p:cNvSpPr txBox="1"/>
          <p:nvPr/>
        </p:nvSpPr>
        <p:spPr>
          <a:xfrm>
            <a:off x="228600" y="4876800"/>
            <a:ext cx="2133600" cy="1261884"/>
          </a:xfrm>
          <a:prstGeom prst="rect">
            <a:avLst/>
          </a:prstGeom>
          <a:noFill/>
          <a:scene3d>
            <a:camera prst="orthographicFront">
              <a:rot lat="0" lon="0" rev="600000"/>
            </a:camera>
            <a:lightRig rig="threePt" dir="t"/>
          </a:scene3d>
        </p:spPr>
        <p:txBody>
          <a:bodyPr wrap="square" rtlCol="0">
            <a:spAutoFit/>
          </a:bodyPr>
          <a:lstStyle/>
          <a:p>
            <a:pPr algn="ctr"/>
            <a:r>
              <a:rPr lang="en-US" sz="3800" b="1" dirty="0" smtClean="0">
                <a:solidFill>
                  <a:srgbClr val="CC0000"/>
                </a:solidFill>
                <a:latin typeface="Bradley Hand ITC" pitchFamily="66" charset="0"/>
              </a:rPr>
              <a:t>Jim </a:t>
            </a:r>
            <a:r>
              <a:rPr lang="en-US" sz="3800" b="1" dirty="0" smtClean="0">
                <a:solidFill>
                  <a:srgbClr val="CC0000"/>
                </a:solidFill>
                <a:latin typeface="Bradley Hand ITC" pitchFamily="66" charset="0"/>
              </a:rPr>
              <a:t>Hood</a:t>
            </a:r>
          </a:p>
          <a:p>
            <a:pPr algn="ctr"/>
            <a:r>
              <a:rPr lang="en-US" sz="3800" b="1" dirty="0" smtClean="0">
                <a:solidFill>
                  <a:srgbClr val="CC0000"/>
                </a:solidFill>
                <a:latin typeface="Bradley Hand ITC" pitchFamily="66" charset="0"/>
              </a:rPr>
              <a:t>IHL</a:t>
            </a:r>
            <a:endParaRPr lang="en-US" sz="3800" b="1" dirty="0">
              <a:solidFill>
                <a:srgbClr val="CC0000"/>
              </a:solidFill>
              <a:latin typeface="Bradley Hand ITC" pitchFamily="66" charset="0"/>
            </a:endParaRPr>
          </a:p>
        </p:txBody>
      </p:sp>
      <p:sp>
        <p:nvSpPr>
          <p:cNvPr id="12" name="Freeform 11"/>
          <p:cNvSpPr/>
          <p:nvPr/>
        </p:nvSpPr>
        <p:spPr>
          <a:xfrm>
            <a:off x="2133600" y="5410200"/>
            <a:ext cx="2502977" cy="198783"/>
          </a:xfrm>
          <a:custGeom>
            <a:avLst/>
            <a:gdLst>
              <a:gd name="connsiteX0" fmla="*/ 0 w 2502977"/>
              <a:gd name="connsiteY0" fmla="*/ 0 h 123987"/>
              <a:gd name="connsiteX1" fmla="*/ 23248 w 2502977"/>
              <a:gd name="connsiteY1" fmla="*/ 7750 h 123987"/>
              <a:gd name="connsiteX2" fmla="*/ 147234 w 2502977"/>
              <a:gd name="connsiteY2" fmla="*/ 23248 h 123987"/>
              <a:gd name="connsiteX3" fmla="*/ 209227 w 2502977"/>
              <a:gd name="connsiteY3" fmla="*/ 38746 h 123987"/>
              <a:gd name="connsiteX4" fmla="*/ 278970 w 2502977"/>
              <a:gd name="connsiteY4" fmla="*/ 46495 h 123987"/>
              <a:gd name="connsiteX5" fmla="*/ 325465 w 2502977"/>
              <a:gd name="connsiteY5" fmla="*/ 54244 h 123987"/>
              <a:gd name="connsiteX6" fmla="*/ 643180 w 2502977"/>
              <a:gd name="connsiteY6" fmla="*/ 54244 h 123987"/>
              <a:gd name="connsiteX7" fmla="*/ 736170 w 2502977"/>
              <a:gd name="connsiteY7" fmla="*/ 46495 h 123987"/>
              <a:gd name="connsiteX8" fmla="*/ 759417 w 2502977"/>
              <a:gd name="connsiteY8" fmla="*/ 38746 h 123987"/>
              <a:gd name="connsiteX9" fmla="*/ 844658 w 2502977"/>
              <a:gd name="connsiteY9" fmla="*/ 54244 h 123987"/>
              <a:gd name="connsiteX10" fmla="*/ 922149 w 2502977"/>
              <a:gd name="connsiteY10" fmla="*/ 77492 h 123987"/>
              <a:gd name="connsiteX11" fmla="*/ 945397 w 2502977"/>
              <a:gd name="connsiteY11" fmla="*/ 85241 h 123987"/>
              <a:gd name="connsiteX12" fmla="*/ 991892 w 2502977"/>
              <a:gd name="connsiteY12" fmla="*/ 92990 h 123987"/>
              <a:gd name="connsiteX13" fmla="*/ 1022888 w 2502977"/>
              <a:gd name="connsiteY13" fmla="*/ 108489 h 123987"/>
              <a:gd name="connsiteX14" fmla="*/ 1092631 w 2502977"/>
              <a:gd name="connsiteY14" fmla="*/ 123987 h 123987"/>
              <a:gd name="connsiteX15" fmla="*/ 1410346 w 2502977"/>
              <a:gd name="connsiteY15" fmla="*/ 116238 h 123987"/>
              <a:gd name="connsiteX16" fmla="*/ 1456841 w 2502977"/>
              <a:gd name="connsiteY16" fmla="*/ 100739 h 123987"/>
              <a:gd name="connsiteX17" fmla="*/ 1487838 w 2502977"/>
              <a:gd name="connsiteY17" fmla="*/ 92990 h 123987"/>
              <a:gd name="connsiteX18" fmla="*/ 1511085 w 2502977"/>
              <a:gd name="connsiteY18" fmla="*/ 85241 h 123987"/>
              <a:gd name="connsiteX19" fmla="*/ 1720312 w 2502977"/>
              <a:gd name="connsiteY19" fmla="*/ 77492 h 123987"/>
              <a:gd name="connsiteX20" fmla="*/ 2053526 w 2502977"/>
              <a:gd name="connsiteY20" fmla="*/ 92990 h 123987"/>
              <a:gd name="connsiteX21" fmla="*/ 2084522 w 2502977"/>
              <a:gd name="connsiteY21" fmla="*/ 100739 h 123987"/>
              <a:gd name="connsiteX22" fmla="*/ 2378990 w 2502977"/>
              <a:gd name="connsiteY22" fmla="*/ 92990 h 123987"/>
              <a:gd name="connsiteX23" fmla="*/ 2502977 w 2502977"/>
              <a:gd name="connsiteY23" fmla="*/ 100739 h 123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02977" h="123987">
                <a:moveTo>
                  <a:pt x="0" y="0"/>
                </a:moveTo>
                <a:cubicBezTo>
                  <a:pt x="7749" y="2583"/>
                  <a:pt x="15323" y="5769"/>
                  <a:pt x="23248" y="7750"/>
                </a:cubicBezTo>
                <a:cubicBezTo>
                  <a:pt x="68996" y="19187"/>
                  <a:pt x="94310" y="18437"/>
                  <a:pt x="147234" y="23248"/>
                </a:cubicBezTo>
                <a:cubicBezTo>
                  <a:pt x="174277" y="32262"/>
                  <a:pt x="176500" y="34071"/>
                  <a:pt x="209227" y="38746"/>
                </a:cubicBezTo>
                <a:cubicBezTo>
                  <a:pt x="232383" y="42054"/>
                  <a:pt x="255784" y="43404"/>
                  <a:pt x="278970" y="46495"/>
                </a:cubicBezTo>
                <a:cubicBezTo>
                  <a:pt x="294544" y="48572"/>
                  <a:pt x="309967" y="51661"/>
                  <a:pt x="325465" y="54244"/>
                </a:cubicBezTo>
                <a:cubicBezTo>
                  <a:pt x="440939" y="92740"/>
                  <a:pt x="351637" y="65906"/>
                  <a:pt x="643180" y="54244"/>
                </a:cubicBezTo>
                <a:cubicBezTo>
                  <a:pt x="674259" y="53001"/>
                  <a:pt x="705173" y="49078"/>
                  <a:pt x="736170" y="46495"/>
                </a:cubicBezTo>
                <a:cubicBezTo>
                  <a:pt x="743919" y="43912"/>
                  <a:pt x="751249" y="38746"/>
                  <a:pt x="759417" y="38746"/>
                </a:cubicBezTo>
                <a:cubicBezTo>
                  <a:pt x="817118" y="38746"/>
                  <a:pt x="806517" y="43346"/>
                  <a:pt x="844658" y="54244"/>
                </a:cubicBezTo>
                <a:cubicBezTo>
                  <a:pt x="926644" y="77670"/>
                  <a:pt x="811651" y="40660"/>
                  <a:pt x="922149" y="77492"/>
                </a:cubicBezTo>
                <a:cubicBezTo>
                  <a:pt x="929898" y="80075"/>
                  <a:pt x="937340" y="83898"/>
                  <a:pt x="945397" y="85241"/>
                </a:cubicBezTo>
                <a:lnTo>
                  <a:pt x="991892" y="92990"/>
                </a:lnTo>
                <a:cubicBezTo>
                  <a:pt x="1002224" y="98156"/>
                  <a:pt x="1012072" y="104433"/>
                  <a:pt x="1022888" y="108489"/>
                </a:cubicBezTo>
                <a:cubicBezTo>
                  <a:pt x="1035393" y="113179"/>
                  <a:pt x="1082112" y="121883"/>
                  <a:pt x="1092631" y="123987"/>
                </a:cubicBezTo>
                <a:cubicBezTo>
                  <a:pt x="1198536" y="121404"/>
                  <a:pt x="1304625" y="122986"/>
                  <a:pt x="1410346" y="116238"/>
                </a:cubicBezTo>
                <a:cubicBezTo>
                  <a:pt x="1426650" y="115197"/>
                  <a:pt x="1440992" y="104701"/>
                  <a:pt x="1456841" y="100739"/>
                </a:cubicBezTo>
                <a:cubicBezTo>
                  <a:pt x="1467173" y="98156"/>
                  <a:pt x="1477597" y="95916"/>
                  <a:pt x="1487838" y="92990"/>
                </a:cubicBezTo>
                <a:cubicBezTo>
                  <a:pt x="1495692" y="90746"/>
                  <a:pt x="1502935" y="85784"/>
                  <a:pt x="1511085" y="85241"/>
                </a:cubicBezTo>
                <a:cubicBezTo>
                  <a:pt x="1580721" y="80599"/>
                  <a:pt x="1650570" y="80075"/>
                  <a:pt x="1720312" y="77492"/>
                </a:cubicBezTo>
                <a:cubicBezTo>
                  <a:pt x="1829027" y="80512"/>
                  <a:pt x="1944204" y="73114"/>
                  <a:pt x="2053526" y="92990"/>
                </a:cubicBezTo>
                <a:cubicBezTo>
                  <a:pt x="2064004" y="94895"/>
                  <a:pt x="2074190" y="98156"/>
                  <a:pt x="2084522" y="100739"/>
                </a:cubicBezTo>
                <a:cubicBezTo>
                  <a:pt x="2182678" y="98156"/>
                  <a:pt x="2280800" y="92990"/>
                  <a:pt x="2378990" y="92990"/>
                </a:cubicBezTo>
                <a:cubicBezTo>
                  <a:pt x="2420400" y="92990"/>
                  <a:pt x="2461567" y="100739"/>
                  <a:pt x="2502977" y="100739"/>
                </a:cubicBezTo>
              </a:path>
            </a:pathLst>
          </a:custGeom>
          <a:ln w="38100">
            <a:solidFill>
              <a:srgbClr val="CC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1" presetClass="entr" presetSubtype="0" fill="hold" nodeType="afterEffect">
                                  <p:stCondLst>
                                    <p:cond delay="1500"/>
                                  </p:stCondLst>
                                  <p:iterate type="lt">
                                    <p:tmAbs val="400"/>
                                  </p:iterate>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par>
                          <p:cTn id="11" fill="hold">
                            <p:stCondLst>
                              <p:cond delay="4901"/>
                            </p:stCondLst>
                            <p:childTnLst>
                              <p:par>
                                <p:cTn id="12" presetID="1" presetClass="entr" presetSubtype="0" fill="hold" nodeType="afterEffect">
                                  <p:stCondLst>
                                    <p:cond delay="1500"/>
                                  </p:stCondLst>
                                  <p:iterate type="lt">
                                    <p:tmAbs val="400"/>
                                  </p:iterate>
                                  <p:childTnLst>
                                    <p:set>
                                      <p:cBhvr>
                                        <p:cTn id="13"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219200" y="0"/>
            <a:ext cx="7924800" cy="1295400"/>
          </a:xfrm>
        </p:spPr>
        <p:txBody>
          <a:bodyPr>
            <a:normAutofit/>
          </a:bodyPr>
          <a:lstStyle/>
          <a:p>
            <a:r>
              <a:rPr lang="en-US" sz="4000" dirty="0" smtClean="0"/>
              <a:t>Family Income Distribution</a:t>
            </a:r>
            <a:endParaRPr lang="en-US" sz="4000" dirty="0"/>
          </a:p>
        </p:txBody>
      </p:sp>
      <p:sp>
        <p:nvSpPr>
          <p:cNvPr id="5" name="Subtitle 4"/>
          <p:cNvSpPr>
            <a:spLocks noGrp="1"/>
          </p:cNvSpPr>
          <p:nvPr>
            <p:ph idx="1"/>
          </p:nvPr>
        </p:nvSpPr>
        <p:spPr>
          <a:xfrm>
            <a:off x="304800" y="1371600"/>
            <a:ext cx="8534400" cy="4754563"/>
          </a:xfrm>
        </p:spPr>
        <p:txBody>
          <a:bodyPr>
            <a:normAutofit/>
          </a:bodyPr>
          <a:lstStyle/>
          <a:p>
            <a:pPr>
              <a:buNone/>
            </a:pPr>
            <a:endParaRPr lang="en-US" dirty="0" smtClean="0">
              <a:solidFill>
                <a:schemeClr val="tx1">
                  <a:lumMod val="65000"/>
                  <a:lumOff val="35000"/>
                </a:schemeClr>
              </a:solidFill>
            </a:endParaRPr>
          </a:p>
          <a:p>
            <a:endParaRPr lang="en-US" dirty="0" smtClean="0">
              <a:solidFill>
                <a:schemeClr val="tx1">
                  <a:lumMod val="65000"/>
                  <a:lumOff val="35000"/>
                </a:schemeClr>
              </a:solidFill>
            </a:endParaRPr>
          </a:p>
          <a:p>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10</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graphicFrame>
        <p:nvGraphicFramePr>
          <p:cNvPr id="13" name="Table 12"/>
          <p:cNvGraphicFramePr>
            <a:graphicFrameLocks noGrp="1"/>
          </p:cNvGraphicFramePr>
          <p:nvPr/>
        </p:nvGraphicFramePr>
        <p:xfrm>
          <a:off x="609600" y="1447801"/>
          <a:ext cx="8001000" cy="4299930"/>
        </p:xfrm>
        <a:graphic>
          <a:graphicData uri="http://schemas.openxmlformats.org/drawingml/2006/table">
            <a:tbl>
              <a:tblPr/>
              <a:tblGrid>
                <a:gridCol w="2514600"/>
                <a:gridCol w="1371600"/>
                <a:gridCol w="1676400"/>
                <a:gridCol w="1295400"/>
                <a:gridCol w="1143000"/>
              </a:tblGrid>
              <a:tr h="952155">
                <a:tc>
                  <a:txBody>
                    <a:bodyPr/>
                    <a:lstStyle/>
                    <a:p>
                      <a:pPr algn="l" fontAlgn="b"/>
                      <a:r>
                        <a:rPr lang="en-US" sz="3200" b="0" i="0" u="none" strike="noStrike" dirty="0" smtClean="0">
                          <a:solidFill>
                            <a:srgbClr val="000000"/>
                          </a:solidFill>
                          <a:latin typeface="Calibri"/>
                        </a:rPr>
                        <a:t>Income</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2800" b="0" i="0" u="none" strike="noStrike" dirty="0">
                          <a:solidFill>
                            <a:srgbClr val="000000"/>
                          </a:solidFill>
                          <a:latin typeface="Calibri"/>
                        </a:rPr>
                        <a:t>Families in Group</a:t>
                      </a:r>
                    </a:p>
                  </a:txBody>
                  <a:tcPr marL="9525" marR="9525" marT="9525" marB="0" anchor="b">
                    <a:lnL>
                      <a:noFill/>
                    </a:lnL>
                    <a:lnR>
                      <a:noFill/>
                    </a:lnR>
                    <a:lnT>
                      <a:noFill/>
                    </a:lnT>
                    <a:lnB>
                      <a:noFill/>
                    </a:lnB>
                  </a:tcPr>
                </a:tc>
                <a:tc>
                  <a:txBody>
                    <a:bodyPr/>
                    <a:lstStyle/>
                    <a:p>
                      <a:pPr algn="r" fontAlgn="b"/>
                      <a:r>
                        <a:rPr lang="en-US" sz="2800" b="0" i="0" u="none" strike="noStrike" dirty="0">
                          <a:solidFill>
                            <a:srgbClr val="000000"/>
                          </a:solidFill>
                          <a:latin typeface="Calibri"/>
                        </a:rPr>
                        <a:t>Average Income</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 MS</a:t>
                      </a:r>
                      <a:r>
                        <a:rPr lang="en-US" sz="3200" b="0" i="0" u="none" strike="noStrike" baseline="0" dirty="0" smtClean="0">
                          <a:solidFill>
                            <a:srgbClr val="000000"/>
                          </a:solidFill>
                          <a:latin typeface="Calibri"/>
                        </a:rPr>
                        <a:t> FASFA</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 MS</a:t>
                      </a:r>
                      <a:r>
                        <a:rPr lang="en-US" sz="3200" b="0" i="0" u="none" strike="noStrike" baseline="0" dirty="0" smtClean="0">
                          <a:solidFill>
                            <a:srgbClr val="000000"/>
                          </a:solidFill>
                          <a:latin typeface="Calibri"/>
                        </a:rPr>
                        <a:t> Aid</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Less than $30K</a:t>
                      </a:r>
                    </a:p>
                  </a:txBody>
                  <a:tcPr marL="9525" marR="9525" marT="9525" marB="0" anchor="b">
                    <a:lnL>
                      <a:noFill/>
                    </a:lnL>
                    <a:lnR>
                      <a:noFill/>
                    </a:lnR>
                    <a:lnT>
                      <a:noFill/>
                    </a:lnT>
                    <a:lnB>
                      <a:noFill/>
                    </a:lnB>
                  </a:tcPr>
                </a:tc>
                <a:tc>
                  <a:txBody>
                    <a:bodyPr/>
                    <a:lstStyle/>
                    <a:p>
                      <a:pPr algn="r" fontAlgn="b"/>
                      <a:r>
                        <a:rPr lang="en-US" sz="3200" b="0" i="0" u="none" strike="noStrike" dirty="0">
                          <a:solidFill>
                            <a:schemeClr val="tx1"/>
                          </a:solidFill>
                          <a:latin typeface="Calibri"/>
                        </a:rPr>
                        <a:t>3</a:t>
                      </a:r>
                      <a:r>
                        <a:rPr lang="en-US" sz="3200" b="0" i="0" u="none" strike="noStrike" kern="1200" dirty="0">
                          <a:solidFill>
                            <a:schemeClr val="tx1"/>
                          </a:solidFill>
                          <a:latin typeface="Calibri"/>
                          <a:ea typeface="+mn-ea"/>
                          <a:cs typeface="+mn-cs"/>
                        </a:rPr>
                        <a:t>3%</a:t>
                      </a:r>
                    </a:p>
                  </a:txBody>
                  <a:tcPr marL="9525" marR="9525" marT="9525" marB="0" anchor="b">
                    <a:lnL>
                      <a:noFill/>
                    </a:lnL>
                    <a:lnR>
                      <a:noFill/>
                    </a:lnR>
                    <a:lnT>
                      <a:noFill/>
                    </a:lnT>
                    <a:lnB>
                      <a:noFill/>
                    </a:lnB>
                    <a:noFill/>
                  </a:tcPr>
                </a:tc>
                <a:tc>
                  <a:txBody>
                    <a:bodyPr/>
                    <a:lstStyle/>
                    <a:p>
                      <a:pPr algn="r" fontAlgn="b"/>
                      <a:r>
                        <a:rPr lang="en-US" sz="3200" b="0" i="0" u="none" strike="noStrike" dirty="0">
                          <a:solidFill>
                            <a:srgbClr val="000000"/>
                          </a:solidFill>
                          <a:latin typeface="Calibri"/>
                        </a:rPr>
                        <a:t>$16,256</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86%</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17%</a:t>
                      </a: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$30K - $48K</a:t>
                      </a:r>
                    </a:p>
                  </a:txBody>
                  <a:tcPr marL="9525" marR="9525" marT="9525" marB="0" anchor="b">
                    <a:lnL>
                      <a:noFill/>
                    </a:lnL>
                    <a:lnR>
                      <a:noFill/>
                    </a:lnR>
                    <a:lnT>
                      <a:noFill/>
                    </a:lnT>
                    <a:lnB>
                      <a:noFill/>
                    </a:lnB>
                  </a:tcPr>
                </a:tc>
                <a:tc>
                  <a:txBody>
                    <a:bodyPr/>
                    <a:lstStyle/>
                    <a:p>
                      <a:pPr algn="r" fontAlgn="b"/>
                      <a:r>
                        <a:rPr lang="en-US" sz="3200" b="0" i="0" u="none" strike="noStrike" dirty="0">
                          <a:solidFill>
                            <a:schemeClr val="tx1"/>
                          </a:solidFill>
                          <a:latin typeface="Calibri"/>
                        </a:rPr>
                        <a:t>19%</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$38,787</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7%</a:t>
                      </a:r>
                      <a:endParaRPr lang="en-US" sz="3200" b="0" i="0" u="none" strike="noStrike" dirty="0">
                        <a:solidFill>
                          <a:schemeClr val="tx1"/>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15%</a:t>
                      </a:r>
                      <a:endParaRPr lang="en-US" sz="3200" b="0" i="0" u="none" strike="noStrike" dirty="0">
                        <a:solidFill>
                          <a:schemeClr val="tx1"/>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$48K - $75K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21%</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$60,788</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4%</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18%</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$75K - $110K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14%</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$90,691</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2%</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19%</a:t>
                      </a:r>
                      <a:endParaRPr lang="en-US" sz="3200" b="0" i="0" u="none" strike="noStrike" dirty="0">
                        <a:solidFill>
                          <a:schemeClr val="tx1"/>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$110K or More</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12%</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$176,411</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1%</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31%</a:t>
                      </a:r>
                      <a:endParaRPr lang="en-US" sz="3200" b="0" i="0" u="none" strike="noStrike" dirty="0">
                        <a:solidFill>
                          <a:schemeClr val="tx1"/>
                        </a:solidFill>
                        <a:latin typeface="Calibri"/>
                      </a:endParaRPr>
                    </a:p>
                  </a:txBody>
                  <a:tcPr marL="9525" marR="9525" marT="9525" marB="0" anchor="b">
                    <a:lnL>
                      <a:noFill/>
                    </a:lnL>
                    <a:lnR>
                      <a:noFill/>
                    </a:lnR>
                    <a:lnT>
                      <a:noFill/>
                    </a:lnT>
                    <a:lnB>
                      <a:noFill/>
                    </a:lnB>
                    <a:noFill/>
                  </a:tcPr>
                </a:tc>
              </a:tr>
            </a:tbl>
          </a:graphicData>
        </a:graphic>
      </p:graphicFrame>
      <p:sp>
        <p:nvSpPr>
          <p:cNvPr id="14" name="TextBox 13"/>
          <p:cNvSpPr txBox="1"/>
          <p:nvPr/>
        </p:nvSpPr>
        <p:spPr>
          <a:xfrm>
            <a:off x="304800" y="6324600"/>
            <a:ext cx="4953000" cy="323165"/>
          </a:xfrm>
          <a:prstGeom prst="rect">
            <a:avLst/>
          </a:prstGeom>
          <a:noFill/>
        </p:spPr>
        <p:txBody>
          <a:bodyPr wrap="square" rtlCol="0">
            <a:spAutoFit/>
          </a:bodyPr>
          <a:lstStyle/>
          <a:p>
            <a:r>
              <a:rPr lang="en-US" sz="1500" dirty="0" smtClean="0"/>
              <a:t>Source:  U.S. Census Bureau</a:t>
            </a:r>
            <a:endParaRPr lang="en-US" sz="1500" dirty="0"/>
          </a:p>
        </p:txBody>
      </p:sp>
      <p:sp>
        <p:nvSpPr>
          <p:cNvPr id="9" name="TextBox 8"/>
          <p:cNvSpPr txBox="1"/>
          <p:nvPr/>
        </p:nvSpPr>
        <p:spPr>
          <a:xfrm>
            <a:off x="304800" y="6324600"/>
            <a:ext cx="5562600" cy="323165"/>
          </a:xfrm>
          <a:prstGeom prst="rect">
            <a:avLst/>
          </a:prstGeom>
          <a:noFill/>
        </p:spPr>
        <p:txBody>
          <a:bodyPr wrap="square" rtlCol="0">
            <a:spAutoFit/>
          </a:bodyPr>
          <a:lstStyle/>
          <a:p>
            <a:r>
              <a:rPr lang="en-US" sz="1500" dirty="0" smtClean="0"/>
              <a:t>Source:  U.S. Census Bureau; MS State Office of Student Financial Aid  </a:t>
            </a:r>
            <a:endParaRPr lang="en-US" sz="1500" dirty="0"/>
          </a:p>
        </p:txBody>
      </p:sp>
      <p:sp>
        <p:nvSpPr>
          <p:cNvPr id="11" name="Rectangle 10"/>
          <p:cNvSpPr/>
          <p:nvPr/>
        </p:nvSpPr>
        <p:spPr>
          <a:xfrm>
            <a:off x="3657600" y="2514600"/>
            <a:ext cx="914400" cy="1295400"/>
          </a:xfrm>
          <a:prstGeom prst="rect">
            <a:avLst/>
          </a:prstGeom>
          <a:solidFill>
            <a:schemeClr val="accent2">
              <a:alpha val="41000"/>
            </a:scheme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772400" y="4495800"/>
            <a:ext cx="914400" cy="1295400"/>
          </a:xfrm>
          <a:prstGeom prst="rect">
            <a:avLst/>
          </a:prstGeom>
          <a:solidFill>
            <a:schemeClr val="accent2">
              <a:alpha val="41000"/>
            </a:scheme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629400" y="2514600"/>
            <a:ext cx="914400" cy="1295400"/>
          </a:xfrm>
          <a:prstGeom prst="rect">
            <a:avLst/>
          </a:prstGeom>
          <a:solidFill>
            <a:schemeClr val="accent2">
              <a:alpha val="41000"/>
            </a:scheme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2000"/>
                                        <p:tgtEl>
                                          <p:spTgt spid="1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457200"/>
            <a:ext cx="5105400" cy="4137025"/>
          </a:xfrm>
        </p:spPr>
        <p:txBody>
          <a:bodyPr>
            <a:normAutofit/>
          </a:bodyPr>
          <a:lstStyle/>
          <a:p>
            <a:r>
              <a:rPr lang="en-US" sz="5400" dirty="0" smtClean="0"/>
              <a:t>Mississippi’s Affordability</a:t>
            </a:r>
            <a:br>
              <a:rPr lang="en-US" sz="5400" dirty="0" smtClean="0"/>
            </a:br>
            <a:r>
              <a:rPr lang="en-US" sz="5400" dirty="0" smtClean="0"/>
              <a:t> Model</a:t>
            </a:r>
            <a:endParaRPr lang="en-US" dirty="0"/>
          </a:p>
        </p:txBody>
      </p:sp>
      <p:sp>
        <p:nvSpPr>
          <p:cNvPr id="5" name="Subtitle 4"/>
          <p:cNvSpPr>
            <a:spLocks noGrp="1"/>
          </p:cNvSpPr>
          <p:nvPr>
            <p:ph type="subTitle" idx="1"/>
          </p:nvPr>
        </p:nvSpPr>
        <p:spPr>
          <a:xfrm>
            <a:off x="457200" y="4648200"/>
            <a:ext cx="8153400" cy="1752600"/>
          </a:xfrm>
        </p:spPr>
        <p:txBody>
          <a:bodyPr>
            <a:noAutofit/>
          </a:bodyPr>
          <a:lstStyle/>
          <a:p>
            <a:r>
              <a:rPr lang="en-US" sz="3800" dirty="0" smtClean="0">
                <a:solidFill>
                  <a:schemeClr val="tx1">
                    <a:lumMod val="65000"/>
                    <a:lumOff val="35000"/>
                  </a:schemeClr>
                </a:solidFill>
              </a:rPr>
              <a:t>A Brief Overview of the Affordability Interactive Model (AIM)</a:t>
            </a:r>
            <a:endParaRPr lang="en-US" sz="3800" dirty="0">
              <a:solidFill>
                <a:schemeClr val="tx1">
                  <a:lumMod val="65000"/>
                  <a:lumOff val="35000"/>
                </a:schemeClr>
              </a:solidFill>
            </a:endParaRPr>
          </a:p>
        </p:txBody>
      </p:sp>
      <p:pic>
        <p:nvPicPr>
          <p:cNvPr id="7" name="Picture 6" descr="CollegeIs-color-Mississippi.png"/>
          <p:cNvPicPr>
            <a:picLocks noChangeAspect="1"/>
          </p:cNvPicPr>
          <p:nvPr/>
        </p:nvPicPr>
        <p:blipFill>
          <a:blip r:embed="rId3" cstate="print"/>
          <a:stretch>
            <a:fillRect/>
          </a:stretch>
        </p:blipFill>
        <p:spPr>
          <a:xfrm>
            <a:off x="5715000" y="381000"/>
            <a:ext cx="2842300" cy="38862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066800"/>
          </a:xfrm>
        </p:spPr>
        <p:txBody>
          <a:bodyPr>
            <a:normAutofit/>
          </a:bodyPr>
          <a:lstStyle/>
          <a:p>
            <a:r>
              <a:rPr lang="en-US" sz="4000" dirty="0" smtClean="0"/>
              <a:t>       Affordability Interactive Model (AIM)</a:t>
            </a:r>
            <a:endParaRPr lang="en-US" sz="4000" dirty="0"/>
          </a:p>
        </p:txBody>
      </p:sp>
      <p:sp>
        <p:nvSpPr>
          <p:cNvPr id="5" name="Subtitle 4"/>
          <p:cNvSpPr>
            <a:spLocks noGrp="1"/>
          </p:cNvSpPr>
          <p:nvPr>
            <p:ph idx="1"/>
          </p:nvPr>
        </p:nvSpPr>
        <p:spPr>
          <a:xfrm>
            <a:off x="304800" y="1143000"/>
            <a:ext cx="8534400" cy="4983163"/>
          </a:xfrm>
        </p:spPr>
        <p:txBody>
          <a:bodyPr>
            <a:normAutofit lnSpcReduction="10000"/>
          </a:bodyPr>
          <a:lstStyle/>
          <a:p>
            <a:r>
              <a:rPr lang="en-US" dirty="0" smtClean="0">
                <a:solidFill>
                  <a:schemeClr val="tx1">
                    <a:lumMod val="65000"/>
                    <a:lumOff val="35000"/>
                  </a:schemeClr>
                </a:solidFill>
              </a:rPr>
              <a:t>Developed by Dr. James Fridley through University of Washington &amp; Lumina Foundation</a:t>
            </a:r>
          </a:p>
          <a:p>
            <a:r>
              <a:rPr lang="en-US" dirty="0" smtClean="0">
                <a:solidFill>
                  <a:schemeClr val="tx1">
                    <a:lumMod val="65000"/>
                    <a:lumOff val="35000"/>
                  </a:schemeClr>
                </a:solidFill>
              </a:rPr>
              <a:t>Examines ability of students and families by income to cover the cost of attendance</a:t>
            </a:r>
          </a:p>
          <a:p>
            <a:r>
              <a:rPr lang="en-US" dirty="0" smtClean="0">
                <a:solidFill>
                  <a:schemeClr val="tx1">
                    <a:lumMod val="65000"/>
                    <a:lumOff val="35000"/>
                  </a:schemeClr>
                </a:solidFill>
              </a:rPr>
              <a:t>Highlights disparities between low-income, middle-income, and high-income students</a:t>
            </a:r>
          </a:p>
          <a:p>
            <a:r>
              <a:rPr lang="en-US" dirty="0" smtClean="0">
                <a:solidFill>
                  <a:schemeClr val="tx1">
                    <a:lumMod val="65000"/>
                    <a:lumOff val="35000"/>
                  </a:schemeClr>
                </a:solidFill>
              </a:rPr>
              <a:t>Explores interplay of the major student funding components (chess pieces)</a:t>
            </a:r>
          </a:p>
          <a:p>
            <a:r>
              <a:rPr lang="en-US" dirty="0" smtClean="0">
                <a:solidFill>
                  <a:schemeClr val="tx1">
                    <a:lumMod val="65000"/>
                    <a:lumOff val="35000"/>
                  </a:schemeClr>
                </a:solidFill>
              </a:rPr>
              <a:t>Shows the important role of appropriations in offsetting tuition costs</a:t>
            </a:r>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12</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       AIM – Interactive Data Elements</a:t>
            </a:r>
            <a:endParaRPr lang="en-US" sz="4000" dirty="0"/>
          </a:p>
        </p:txBody>
      </p:sp>
      <p:sp>
        <p:nvSpPr>
          <p:cNvPr id="5" name="Subtitle 4"/>
          <p:cNvSpPr>
            <a:spLocks noGrp="1"/>
          </p:cNvSpPr>
          <p:nvPr>
            <p:ph sz="half" idx="1"/>
          </p:nvPr>
        </p:nvSpPr>
        <p:spPr>
          <a:xfrm>
            <a:off x="457200" y="1371600"/>
            <a:ext cx="8153400" cy="4953000"/>
          </a:xfrm>
        </p:spPr>
        <p:txBody>
          <a:bodyPr>
            <a:normAutofit/>
          </a:bodyPr>
          <a:lstStyle/>
          <a:p>
            <a:pPr>
              <a:buNone/>
            </a:pPr>
            <a:r>
              <a:rPr lang="en-US" sz="3200" dirty="0" smtClean="0"/>
              <a:t>Adjustable Variables -- Policy Assumptions</a:t>
            </a:r>
          </a:p>
          <a:p>
            <a:pPr>
              <a:buNone/>
            </a:pPr>
            <a:endParaRPr lang="en-US" sz="1100" dirty="0" smtClean="0">
              <a:solidFill>
                <a:schemeClr val="tx1">
                  <a:lumMod val="65000"/>
                  <a:lumOff val="35000"/>
                </a:schemeClr>
              </a:solidFill>
            </a:endParaRPr>
          </a:p>
          <a:p>
            <a:r>
              <a:rPr lang="en-US" sz="3200" dirty="0" smtClean="0">
                <a:solidFill>
                  <a:schemeClr val="tx1">
                    <a:lumMod val="65000"/>
                    <a:lumOff val="35000"/>
                  </a:schemeClr>
                </a:solidFill>
              </a:rPr>
              <a:t>Number of Years of Savings</a:t>
            </a:r>
          </a:p>
          <a:p>
            <a:r>
              <a:rPr lang="en-US" sz="3200" dirty="0" smtClean="0">
                <a:solidFill>
                  <a:schemeClr val="tx1">
                    <a:lumMod val="65000"/>
                    <a:lumOff val="35000"/>
                  </a:schemeClr>
                </a:solidFill>
              </a:rPr>
              <a:t>Savings Interest Rate</a:t>
            </a:r>
          </a:p>
          <a:p>
            <a:r>
              <a:rPr lang="en-US" sz="3200" dirty="0" smtClean="0">
                <a:solidFill>
                  <a:schemeClr val="tx1">
                    <a:lumMod val="65000"/>
                    <a:lumOff val="35000"/>
                  </a:schemeClr>
                </a:solidFill>
              </a:rPr>
              <a:t>Percent Available Income Applied to Savings</a:t>
            </a:r>
          </a:p>
          <a:p>
            <a:r>
              <a:rPr lang="en-US" sz="3200" dirty="0" smtClean="0">
                <a:solidFill>
                  <a:schemeClr val="tx1">
                    <a:lumMod val="65000"/>
                    <a:lumOff val="35000"/>
                  </a:schemeClr>
                </a:solidFill>
              </a:rPr>
              <a:t>Number of Years of College Attendance</a:t>
            </a:r>
          </a:p>
          <a:p>
            <a:r>
              <a:rPr lang="en-US" sz="3200" dirty="0" smtClean="0">
                <a:solidFill>
                  <a:schemeClr val="tx1">
                    <a:lumMod val="65000"/>
                    <a:lumOff val="35000"/>
                  </a:schemeClr>
                </a:solidFill>
              </a:rPr>
              <a:t>Percent Change in Tuition</a:t>
            </a:r>
          </a:p>
          <a:p>
            <a:r>
              <a:rPr lang="en-US" sz="3200" dirty="0" smtClean="0">
                <a:solidFill>
                  <a:schemeClr val="tx1">
                    <a:lumMod val="65000"/>
                    <a:lumOff val="35000"/>
                  </a:schemeClr>
                </a:solidFill>
              </a:rPr>
              <a:t>Percent of Available Income in College</a:t>
            </a:r>
          </a:p>
          <a:p>
            <a:r>
              <a:rPr lang="en-US" sz="3200" dirty="0" smtClean="0">
                <a:solidFill>
                  <a:schemeClr val="tx1">
                    <a:lumMod val="65000"/>
                    <a:lumOff val="35000"/>
                  </a:schemeClr>
                </a:solidFill>
              </a:rPr>
              <a:t>Number of Student Work Hours per Week</a:t>
            </a:r>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13</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       AIM – Fund Categories</a:t>
            </a:r>
            <a:endParaRPr lang="en-US" sz="4000" dirty="0"/>
          </a:p>
        </p:txBody>
      </p:sp>
      <p:sp>
        <p:nvSpPr>
          <p:cNvPr id="5" name="Subtitle 4"/>
          <p:cNvSpPr>
            <a:spLocks noGrp="1"/>
          </p:cNvSpPr>
          <p:nvPr>
            <p:ph sz="half" idx="1"/>
          </p:nvPr>
        </p:nvSpPr>
        <p:spPr>
          <a:xfrm>
            <a:off x="457200" y="1371600"/>
            <a:ext cx="8153400" cy="5029200"/>
          </a:xfrm>
        </p:spPr>
        <p:txBody>
          <a:bodyPr>
            <a:normAutofit fontScale="92500" lnSpcReduction="10000"/>
          </a:bodyPr>
          <a:lstStyle/>
          <a:p>
            <a:pPr>
              <a:buNone/>
            </a:pPr>
            <a:r>
              <a:rPr lang="en-US" sz="3200" dirty="0" smtClean="0"/>
              <a:t>Fund Categories (by % Median Family Income) </a:t>
            </a:r>
            <a:endParaRPr lang="en-US" sz="1100" dirty="0" smtClean="0">
              <a:solidFill>
                <a:schemeClr val="tx1">
                  <a:lumMod val="65000"/>
                  <a:lumOff val="35000"/>
                </a:schemeClr>
              </a:solidFill>
            </a:endParaRPr>
          </a:p>
          <a:p>
            <a:r>
              <a:rPr lang="en-US" sz="3200" dirty="0" smtClean="0">
                <a:solidFill>
                  <a:schemeClr val="tx1">
                    <a:lumMod val="65000"/>
                    <a:lumOff val="35000"/>
                  </a:schemeClr>
                </a:solidFill>
              </a:rPr>
              <a:t>State Appropriations</a:t>
            </a:r>
          </a:p>
          <a:p>
            <a:r>
              <a:rPr lang="en-US" sz="3200" dirty="0" smtClean="0">
                <a:solidFill>
                  <a:schemeClr val="tx1">
                    <a:lumMod val="65000"/>
                    <a:lumOff val="35000"/>
                  </a:schemeClr>
                </a:solidFill>
              </a:rPr>
              <a:t>Funds from </a:t>
            </a:r>
            <a:r>
              <a:rPr lang="en-US" sz="3200" dirty="0" smtClean="0">
                <a:solidFill>
                  <a:srgbClr val="C00000"/>
                </a:solidFill>
              </a:rPr>
              <a:t>Pell Awards </a:t>
            </a:r>
            <a:r>
              <a:rPr lang="en-US" sz="3200" dirty="0" smtClean="0">
                <a:solidFill>
                  <a:schemeClr val="tx1">
                    <a:lumMod val="65000"/>
                    <a:lumOff val="35000"/>
                  </a:schemeClr>
                </a:solidFill>
              </a:rPr>
              <a:t>and </a:t>
            </a:r>
            <a:r>
              <a:rPr lang="en-US" sz="3200" dirty="0" smtClean="0">
                <a:solidFill>
                  <a:srgbClr val="C00000"/>
                </a:solidFill>
              </a:rPr>
              <a:t>Other Federal Aid</a:t>
            </a:r>
          </a:p>
          <a:p>
            <a:r>
              <a:rPr lang="en-US" sz="3200" dirty="0" smtClean="0">
                <a:solidFill>
                  <a:schemeClr val="tx1">
                    <a:lumMod val="65000"/>
                    <a:lumOff val="35000"/>
                  </a:schemeClr>
                </a:solidFill>
              </a:rPr>
              <a:t>Funds from Work</a:t>
            </a:r>
          </a:p>
          <a:p>
            <a:r>
              <a:rPr lang="en-US" sz="3200" dirty="0" smtClean="0">
                <a:solidFill>
                  <a:schemeClr val="tx1">
                    <a:lumMod val="65000"/>
                    <a:lumOff val="35000"/>
                  </a:schemeClr>
                </a:solidFill>
              </a:rPr>
              <a:t>Funds from College Savings</a:t>
            </a:r>
          </a:p>
          <a:p>
            <a:r>
              <a:rPr lang="en-US" sz="3200" dirty="0" smtClean="0">
                <a:solidFill>
                  <a:schemeClr val="tx1">
                    <a:lumMod val="65000"/>
                    <a:lumOff val="35000"/>
                  </a:schemeClr>
                </a:solidFill>
              </a:rPr>
              <a:t>Funds from Student Need Grants</a:t>
            </a:r>
          </a:p>
          <a:p>
            <a:r>
              <a:rPr lang="en-US" sz="3200" dirty="0" smtClean="0">
                <a:solidFill>
                  <a:schemeClr val="tx1">
                    <a:lumMod val="65000"/>
                    <a:lumOff val="35000"/>
                  </a:schemeClr>
                </a:solidFill>
              </a:rPr>
              <a:t>Unmet Needs (Funds from College Debt)</a:t>
            </a:r>
          </a:p>
          <a:p>
            <a:r>
              <a:rPr lang="en-US" sz="3200" dirty="0" smtClean="0">
                <a:solidFill>
                  <a:schemeClr val="tx1">
                    <a:lumMod val="65000"/>
                    <a:lumOff val="35000"/>
                  </a:schemeClr>
                </a:solidFill>
              </a:rPr>
              <a:t>Funds from Family Income During College</a:t>
            </a:r>
          </a:p>
          <a:p>
            <a:r>
              <a:rPr lang="en-US" sz="3200" dirty="0" smtClean="0">
                <a:solidFill>
                  <a:schemeClr val="tx1">
                    <a:lumMod val="65000"/>
                    <a:lumOff val="35000"/>
                  </a:schemeClr>
                </a:solidFill>
              </a:rPr>
              <a:t>Funds from </a:t>
            </a:r>
            <a:r>
              <a:rPr lang="en-US" sz="3200" dirty="0" smtClean="0">
                <a:solidFill>
                  <a:srgbClr val="C00000"/>
                </a:solidFill>
              </a:rPr>
              <a:t>Institutional Aid </a:t>
            </a:r>
            <a:r>
              <a:rPr lang="en-US" sz="3200" dirty="0" smtClean="0">
                <a:solidFill>
                  <a:schemeClr val="tx1">
                    <a:lumMod val="65000"/>
                    <a:lumOff val="35000"/>
                  </a:schemeClr>
                </a:solidFill>
              </a:rPr>
              <a:t>and Scholarships</a:t>
            </a:r>
          </a:p>
          <a:p>
            <a:r>
              <a:rPr lang="en-US" sz="3200" dirty="0" smtClean="0">
                <a:solidFill>
                  <a:schemeClr val="tx1">
                    <a:lumMod val="65000"/>
                    <a:lumOff val="35000"/>
                  </a:schemeClr>
                </a:solidFill>
              </a:rPr>
              <a:t>Tuition and Fees</a:t>
            </a:r>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14</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112E1938-6035-4EF5-9725-1B07F463C283}" type="slidenum">
              <a:rPr lang="en-US" smtClean="0"/>
              <a:pPr/>
              <a:t>15</a:t>
            </a:fld>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0" y="0"/>
            <a:ext cx="9144000" cy="3096142"/>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19050" y="3200400"/>
            <a:ext cx="9163050" cy="2971800"/>
          </a:xfrm>
          <a:prstGeom prst="rect">
            <a:avLst/>
          </a:prstGeom>
          <a:noFill/>
          <a:ln w="9525">
            <a:noFill/>
            <a:miter lim="800000"/>
            <a:headEnd/>
            <a:tailEnd/>
          </a:ln>
        </p:spPr>
      </p:pic>
      <p:sp>
        <p:nvSpPr>
          <p:cNvPr id="14" name="Rectangle 13"/>
          <p:cNvSpPr/>
          <p:nvPr/>
        </p:nvSpPr>
        <p:spPr>
          <a:xfrm>
            <a:off x="76200" y="76200"/>
            <a:ext cx="3657600" cy="1981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733800" y="76200"/>
            <a:ext cx="2209800" cy="1981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943600" y="76200"/>
            <a:ext cx="3048000" cy="19812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6200" y="2057400"/>
            <a:ext cx="8915400" cy="10668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6200" y="3124200"/>
            <a:ext cx="8915400" cy="30480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2000"/>
                                        <p:tgtEl>
                                          <p:spTgt spid="14"/>
                                        </p:tgtEl>
                                      </p:cBhvr>
                                    </p:animEffect>
                                    <p:set>
                                      <p:cBhvr>
                                        <p:cTn id="12" dur="1" fill="hold">
                                          <p:stCondLst>
                                            <p:cond delay="1999"/>
                                          </p:stCondLst>
                                        </p:cTn>
                                        <p:tgtEl>
                                          <p:spTgt spid="14"/>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2000"/>
                                        <p:tgtEl>
                                          <p:spTgt spid="1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2000"/>
                                        <p:tgtEl>
                                          <p:spTgt spid="15"/>
                                        </p:tgtEl>
                                      </p:cBhvr>
                                    </p:animEffect>
                                    <p:set>
                                      <p:cBhvr>
                                        <p:cTn id="20" dur="1" fill="hold">
                                          <p:stCondLst>
                                            <p:cond delay="1999"/>
                                          </p:stCondLst>
                                        </p:cTn>
                                        <p:tgtEl>
                                          <p:spTgt spid="15"/>
                                        </p:tgtEl>
                                        <p:attrNameLst>
                                          <p:attrName>style.visibility</p:attrName>
                                        </p:attrNameLst>
                                      </p:cBhvr>
                                      <p:to>
                                        <p:strVal val="hidden"/>
                                      </p:to>
                                    </p:set>
                                  </p:childTnLst>
                                </p:cTn>
                              </p:par>
                              <p:par>
                                <p:cTn id="21" presetID="10"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2000"/>
                                        <p:tgtEl>
                                          <p:spTgt spid="16"/>
                                        </p:tgtEl>
                                      </p:cBhvr>
                                    </p:animEffect>
                                    <p:set>
                                      <p:cBhvr>
                                        <p:cTn id="28" dur="1" fill="hold">
                                          <p:stCondLst>
                                            <p:cond delay="1999"/>
                                          </p:stCondLst>
                                        </p:cTn>
                                        <p:tgtEl>
                                          <p:spTgt spid="16"/>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2000"/>
                                        <p:tgtEl>
                                          <p:spTgt spid="17"/>
                                        </p:tgtEl>
                                      </p:cBhvr>
                                    </p:animEffect>
                                    <p:set>
                                      <p:cBhvr>
                                        <p:cTn id="36" dur="1" fill="hold">
                                          <p:stCondLst>
                                            <p:cond delay="1999"/>
                                          </p:stCondLst>
                                        </p:cTn>
                                        <p:tgtEl>
                                          <p:spTgt spid="17"/>
                                        </p:tgtEl>
                                        <p:attrNameLst>
                                          <p:attrName>style.visibility</p:attrName>
                                        </p:attrNameLst>
                                      </p:cBhvr>
                                      <p:to>
                                        <p:strVal val="hidden"/>
                                      </p:to>
                                    </p:set>
                                  </p:childTnLst>
                                </p:cTn>
                              </p:par>
                              <p:par>
                                <p:cTn id="37" presetID="10"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5" grpId="0" animBg="1"/>
      <p:bldP spid="15" grpId="1" animBg="1"/>
      <p:bldP spid="16" grpId="0" animBg="1"/>
      <p:bldP spid="16" grpId="1" animBg="1"/>
      <p:bldP spid="17" grpId="0" animBg="1"/>
      <p:bldP spid="17" grpId="1"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5" name="Subtitle 4"/>
          <p:cNvSpPr>
            <a:spLocks noGrp="1"/>
          </p:cNvSpPr>
          <p:nvPr>
            <p:ph sz="half" idx="1"/>
          </p:nvPr>
        </p:nvSpPr>
        <p:spPr>
          <a:xfrm>
            <a:off x="228600" y="3429000"/>
            <a:ext cx="8686800" cy="2971800"/>
          </a:xfrm>
        </p:spPr>
        <p:txBody>
          <a:bodyPr>
            <a:normAutofit fontScale="85000" lnSpcReduction="20000"/>
          </a:bodyPr>
          <a:lstStyle/>
          <a:p>
            <a:r>
              <a:rPr lang="en-US" sz="3200" dirty="0" smtClean="0"/>
              <a:t>LOWER THIRD….of Median Family Income (roughly $37K)</a:t>
            </a:r>
          </a:p>
          <a:p>
            <a:pPr>
              <a:buNone/>
            </a:pPr>
            <a:endParaRPr lang="en-US" sz="3200" dirty="0" smtClean="0"/>
          </a:p>
          <a:p>
            <a:pPr>
              <a:buNone/>
            </a:pPr>
            <a:r>
              <a:rPr lang="en-US" sz="3200" dirty="0" smtClean="0"/>
              <a:t>	More “External Support” ; very little “Family Contribution”</a:t>
            </a:r>
          </a:p>
          <a:p>
            <a:pPr>
              <a:buNone/>
            </a:pPr>
            <a:r>
              <a:rPr lang="en-US" sz="3200" dirty="0" smtClean="0"/>
              <a:t>	Darker Blue (Bottom) – Pell Grants</a:t>
            </a:r>
          </a:p>
          <a:p>
            <a:pPr>
              <a:buNone/>
            </a:pPr>
            <a:r>
              <a:rPr lang="en-US" sz="3200" dirty="0" smtClean="0"/>
              <a:t>	Middle Blue – State Need Aid (Very Little for MS)</a:t>
            </a:r>
          </a:p>
          <a:p>
            <a:pPr>
              <a:buNone/>
            </a:pPr>
            <a:r>
              <a:rPr lang="en-US" sz="3200" dirty="0" smtClean="0"/>
              <a:t>	Lighter Blue – Institutional Aid</a:t>
            </a:r>
          </a:p>
          <a:p>
            <a:pPr>
              <a:buNone/>
            </a:pPr>
            <a:r>
              <a:rPr lang="en-US" sz="3200" dirty="0" smtClean="0"/>
              <a:t>     Brown – Student Work</a:t>
            </a:r>
          </a:p>
        </p:txBody>
      </p:sp>
      <p:sp>
        <p:nvSpPr>
          <p:cNvPr id="10" name="Slide Number Placeholder 9"/>
          <p:cNvSpPr>
            <a:spLocks noGrp="1"/>
          </p:cNvSpPr>
          <p:nvPr>
            <p:ph type="sldNum" sz="quarter" idx="12"/>
          </p:nvPr>
        </p:nvSpPr>
        <p:spPr/>
        <p:txBody>
          <a:bodyPr/>
          <a:lstStyle/>
          <a:p>
            <a:fld id="{112E1938-6035-4EF5-9725-1B07F463C283}" type="slidenum">
              <a:rPr lang="en-US" smtClean="0"/>
              <a:pPr/>
              <a:t>16</a:t>
            </a:fld>
            <a:endParaRPr lang="en-US" dirty="0"/>
          </a:p>
        </p:txBody>
      </p:sp>
      <p:pic>
        <p:nvPicPr>
          <p:cNvPr id="7" name="Picture 5"/>
          <p:cNvPicPr>
            <a:picLocks noChangeAspect="1" noChangeArrowheads="1"/>
          </p:cNvPicPr>
          <p:nvPr/>
        </p:nvPicPr>
        <p:blipFill>
          <a:blip r:embed="rId3" cstate="print"/>
          <a:srcRect/>
          <a:stretch>
            <a:fillRect/>
          </a:stretch>
        </p:blipFill>
        <p:spPr bwMode="auto">
          <a:xfrm>
            <a:off x="-19050" y="0"/>
            <a:ext cx="9163050" cy="2971800"/>
          </a:xfrm>
          <a:prstGeom prst="rect">
            <a:avLst/>
          </a:prstGeom>
          <a:noFill/>
          <a:ln w="9525">
            <a:noFill/>
            <a:miter lim="800000"/>
            <a:headEnd/>
            <a:tailEnd/>
          </a:ln>
        </p:spPr>
      </p:pic>
      <p:sp>
        <p:nvSpPr>
          <p:cNvPr id="9" name="Rectangle 8"/>
          <p:cNvSpPr/>
          <p:nvPr/>
        </p:nvSpPr>
        <p:spPr>
          <a:xfrm>
            <a:off x="152400" y="0"/>
            <a:ext cx="2743200" cy="3048000"/>
          </a:xfrm>
          <a:prstGeom prst="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5" name="Subtitle 4"/>
          <p:cNvSpPr>
            <a:spLocks noGrp="1"/>
          </p:cNvSpPr>
          <p:nvPr>
            <p:ph sz="half" idx="1"/>
          </p:nvPr>
        </p:nvSpPr>
        <p:spPr>
          <a:xfrm>
            <a:off x="228600" y="3429000"/>
            <a:ext cx="8686800" cy="2971800"/>
          </a:xfrm>
        </p:spPr>
        <p:txBody>
          <a:bodyPr>
            <a:normAutofit/>
          </a:bodyPr>
          <a:lstStyle/>
          <a:p>
            <a:r>
              <a:rPr lang="en-US" sz="2700" dirty="0" smtClean="0"/>
              <a:t>UPPER THIRD….of Median Family Income (roughly $37K)</a:t>
            </a:r>
          </a:p>
          <a:p>
            <a:pPr>
              <a:buNone/>
            </a:pPr>
            <a:endParaRPr lang="en-US" sz="2700" dirty="0" smtClean="0"/>
          </a:p>
          <a:p>
            <a:pPr>
              <a:buNone/>
            </a:pPr>
            <a:r>
              <a:rPr lang="en-US" sz="2700" dirty="0" smtClean="0"/>
              <a:t>	More “Family Contribution”; very little “External Support”</a:t>
            </a:r>
          </a:p>
          <a:p>
            <a:pPr>
              <a:buNone/>
            </a:pPr>
            <a:r>
              <a:rPr lang="en-US" sz="2700" dirty="0" smtClean="0"/>
              <a:t>	Darker Green (Bottom) – College Savings</a:t>
            </a:r>
          </a:p>
          <a:p>
            <a:pPr>
              <a:buNone/>
            </a:pPr>
            <a:r>
              <a:rPr lang="en-US" sz="2700" dirty="0" smtClean="0"/>
              <a:t>	Lighter Green – Family Contribution</a:t>
            </a:r>
            <a:endParaRPr lang="en-US" sz="2700"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17</a:t>
            </a:fld>
            <a:endParaRPr lang="en-US" dirty="0"/>
          </a:p>
        </p:txBody>
      </p:sp>
      <p:pic>
        <p:nvPicPr>
          <p:cNvPr id="7" name="Picture 5"/>
          <p:cNvPicPr>
            <a:picLocks noChangeAspect="1" noChangeArrowheads="1"/>
          </p:cNvPicPr>
          <p:nvPr/>
        </p:nvPicPr>
        <p:blipFill>
          <a:blip r:embed="rId3" cstate="print"/>
          <a:srcRect/>
          <a:stretch>
            <a:fillRect/>
          </a:stretch>
        </p:blipFill>
        <p:spPr bwMode="auto">
          <a:xfrm>
            <a:off x="-19050" y="0"/>
            <a:ext cx="9163050" cy="2971800"/>
          </a:xfrm>
          <a:prstGeom prst="rect">
            <a:avLst/>
          </a:prstGeom>
          <a:noFill/>
          <a:ln w="9525">
            <a:noFill/>
            <a:miter lim="800000"/>
            <a:headEnd/>
            <a:tailEnd/>
          </a:ln>
        </p:spPr>
      </p:pic>
      <p:sp>
        <p:nvSpPr>
          <p:cNvPr id="9" name="Rectangle 8"/>
          <p:cNvSpPr/>
          <p:nvPr/>
        </p:nvSpPr>
        <p:spPr>
          <a:xfrm>
            <a:off x="6248400" y="0"/>
            <a:ext cx="2743200" cy="3048000"/>
          </a:xfrm>
          <a:prstGeom prst="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5" name="Subtitle 4"/>
          <p:cNvSpPr>
            <a:spLocks noGrp="1"/>
          </p:cNvSpPr>
          <p:nvPr>
            <p:ph sz="half" idx="1"/>
          </p:nvPr>
        </p:nvSpPr>
        <p:spPr>
          <a:xfrm>
            <a:off x="228600" y="3429000"/>
            <a:ext cx="8686800" cy="2971800"/>
          </a:xfrm>
        </p:spPr>
        <p:txBody>
          <a:bodyPr>
            <a:normAutofit/>
          </a:bodyPr>
          <a:lstStyle/>
          <a:p>
            <a:r>
              <a:rPr lang="en-US" sz="2700" dirty="0" smtClean="0"/>
              <a:t>MIDDLE THIRD….of Median Family Income (roughly $37K)</a:t>
            </a:r>
          </a:p>
          <a:p>
            <a:pPr>
              <a:buNone/>
            </a:pPr>
            <a:endParaRPr lang="en-US" sz="2700" dirty="0" smtClean="0"/>
          </a:p>
          <a:p>
            <a:pPr>
              <a:buNone/>
            </a:pPr>
            <a:r>
              <a:rPr lang="en-US" sz="2700" dirty="0" smtClean="0"/>
              <a:t>	Less “Family Contribution” ; Less “External Support”</a:t>
            </a:r>
          </a:p>
          <a:p>
            <a:pPr>
              <a:buNone/>
            </a:pPr>
            <a:r>
              <a:rPr lang="en-US" sz="2700" dirty="0" smtClean="0"/>
              <a:t>	Lighter Red (Pink) – Affordable Debt</a:t>
            </a:r>
          </a:p>
          <a:p>
            <a:pPr>
              <a:buNone/>
            </a:pPr>
            <a:r>
              <a:rPr lang="en-US" sz="2700" dirty="0" smtClean="0"/>
              <a:t>	Darker Red – Additional Debt</a:t>
            </a:r>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18</a:t>
            </a:fld>
            <a:endParaRPr lang="en-US" dirty="0"/>
          </a:p>
        </p:txBody>
      </p:sp>
      <p:pic>
        <p:nvPicPr>
          <p:cNvPr id="7" name="Picture 5"/>
          <p:cNvPicPr>
            <a:picLocks noChangeAspect="1" noChangeArrowheads="1"/>
          </p:cNvPicPr>
          <p:nvPr/>
        </p:nvPicPr>
        <p:blipFill>
          <a:blip r:embed="rId3" cstate="print"/>
          <a:srcRect/>
          <a:stretch>
            <a:fillRect/>
          </a:stretch>
        </p:blipFill>
        <p:spPr bwMode="auto">
          <a:xfrm>
            <a:off x="-19050" y="0"/>
            <a:ext cx="9163050" cy="2971800"/>
          </a:xfrm>
          <a:prstGeom prst="rect">
            <a:avLst/>
          </a:prstGeom>
          <a:noFill/>
          <a:ln w="9525">
            <a:noFill/>
            <a:miter lim="800000"/>
            <a:headEnd/>
            <a:tailEnd/>
          </a:ln>
        </p:spPr>
      </p:pic>
      <p:sp>
        <p:nvSpPr>
          <p:cNvPr id="9" name="Rectangle 8"/>
          <p:cNvSpPr/>
          <p:nvPr/>
        </p:nvSpPr>
        <p:spPr>
          <a:xfrm>
            <a:off x="2819400" y="0"/>
            <a:ext cx="3429000" cy="3048000"/>
          </a:xfrm>
          <a:prstGeom prst="rect">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457200"/>
            <a:ext cx="5105400" cy="4137025"/>
          </a:xfrm>
        </p:spPr>
        <p:txBody>
          <a:bodyPr>
            <a:normAutofit/>
          </a:bodyPr>
          <a:lstStyle/>
          <a:p>
            <a:r>
              <a:rPr lang="en-US" sz="5400" dirty="0" smtClean="0"/>
              <a:t>Mississippi’s Affordability</a:t>
            </a:r>
            <a:br>
              <a:rPr lang="en-US" sz="5400" dirty="0" smtClean="0"/>
            </a:br>
            <a:r>
              <a:rPr lang="en-US" sz="5400" dirty="0" smtClean="0"/>
              <a:t> Model</a:t>
            </a:r>
            <a:endParaRPr lang="en-US" dirty="0"/>
          </a:p>
        </p:txBody>
      </p:sp>
      <p:sp>
        <p:nvSpPr>
          <p:cNvPr id="5" name="Subtitle 4"/>
          <p:cNvSpPr>
            <a:spLocks noGrp="1"/>
          </p:cNvSpPr>
          <p:nvPr>
            <p:ph type="subTitle" idx="1"/>
          </p:nvPr>
        </p:nvSpPr>
        <p:spPr>
          <a:xfrm>
            <a:off x="457200" y="4953000"/>
            <a:ext cx="8153400" cy="1447800"/>
          </a:xfrm>
        </p:spPr>
        <p:txBody>
          <a:bodyPr>
            <a:noAutofit/>
          </a:bodyPr>
          <a:lstStyle/>
          <a:p>
            <a:r>
              <a:rPr lang="en-US" dirty="0" smtClean="0">
                <a:solidFill>
                  <a:schemeClr val="tx1">
                    <a:lumMod val="65000"/>
                    <a:lumOff val="35000"/>
                  </a:schemeClr>
                </a:solidFill>
                <a:hlinkClick r:id="rId3"/>
              </a:rPr>
              <a:t>https://affordability-model.css.uwb.edu/proto1</a:t>
            </a:r>
            <a:endParaRPr lang="en-US" dirty="0">
              <a:solidFill>
                <a:schemeClr val="tx1">
                  <a:lumMod val="65000"/>
                  <a:lumOff val="35000"/>
                </a:schemeClr>
              </a:solidFill>
            </a:endParaRPr>
          </a:p>
        </p:txBody>
      </p:sp>
      <p:pic>
        <p:nvPicPr>
          <p:cNvPr id="7" name="Picture 6" descr="CollegeIs-color-Mississippi.png"/>
          <p:cNvPicPr>
            <a:picLocks noChangeAspect="1"/>
          </p:cNvPicPr>
          <p:nvPr/>
        </p:nvPicPr>
        <p:blipFill>
          <a:blip r:embed="rId4" cstate="print"/>
          <a:stretch>
            <a:fillRect/>
          </a:stretch>
        </p:blipFill>
        <p:spPr>
          <a:xfrm>
            <a:off x="5715000" y="381000"/>
            <a:ext cx="2842300" cy="3886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457200"/>
            <a:ext cx="5105400" cy="4137025"/>
          </a:xfrm>
        </p:spPr>
        <p:txBody>
          <a:bodyPr>
            <a:normAutofit/>
          </a:bodyPr>
          <a:lstStyle/>
          <a:p>
            <a:r>
              <a:rPr lang="en-US" sz="5400" dirty="0" smtClean="0"/>
              <a:t>Mississippi’s Affordability</a:t>
            </a:r>
            <a:br>
              <a:rPr lang="en-US" sz="5400" dirty="0" smtClean="0"/>
            </a:br>
            <a:r>
              <a:rPr lang="en-US" sz="5400" dirty="0" smtClean="0"/>
              <a:t> Model</a:t>
            </a:r>
            <a:endParaRPr lang="en-US" dirty="0"/>
          </a:p>
        </p:txBody>
      </p:sp>
      <p:sp>
        <p:nvSpPr>
          <p:cNvPr id="5" name="Subtitle 4"/>
          <p:cNvSpPr>
            <a:spLocks noGrp="1"/>
          </p:cNvSpPr>
          <p:nvPr>
            <p:ph type="subTitle" idx="1"/>
          </p:nvPr>
        </p:nvSpPr>
        <p:spPr>
          <a:xfrm>
            <a:off x="457200" y="4495800"/>
            <a:ext cx="8153400" cy="1752600"/>
          </a:xfrm>
        </p:spPr>
        <p:txBody>
          <a:bodyPr>
            <a:noAutofit/>
          </a:bodyPr>
          <a:lstStyle/>
          <a:p>
            <a:r>
              <a:rPr lang="en-US" sz="3800" dirty="0" smtClean="0">
                <a:solidFill>
                  <a:schemeClr val="tx1">
                    <a:lumMod val="65000"/>
                    <a:lumOff val="35000"/>
                  </a:schemeClr>
                </a:solidFill>
              </a:rPr>
              <a:t>Affordability = Student and Family Ability to Cover the Cost of Attendance</a:t>
            </a:r>
            <a:endParaRPr lang="en-US" sz="3800" dirty="0">
              <a:solidFill>
                <a:schemeClr val="tx1">
                  <a:lumMod val="65000"/>
                  <a:lumOff val="35000"/>
                </a:schemeClr>
              </a:solidFill>
            </a:endParaRPr>
          </a:p>
        </p:txBody>
      </p:sp>
      <p:pic>
        <p:nvPicPr>
          <p:cNvPr id="7" name="Picture 6" descr="CollegeIs-color-Mississippi.png"/>
          <p:cNvPicPr>
            <a:picLocks noChangeAspect="1"/>
          </p:cNvPicPr>
          <p:nvPr/>
        </p:nvPicPr>
        <p:blipFill>
          <a:blip r:embed="rId3" cstate="print"/>
          <a:stretch>
            <a:fillRect/>
          </a:stretch>
        </p:blipFill>
        <p:spPr>
          <a:xfrm>
            <a:off x="5715000" y="381000"/>
            <a:ext cx="2842300" cy="38862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dirty="0" smtClean="0"/>
              <a:t>       Mississippi’s Affordability Model</a:t>
            </a:r>
            <a:endParaRPr lang="en-US" sz="4000" dirty="0"/>
          </a:p>
        </p:txBody>
      </p:sp>
      <p:sp>
        <p:nvSpPr>
          <p:cNvPr id="5" name="Subtitle 4"/>
          <p:cNvSpPr>
            <a:spLocks noGrp="1"/>
          </p:cNvSpPr>
          <p:nvPr>
            <p:ph sz="half" idx="1"/>
          </p:nvPr>
        </p:nvSpPr>
        <p:spPr>
          <a:xfrm>
            <a:off x="457200" y="1371600"/>
            <a:ext cx="8305800" cy="5257800"/>
          </a:xfrm>
        </p:spPr>
        <p:txBody>
          <a:bodyPr>
            <a:noAutofit/>
          </a:bodyPr>
          <a:lstStyle/>
          <a:p>
            <a:r>
              <a:rPr lang="en-US" sz="3000" dirty="0" smtClean="0">
                <a:solidFill>
                  <a:schemeClr val="tx1">
                    <a:lumMod val="65000"/>
                    <a:lumOff val="35000"/>
                  </a:schemeClr>
                </a:solidFill>
              </a:rPr>
              <a:t>Data Sharing MOU </a:t>
            </a:r>
          </a:p>
          <a:p>
            <a:pPr lvl="1"/>
            <a:r>
              <a:rPr lang="en-US" sz="3000" dirty="0" smtClean="0">
                <a:solidFill>
                  <a:schemeClr val="tx1">
                    <a:lumMod val="65000"/>
                    <a:lumOff val="35000"/>
                  </a:schemeClr>
                </a:solidFill>
              </a:rPr>
              <a:t>Parties include:  MCCB, IHL, MS-SFA, Dr. Fridley</a:t>
            </a:r>
          </a:p>
          <a:p>
            <a:pPr lvl="1"/>
            <a:r>
              <a:rPr lang="en-US" sz="3000" dirty="0" smtClean="0">
                <a:solidFill>
                  <a:srgbClr val="C00000"/>
                </a:solidFill>
              </a:rPr>
              <a:t>Currently under second legal review</a:t>
            </a:r>
          </a:p>
          <a:p>
            <a:r>
              <a:rPr lang="en-US" sz="3000" dirty="0" smtClean="0">
                <a:solidFill>
                  <a:schemeClr val="tx1">
                    <a:lumMod val="65000"/>
                    <a:lumOff val="35000"/>
                  </a:schemeClr>
                </a:solidFill>
              </a:rPr>
              <a:t>No data has been exchanged; files exchanged in a secure environment at appropriate time</a:t>
            </a:r>
          </a:p>
          <a:p>
            <a:r>
              <a:rPr lang="en-US" sz="3000" dirty="0" smtClean="0">
                <a:solidFill>
                  <a:schemeClr val="tx1">
                    <a:lumMod val="65000"/>
                    <a:lumOff val="35000"/>
                  </a:schemeClr>
                </a:solidFill>
              </a:rPr>
              <a:t>CJC, IHL, and MS-SFA data files merged </a:t>
            </a:r>
          </a:p>
          <a:p>
            <a:r>
              <a:rPr lang="en-US" sz="3000" dirty="0" smtClean="0">
                <a:solidFill>
                  <a:schemeClr val="tx1">
                    <a:lumMod val="65000"/>
                    <a:lumOff val="35000"/>
                  </a:schemeClr>
                </a:solidFill>
              </a:rPr>
              <a:t>Combined file will become FERPA compliant prior to sending to Dr. Fridley</a:t>
            </a:r>
          </a:p>
          <a:p>
            <a:r>
              <a:rPr lang="en-US" sz="3000" dirty="0" smtClean="0">
                <a:solidFill>
                  <a:schemeClr val="tx1">
                    <a:lumMod val="65000"/>
                    <a:lumOff val="35000"/>
                  </a:schemeClr>
                </a:solidFill>
              </a:rPr>
              <a:t>Combined file will be forwarded to Dr. Fridley for inclusion in the existing Affordability Model</a:t>
            </a:r>
            <a:endParaRPr lang="en-US" sz="3000"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20</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457200" y="762000"/>
            <a:ext cx="5105400" cy="3581400"/>
          </a:xfrm>
        </p:spPr>
        <p:txBody>
          <a:bodyPr>
            <a:normAutofit/>
          </a:bodyPr>
          <a:lstStyle/>
          <a:p>
            <a:r>
              <a:rPr lang="en-US" sz="5400" dirty="0" smtClean="0"/>
              <a:t>Thank You!</a:t>
            </a:r>
            <a:br>
              <a:rPr lang="en-US" sz="5400" dirty="0" smtClean="0"/>
            </a:br>
            <a:endParaRPr lang="en-US" sz="4000" dirty="0"/>
          </a:p>
        </p:txBody>
      </p:sp>
      <p:sp>
        <p:nvSpPr>
          <p:cNvPr id="5" name="Subtitle 4"/>
          <p:cNvSpPr>
            <a:spLocks noGrp="1"/>
          </p:cNvSpPr>
          <p:nvPr>
            <p:ph type="subTitle" idx="1"/>
          </p:nvPr>
        </p:nvSpPr>
        <p:spPr>
          <a:xfrm>
            <a:off x="685800" y="4495800"/>
            <a:ext cx="7772400" cy="1752600"/>
          </a:xfrm>
        </p:spPr>
        <p:txBody>
          <a:bodyPr>
            <a:normAutofit/>
          </a:bodyPr>
          <a:lstStyle/>
          <a:p>
            <a:r>
              <a:rPr lang="en-US" dirty="0" smtClean="0">
                <a:solidFill>
                  <a:schemeClr val="tx1">
                    <a:lumMod val="65000"/>
                    <a:lumOff val="35000"/>
                  </a:schemeClr>
                </a:solidFill>
              </a:rPr>
              <a:t>Jim Hood, Ph.D.</a:t>
            </a:r>
          </a:p>
          <a:p>
            <a:r>
              <a:rPr lang="en-US" dirty="0" smtClean="0">
                <a:solidFill>
                  <a:schemeClr val="tx1">
                    <a:lumMod val="65000"/>
                    <a:lumOff val="35000"/>
                  </a:schemeClr>
                </a:solidFill>
              </a:rPr>
              <a:t>Mississippi Institutions of Higher Learning</a:t>
            </a:r>
          </a:p>
          <a:p>
            <a:r>
              <a:rPr lang="en-US" dirty="0" smtClean="0">
                <a:solidFill>
                  <a:schemeClr val="tx1">
                    <a:lumMod val="65000"/>
                    <a:lumOff val="35000"/>
                  </a:schemeClr>
                </a:solidFill>
              </a:rPr>
              <a:t>jhood@mississippi.edu        601.432.7011</a:t>
            </a:r>
            <a:endParaRPr lang="en-US" dirty="0">
              <a:solidFill>
                <a:schemeClr val="tx1">
                  <a:lumMod val="65000"/>
                  <a:lumOff val="35000"/>
                </a:schemeClr>
              </a:solidFill>
            </a:endParaRPr>
          </a:p>
        </p:txBody>
      </p:sp>
      <p:pic>
        <p:nvPicPr>
          <p:cNvPr id="7" name="Picture 6" descr="CollegeIs-color-Mississippi.png"/>
          <p:cNvPicPr>
            <a:picLocks noChangeAspect="1"/>
          </p:cNvPicPr>
          <p:nvPr/>
        </p:nvPicPr>
        <p:blipFill>
          <a:blip r:embed="rId3" cstate="print"/>
          <a:stretch>
            <a:fillRect/>
          </a:stretch>
        </p:blipFill>
        <p:spPr>
          <a:xfrm>
            <a:off x="5715000" y="381000"/>
            <a:ext cx="2842300" cy="3886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066800"/>
          </a:xfrm>
        </p:spPr>
        <p:txBody>
          <a:bodyPr>
            <a:normAutofit/>
          </a:bodyPr>
          <a:lstStyle/>
          <a:p>
            <a:r>
              <a:rPr lang="en-US" sz="4000" dirty="0" smtClean="0"/>
              <a:t>       Affordability’s Chess Pieces</a:t>
            </a:r>
            <a:endParaRPr lang="en-US" sz="4000" dirty="0"/>
          </a:p>
        </p:txBody>
      </p:sp>
      <p:sp>
        <p:nvSpPr>
          <p:cNvPr id="5" name="Subtitle 4"/>
          <p:cNvSpPr>
            <a:spLocks noGrp="1"/>
          </p:cNvSpPr>
          <p:nvPr>
            <p:ph idx="1"/>
          </p:nvPr>
        </p:nvSpPr>
        <p:spPr>
          <a:xfrm>
            <a:off x="381000" y="1143000"/>
            <a:ext cx="8229600" cy="4983163"/>
          </a:xfrm>
        </p:spPr>
        <p:txBody>
          <a:bodyPr>
            <a:normAutofit/>
          </a:bodyPr>
          <a:lstStyle/>
          <a:p>
            <a:r>
              <a:rPr lang="en-US" dirty="0" smtClean="0"/>
              <a:t>Cost of Attendance</a:t>
            </a:r>
          </a:p>
          <a:p>
            <a:pPr lvl="1"/>
            <a:r>
              <a:rPr lang="en-US" dirty="0" smtClean="0"/>
              <a:t>Tuition and Fees, Books, Room and Board, Personal Expenses, Transportation</a:t>
            </a:r>
          </a:p>
          <a:p>
            <a:r>
              <a:rPr lang="en-US" dirty="0" smtClean="0"/>
              <a:t>Student and Family Contribution</a:t>
            </a:r>
          </a:p>
          <a:p>
            <a:pPr lvl="1"/>
            <a:r>
              <a:rPr lang="en-US" dirty="0" smtClean="0"/>
              <a:t>Income, Savings, Debt</a:t>
            </a:r>
          </a:p>
          <a:p>
            <a:r>
              <a:rPr lang="en-US" dirty="0" smtClean="0"/>
              <a:t>Financial Aid</a:t>
            </a:r>
          </a:p>
          <a:p>
            <a:pPr lvl="1"/>
            <a:r>
              <a:rPr lang="en-US" dirty="0" smtClean="0"/>
              <a:t>State, Federal, Institutional, Private, Loans, etc.</a:t>
            </a:r>
          </a:p>
          <a:p>
            <a:r>
              <a:rPr lang="en-US" dirty="0" smtClean="0"/>
              <a:t>Appropriations</a:t>
            </a:r>
          </a:p>
          <a:p>
            <a:pPr lvl="1"/>
            <a:r>
              <a:rPr lang="en-US" dirty="0" smtClean="0"/>
              <a:t>State, Local, etc.</a:t>
            </a:r>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3</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sp>
        <p:nvSpPr>
          <p:cNvPr id="9" name="Rectangle 8"/>
          <p:cNvSpPr/>
          <p:nvPr/>
        </p:nvSpPr>
        <p:spPr>
          <a:xfrm>
            <a:off x="1143000" y="3276600"/>
            <a:ext cx="1219200" cy="457200"/>
          </a:xfrm>
          <a:prstGeom prst="rect">
            <a:avLst/>
          </a:prstGeom>
          <a:solidFill>
            <a:srgbClr val="C00000">
              <a:alpha val="3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143000" y="4343400"/>
            <a:ext cx="838200" cy="457200"/>
          </a:xfrm>
          <a:prstGeom prst="rect">
            <a:avLst/>
          </a:prstGeom>
          <a:solidFill>
            <a:srgbClr val="C00000">
              <a:alpha val="3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219200" y="0"/>
            <a:ext cx="7924800" cy="1295400"/>
          </a:xfrm>
        </p:spPr>
        <p:txBody>
          <a:bodyPr>
            <a:normAutofit/>
          </a:bodyPr>
          <a:lstStyle/>
          <a:p>
            <a:r>
              <a:rPr lang="en-US" sz="4000" dirty="0" smtClean="0"/>
              <a:t>Family Income Distribution</a:t>
            </a:r>
            <a:endParaRPr lang="en-US" sz="4000" dirty="0"/>
          </a:p>
        </p:txBody>
      </p:sp>
      <p:sp>
        <p:nvSpPr>
          <p:cNvPr id="5" name="Subtitle 4"/>
          <p:cNvSpPr>
            <a:spLocks noGrp="1"/>
          </p:cNvSpPr>
          <p:nvPr>
            <p:ph idx="1"/>
          </p:nvPr>
        </p:nvSpPr>
        <p:spPr>
          <a:xfrm>
            <a:off x="304800" y="1371600"/>
            <a:ext cx="8534400" cy="4754563"/>
          </a:xfrm>
        </p:spPr>
        <p:txBody>
          <a:bodyPr>
            <a:normAutofit/>
          </a:bodyPr>
          <a:lstStyle/>
          <a:p>
            <a:pPr>
              <a:buNone/>
            </a:pPr>
            <a:endParaRPr lang="en-US" dirty="0" smtClean="0">
              <a:solidFill>
                <a:schemeClr val="tx1">
                  <a:lumMod val="65000"/>
                  <a:lumOff val="35000"/>
                </a:schemeClr>
              </a:solidFill>
            </a:endParaRPr>
          </a:p>
          <a:p>
            <a:endParaRPr lang="en-US" dirty="0" smtClean="0">
              <a:solidFill>
                <a:schemeClr val="tx1">
                  <a:lumMod val="65000"/>
                  <a:lumOff val="35000"/>
                </a:schemeClr>
              </a:solidFill>
            </a:endParaRPr>
          </a:p>
          <a:p>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4</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graphicFrame>
        <p:nvGraphicFramePr>
          <p:cNvPr id="13" name="Table 12"/>
          <p:cNvGraphicFramePr>
            <a:graphicFrameLocks noGrp="1"/>
          </p:cNvGraphicFramePr>
          <p:nvPr/>
        </p:nvGraphicFramePr>
        <p:xfrm>
          <a:off x="609600" y="1447801"/>
          <a:ext cx="8001001" cy="4299930"/>
        </p:xfrm>
        <a:graphic>
          <a:graphicData uri="http://schemas.openxmlformats.org/drawingml/2006/table">
            <a:tbl>
              <a:tblPr/>
              <a:tblGrid>
                <a:gridCol w="3082954"/>
                <a:gridCol w="2403446"/>
                <a:gridCol w="2514601"/>
              </a:tblGrid>
              <a:tr h="952155">
                <a:tc>
                  <a:txBody>
                    <a:bodyPr/>
                    <a:lstStyle/>
                    <a:p>
                      <a:pPr algn="l" fontAlgn="b"/>
                      <a:r>
                        <a:rPr lang="en-US" sz="3200" b="0" i="0" u="none" strike="noStrike" dirty="0" smtClean="0">
                          <a:solidFill>
                            <a:srgbClr val="000000"/>
                          </a:solidFill>
                          <a:latin typeface="Calibri"/>
                        </a:rPr>
                        <a:t>Income</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Families in Group</a:t>
                      </a:r>
                    </a:p>
                  </a:txBody>
                  <a:tcPr marL="9525" marR="9525" marT="9525" marB="0" anchor="b">
                    <a:lnL>
                      <a:noFill/>
                    </a:lnL>
                    <a:lnR>
                      <a:noFill/>
                    </a:lnR>
                    <a:lnT>
                      <a:noFill/>
                    </a:lnT>
                    <a:lnB>
                      <a:noFill/>
                    </a:lnB>
                  </a:tcPr>
                </a:tc>
                <a:tc>
                  <a:txBody>
                    <a:bodyPr/>
                    <a:lstStyle/>
                    <a:p>
                      <a:pPr algn="r" fontAlgn="b"/>
                      <a:r>
                        <a:rPr lang="en-US" sz="3200" b="0" i="0" u="none" strike="noStrike">
                          <a:solidFill>
                            <a:srgbClr val="000000"/>
                          </a:solidFill>
                          <a:latin typeface="Calibri"/>
                        </a:rPr>
                        <a:t>Average Income</a:t>
                      </a: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Less than $30K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33%</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$16,256</a:t>
                      </a: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$30K - $48K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19%</a:t>
                      </a:r>
                    </a:p>
                  </a:txBody>
                  <a:tcPr marL="9525" marR="9525" marT="9525" marB="0" anchor="b">
                    <a:lnL>
                      <a:noFill/>
                    </a:lnL>
                    <a:lnR>
                      <a:noFill/>
                    </a:lnR>
                    <a:lnT>
                      <a:noFill/>
                    </a:lnT>
                    <a:lnB>
                      <a:noFill/>
                    </a:lnB>
                  </a:tcPr>
                </a:tc>
                <a:tc>
                  <a:txBody>
                    <a:bodyPr/>
                    <a:lstStyle/>
                    <a:p>
                      <a:pPr algn="r" fontAlgn="b"/>
                      <a:r>
                        <a:rPr lang="en-US" sz="3200" b="0" i="0" u="none" strike="noStrike">
                          <a:solidFill>
                            <a:srgbClr val="000000"/>
                          </a:solidFill>
                          <a:latin typeface="Calibri"/>
                        </a:rPr>
                        <a:t>$38,787</a:t>
                      </a: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$48K - $75K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21%</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$60,788</a:t>
                      </a: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$75K - $110K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14%</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$90,691</a:t>
                      </a: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$110K or More</a:t>
                      </a:r>
                    </a:p>
                  </a:txBody>
                  <a:tcPr marL="9525" marR="9525" marT="9525" marB="0" anchor="b">
                    <a:lnL>
                      <a:noFill/>
                    </a:lnL>
                    <a:lnR>
                      <a:noFill/>
                    </a:lnR>
                    <a:lnT>
                      <a:noFill/>
                    </a:lnT>
                    <a:lnB>
                      <a:noFill/>
                    </a:lnB>
                  </a:tcPr>
                </a:tc>
                <a:tc>
                  <a:txBody>
                    <a:bodyPr/>
                    <a:lstStyle/>
                    <a:p>
                      <a:pPr algn="r" fontAlgn="b"/>
                      <a:r>
                        <a:rPr lang="en-US" sz="3200" b="0" i="0" u="none" strike="noStrike">
                          <a:solidFill>
                            <a:srgbClr val="000000"/>
                          </a:solidFill>
                          <a:latin typeface="Calibri"/>
                        </a:rPr>
                        <a:t>12%</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$176,411</a:t>
                      </a:r>
                    </a:p>
                  </a:txBody>
                  <a:tcPr marL="9525" marR="9525" marT="9525" marB="0" anchor="b">
                    <a:lnL>
                      <a:noFill/>
                    </a:lnL>
                    <a:lnR>
                      <a:noFill/>
                    </a:lnR>
                    <a:lnT>
                      <a:noFill/>
                    </a:lnT>
                    <a:lnB>
                      <a:noFill/>
                    </a:lnB>
                  </a:tcPr>
                </a:tc>
              </a:tr>
            </a:tbl>
          </a:graphicData>
        </a:graphic>
      </p:graphicFrame>
      <p:sp>
        <p:nvSpPr>
          <p:cNvPr id="14" name="TextBox 13"/>
          <p:cNvSpPr txBox="1"/>
          <p:nvPr/>
        </p:nvSpPr>
        <p:spPr>
          <a:xfrm>
            <a:off x="304800" y="6324600"/>
            <a:ext cx="4953000" cy="323165"/>
          </a:xfrm>
          <a:prstGeom prst="rect">
            <a:avLst/>
          </a:prstGeom>
          <a:noFill/>
        </p:spPr>
        <p:txBody>
          <a:bodyPr wrap="square" rtlCol="0">
            <a:spAutoFit/>
          </a:bodyPr>
          <a:lstStyle/>
          <a:p>
            <a:r>
              <a:rPr lang="en-US" sz="1500" dirty="0" smtClean="0"/>
              <a:t>Source:  U.S. Census Bureau</a:t>
            </a:r>
            <a:endParaRPr lang="en-US" sz="1500" dirty="0"/>
          </a:p>
        </p:txBody>
      </p:sp>
      <p:sp>
        <p:nvSpPr>
          <p:cNvPr id="9" name="Rectangle 8"/>
          <p:cNvSpPr/>
          <p:nvPr/>
        </p:nvSpPr>
        <p:spPr>
          <a:xfrm>
            <a:off x="5181600" y="2514600"/>
            <a:ext cx="990600" cy="1295400"/>
          </a:xfrm>
          <a:prstGeom prst="rect">
            <a:avLst/>
          </a:prstGeom>
          <a:solidFill>
            <a:srgbClr val="C00000">
              <a:alpha val="26000"/>
            </a:srgbClr>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219200" y="0"/>
            <a:ext cx="7924800" cy="1295400"/>
          </a:xfrm>
        </p:spPr>
        <p:txBody>
          <a:bodyPr>
            <a:normAutofit/>
          </a:bodyPr>
          <a:lstStyle/>
          <a:p>
            <a:r>
              <a:rPr lang="en-US" sz="4000" dirty="0" smtClean="0"/>
              <a:t>Family Ability to Pay by Income</a:t>
            </a:r>
            <a:endParaRPr lang="en-US" sz="4000" dirty="0"/>
          </a:p>
        </p:txBody>
      </p:sp>
      <p:sp>
        <p:nvSpPr>
          <p:cNvPr id="5" name="Subtitle 4"/>
          <p:cNvSpPr>
            <a:spLocks noGrp="1"/>
          </p:cNvSpPr>
          <p:nvPr>
            <p:ph idx="1"/>
          </p:nvPr>
        </p:nvSpPr>
        <p:spPr>
          <a:xfrm>
            <a:off x="304800" y="1371600"/>
            <a:ext cx="8534400" cy="4754563"/>
          </a:xfrm>
        </p:spPr>
        <p:txBody>
          <a:bodyPr>
            <a:normAutofit/>
          </a:bodyPr>
          <a:lstStyle/>
          <a:p>
            <a:pPr>
              <a:buNone/>
            </a:pPr>
            <a:endParaRPr lang="en-US" dirty="0" smtClean="0">
              <a:solidFill>
                <a:schemeClr val="tx1">
                  <a:lumMod val="65000"/>
                  <a:lumOff val="35000"/>
                </a:schemeClr>
              </a:solidFill>
            </a:endParaRPr>
          </a:p>
          <a:p>
            <a:endParaRPr lang="en-US" dirty="0" smtClean="0">
              <a:solidFill>
                <a:schemeClr val="tx1">
                  <a:lumMod val="65000"/>
                  <a:lumOff val="35000"/>
                </a:schemeClr>
              </a:solidFill>
            </a:endParaRPr>
          </a:p>
          <a:p>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5</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graphicFrame>
        <p:nvGraphicFramePr>
          <p:cNvPr id="11" name="Content Placeholder 3"/>
          <p:cNvGraphicFramePr>
            <a:graphicFrameLocks/>
          </p:cNvGraphicFramePr>
          <p:nvPr>
            <p:extLst>
              <p:ext uri="{D42A27DB-BD31-4B8C-83A1-F6EECF244321}">
                <p14:modId xmlns:p14="http://schemas.microsoft.com/office/powerpoint/2010/main" xmlns="" val="956348619"/>
              </p:ext>
            </p:extLst>
          </p:nvPr>
        </p:nvGraphicFramePr>
        <p:xfrm>
          <a:off x="152400" y="1143000"/>
          <a:ext cx="8839200" cy="4800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219200" y="0"/>
            <a:ext cx="7924800" cy="1295400"/>
          </a:xfrm>
        </p:spPr>
        <p:txBody>
          <a:bodyPr>
            <a:normAutofit/>
          </a:bodyPr>
          <a:lstStyle/>
          <a:p>
            <a:r>
              <a:rPr lang="en-US" sz="4000" dirty="0" smtClean="0"/>
              <a:t>MS FASFA Completers by Income</a:t>
            </a:r>
            <a:endParaRPr lang="en-US" sz="4000" dirty="0"/>
          </a:p>
        </p:txBody>
      </p:sp>
      <p:sp>
        <p:nvSpPr>
          <p:cNvPr id="5" name="Subtitle 4"/>
          <p:cNvSpPr>
            <a:spLocks noGrp="1"/>
          </p:cNvSpPr>
          <p:nvPr>
            <p:ph idx="1"/>
          </p:nvPr>
        </p:nvSpPr>
        <p:spPr>
          <a:xfrm>
            <a:off x="304800" y="1371600"/>
            <a:ext cx="8534400" cy="4754563"/>
          </a:xfrm>
        </p:spPr>
        <p:txBody>
          <a:bodyPr>
            <a:normAutofit/>
          </a:bodyPr>
          <a:lstStyle/>
          <a:p>
            <a:pPr>
              <a:buNone/>
            </a:pPr>
            <a:endParaRPr lang="en-US" dirty="0" smtClean="0">
              <a:solidFill>
                <a:schemeClr val="tx1">
                  <a:lumMod val="65000"/>
                  <a:lumOff val="35000"/>
                </a:schemeClr>
              </a:solidFill>
            </a:endParaRPr>
          </a:p>
          <a:p>
            <a:endParaRPr lang="en-US" dirty="0" smtClean="0">
              <a:solidFill>
                <a:schemeClr val="tx1">
                  <a:lumMod val="65000"/>
                  <a:lumOff val="35000"/>
                </a:schemeClr>
              </a:solidFill>
            </a:endParaRPr>
          </a:p>
          <a:p>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6</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sp>
        <p:nvSpPr>
          <p:cNvPr id="7" name="TextBox 6"/>
          <p:cNvSpPr txBox="1"/>
          <p:nvPr/>
        </p:nvSpPr>
        <p:spPr>
          <a:xfrm>
            <a:off x="304800" y="6324600"/>
            <a:ext cx="4953000" cy="323165"/>
          </a:xfrm>
          <a:prstGeom prst="rect">
            <a:avLst/>
          </a:prstGeom>
          <a:noFill/>
        </p:spPr>
        <p:txBody>
          <a:bodyPr wrap="square" rtlCol="0">
            <a:spAutoFit/>
          </a:bodyPr>
          <a:lstStyle/>
          <a:p>
            <a:r>
              <a:rPr lang="en-US" sz="1500" dirty="0" smtClean="0"/>
              <a:t>Source:  MS State Office of Student Financial Aid</a:t>
            </a:r>
            <a:endParaRPr lang="en-US" sz="1500" dirty="0"/>
          </a:p>
        </p:txBody>
      </p:sp>
      <p:graphicFrame>
        <p:nvGraphicFramePr>
          <p:cNvPr id="9" name="Content Placeholder 3"/>
          <p:cNvGraphicFramePr>
            <a:graphicFrameLocks/>
          </p:cNvGraphicFramePr>
          <p:nvPr>
            <p:extLst>
              <p:ext uri="{D42A27DB-BD31-4B8C-83A1-F6EECF244321}">
                <p14:modId xmlns:p14="http://schemas.microsoft.com/office/powerpoint/2010/main" xmlns="" val="3825235558"/>
              </p:ext>
            </p:extLst>
          </p:nvPr>
        </p:nvGraphicFramePr>
        <p:xfrm>
          <a:off x="381000" y="990600"/>
          <a:ext cx="8382000" cy="4876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219200" y="0"/>
            <a:ext cx="7924800" cy="1295400"/>
          </a:xfrm>
        </p:spPr>
        <p:txBody>
          <a:bodyPr>
            <a:normAutofit/>
          </a:bodyPr>
          <a:lstStyle/>
          <a:p>
            <a:r>
              <a:rPr lang="en-US" sz="4000" dirty="0" smtClean="0"/>
              <a:t>Family Income Distribution</a:t>
            </a:r>
            <a:endParaRPr lang="en-US" sz="4000" dirty="0"/>
          </a:p>
        </p:txBody>
      </p:sp>
      <p:sp>
        <p:nvSpPr>
          <p:cNvPr id="5" name="Subtitle 4"/>
          <p:cNvSpPr>
            <a:spLocks noGrp="1"/>
          </p:cNvSpPr>
          <p:nvPr>
            <p:ph idx="1"/>
          </p:nvPr>
        </p:nvSpPr>
        <p:spPr>
          <a:xfrm>
            <a:off x="304800" y="1371600"/>
            <a:ext cx="8534400" cy="4754563"/>
          </a:xfrm>
        </p:spPr>
        <p:txBody>
          <a:bodyPr>
            <a:normAutofit/>
          </a:bodyPr>
          <a:lstStyle/>
          <a:p>
            <a:pPr>
              <a:buNone/>
            </a:pPr>
            <a:endParaRPr lang="en-US" dirty="0" smtClean="0">
              <a:solidFill>
                <a:schemeClr val="tx1">
                  <a:lumMod val="65000"/>
                  <a:lumOff val="35000"/>
                </a:schemeClr>
              </a:solidFill>
            </a:endParaRPr>
          </a:p>
          <a:p>
            <a:endParaRPr lang="en-US" dirty="0" smtClean="0">
              <a:solidFill>
                <a:schemeClr val="tx1">
                  <a:lumMod val="65000"/>
                  <a:lumOff val="35000"/>
                </a:schemeClr>
              </a:solidFill>
            </a:endParaRPr>
          </a:p>
          <a:p>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7</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graphicFrame>
        <p:nvGraphicFramePr>
          <p:cNvPr id="13" name="Table 12"/>
          <p:cNvGraphicFramePr>
            <a:graphicFrameLocks noGrp="1"/>
          </p:cNvGraphicFramePr>
          <p:nvPr/>
        </p:nvGraphicFramePr>
        <p:xfrm>
          <a:off x="609600" y="1447801"/>
          <a:ext cx="8001001" cy="4299930"/>
        </p:xfrm>
        <a:graphic>
          <a:graphicData uri="http://schemas.openxmlformats.org/drawingml/2006/table">
            <a:tbl>
              <a:tblPr/>
              <a:tblGrid>
                <a:gridCol w="2971800"/>
                <a:gridCol w="1752600"/>
                <a:gridCol w="1981200"/>
                <a:gridCol w="1295401"/>
              </a:tblGrid>
              <a:tr h="952155">
                <a:tc>
                  <a:txBody>
                    <a:bodyPr/>
                    <a:lstStyle/>
                    <a:p>
                      <a:pPr algn="l" fontAlgn="b"/>
                      <a:r>
                        <a:rPr lang="en-US" sz="3200" b="0" i="0" u="none" strike="noStrike" dirty="0" smtClean="0">
                          <a:solidFill>
                            <a:srgbClr val="000000"/>
                          </a:solidFill>
                          <a:latin typeface="Calibri"/>
                        </a:rPr>
                        <a:t>Income</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Families in Group</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Average Income</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 MS</a:t>
                      </a:r>
                      <a:r>
                        <a:rPr lang="en-US" sz="3200" b="0" i="0" u="none" strike="noStrike" baseline="0" dirty="0" smtClean="0">
                          <a:solidFill>
                            <a:srgbClr val="000000"/>
                          </a:solidFill>
                          <a:latin typeface="Calibri"/>
                        </a:rPr>
                        <a:t> FASFA</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Less than $30K</a:t>
                      </a:r>
                    </a:p>
                  </a:txBody>
                  <a:tcPr marL="9525" marR="9525" marT="9525" marB="0" anchor="b">
                    <a:lnL>
                      <a:noFill/>
                    </a:lnL>
                    <a:lnR>
                      <a:noFill/>
                    </a:lnR>
                    <a:lnT>
                      <a:noFill/>
                    </a:lnT>
                    <a:lnB>
                      <a:noFill/>
                    </a:lnB>
                  </a:tcPr>
                </a:tc>
                <a:tc>
                  <a:txBody>
                    <a:bodyPr/>
                    <a:lstStyle/>
                    <a:p>
                      <a:pPr algn="r" fontAlgn="b"/>
                      <a:r>
                        <a:rPr lang="en-US" sz="3200" b="0" i="0" u="none" strike="noStrike" dirty="0">
                          <a:solidFill>
                            <a:schemeClr val="tx1"/>
                          </a:solidFill>
                          <a:latin typeface="Calibri"/>
                        </a:rPr>
                        <a:t>33%</a:t>
                      </a:r>
                    </a:p>
                  </a:txBody>
                  <a:tcPr marL="9525" marR="9525" marT="9525" marB="0" anchor="b">
                    <a:lnL>
                      <a:noFill/>
                    </a:lnL>
                    <a:lnR>
                      <a:noFill/>
                    </a:lnR>
                    <a:lnT>
                      <a:noFill/>
                    </a:lnT>
                    <a:lnB>
                      <a:noFill/>
                    </a:lnB>
                  </a:tcPr>
                </a:tc>
                <a:tc>
                  <a:txBody>
                    <a:bodyPr/>
                    <a:lstStyle/>
                    <a:p>
                      <a:pPr algn="r" fontAlgn="b"/>
                      <a:r>
                        <a:rPr lang="en-US" sz="3200" b="0" i="0" u="none" strike="noStrike">
                          <a:solidFill>
                            <a:srgbClr val="000000"/>
                          </a:solidFill>
                          <a:latin typeface="Calibri"/>
                        </a:rPr>
                        <a:t>$16,256</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86%</a:t>
                      </a: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$30K - $48K</a:t>
                      </a:r>
                    </a:p>
                  </a:txBody>
                  <a:tcPr marL="9525" marR="9525" marT="9525" marB="0" anchor="b">
                    <a:lnL>
                      <a:noFill/>
                    </a:lnL>
                    <a:lnR>
                      <a:noFill/>
                    </a:lnR>
                    <a:lnT>
                      <a:noFill/>
                    </a:lnT>
                    <a:lnB>
                      <a:noFill/>
                    </a:lnB>
                  </a:tcPr>
                </a:tc>
                <a:tc>
                  <a:txBody>
                    <a:bodyPr/>
                    <a:lstStyle/>
                    <a:p>
                      <a:pPr algn="r" fontAlgn="b"/>
                      <a:r>
                        <a:rPr lang="en-US" sz="3200" b="0" i="0" u="none" strike="noStrike" dirty="0">
                          <a:solidFill>
                            <a:schemeClr val="tx1"/>
                          </a:solidFill>
                          <a:latin typeface="Calibri"/>
                        </a:rPr>
                        <a:t>19%</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$38,787</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chemeClr val="tx1"/>
                          </a:solidFill>
                          <a:latin typeface="Calibri"/>
                        </a:rPr>
                        <a:t>7%</a:t>
                      </a:r>
                      <a:endParaRPr lang="en-US" sz="3200" b="0" i="0" u="none" strike="noStrike" dirty="0">
                        <a:solidFill>
                          <a:schemeClr val="tx1"/>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dirty="0">
                          <a:solidFill>
                            <a:srgbClr val="000000"/>
                          </a:solidFill>
                          <a:latin typeface="Calibri"/>
                        </a:rPr>
                        <a:t>$48K - $75K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21%</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$60,788</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4%</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$75K - $110K</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14%</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$90,691</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2%</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r>
              <a:tr h="663009">
                <a:tc>
                  <a:txBody>
                    <a:bodyPr/>
                    <a:lstStyle/>
                    <a:p>
                      <a:pPr algn="l" fontAlgn="b"/>
                      <a:r>
                        <a:rPr lang="en-US" sz="3200" b="0" i="0" u="none" strike="noStrike">
                          <a:solidFill>
                            <a:srgbClr val="000000"/>
                          </a:solidFill>
                          <a:latin typeface="Calibri"/>
                        </a:rPr>
                        <a:t>$110K or More</a:t>
                      </a:r>
                    </a:p>
                  </a:txBody>
                  <a:tcPr marL="9525" marR="9525" marT="9525" marB="0" anchor="b">
                    <a:lnL>
                      <a:noFill/>
                    </a:lnL>
                    <a:lnR>
                      <a:noFill/>
                    </a:lnR>
                    <a:lnT>
                      <a:noFill/>
                    </a:lnT>
                    <a:lnB>
                      <a:noFill/>
                    </a:lnB>
                  </a:tcPr>
                </a:tc>
                <a:tc>
                  <a:txBody>
                    <a:bodyPr/>
                    <a:lstStyle/>
                    <a:p>
                      <a:pPr algn="r" fontAlgn="b"/>
                      <a:r>
                        <a:rPr lang="en-US" sz="3200" b="0" i="0" u="none" strike="noStrike">
                          <a:solidFill>
                            <a:srgbClr val="000000"/>
                          </a:solidFill>
                          <a:latin typeface="Calibri"/>
                        </a:rPr>
                        <a:t>12%</a:t>
                      </a:r>
                    </a:p>
                  </a:txBody>
                  <a:tcPr marL="9525" marR="9525" marT="9525" marB="0" anchor="b">
                    <a:lnL>
                      <a:noFill/>
                    </a:lnL>
                    <a:lnR>
                      <a:noFill/>
                    </a:lnR>
                    <a:lnT>
                      <a:noFill/>
                    </a:lnT>
                    <a:lnB>
                      <a:noFill/>
                    </a:lnB>
                  </a:tcPr>
                </a:tc>
                <a:tc>
                  <a:txBody>
                    <a:bodyPr/>
                    <a:lstStyle/>
                    <a:p>
                      <a:pPr algn="r" fontAlgn="b"/>
                      <a:r>
                        <a:rPr lang="en-US" sz="3200" b="0" i="0" u="none" strike="noStrike" dirty="0">
                          <a:solidFill>
                            <a:srgbClr val="000000"/>
                          </a:solidFill>
                          <a:latin typeface="Calibri"/>
                        </a:rPr>
                        <a:t>$176,411</a:t>
                      </a:r>
                    </a:p>
                  </a:txBody>
                  <a:tcPr marL="9525" marR="9525" marT="9525" marB="0" anchor="b">
                    <a:lnL>
                      <a:noFill/>
                    </a:lnL>
                    <a:lnR>
                      <a:noFill/>
                    </a:lnR>
                    <a:lnT>
                      <a:noFill/>
                    </a:lnT>
                    <a:lnB>
                      <a:noFill/>
                    </a:lnB>
                  </a:tcPr>
                </a:tc>
                <a:tc>
                  <a:txBody>
                    <a:bodyPr/>
                    <a:lstStyle/>
                    <a:p>
                      <a:pPr algn="r" fontAlgn="b"/>
                      <a:r>
                        <a:rPr lang="en-US" sz="3200" b="0" i="0" u="none" strike="noStrike" dirty="0" smtClean="0">
                          <a:solidFill>
                            <a:srgbClr val="000000"/>
                          </a:solidFill>
                          <a:latin typeface="Calibri"/>
                        </a:rPr>
                        <a:t>1%</a:t>
                      </a:r>
                      <a:endParaRPr lang="en-US" sz="3200" b="0" i="0" u="none" strike="noStrike" dirty="0">
                        <a:solidFill>
                          <a:srgbClr val="000000"/>
                        </a:solidFill>
                        <a:latin typeface="Calibri"/>
                      </a:endParaRPr>
                    </a:p>
                  </a:txBody>
                  <a:tcPr marL="9525" marR="9525" marT="9525" marB="0" anchor="b">
                    <a:lnL>
                      <a:noFill/>
                    </a:lnL>
                    <a:lnR>
                      <a:noFill/>
                    </a:lnR>
                    <a:lnT>
                      <a:noFill/>
                    </a:lnT>
                    <a:lnB>
                      <a:noFill/>
                    </a:lnB>
                  </a:tcPr>
                </a:tc>
              </a:tr>
            </a:tbl>
          </a:graphicData>
        </a:graphic>
      </p:graphicFrame>
      <p:sp>
        <p:nvSpPr>
          <p:cNvPr id="14" name="TextBox 13"/>
          <p:cNvSpPr txBox="1"/>
          <p:nvPr/>
        </p:nvSpPr>
        <p:spPr>
          <a:xfrm>
            <a:off x="304800" y="6324600"/>
            <a:ext cx="5562600" cy="323165"/>
          </a:xfrm>
          <a:prstGeom prst="rect">
            <a:avLst/>
          </a:prstGeom>
          <a:noFill/>
        </p:spPr>
        <p:txBody>
          <a:bodyPr wrap="square" rtlCol="0">
            <a:spAutoFit/>
          </a:bodyPr>
          <a:lstStyle/>
          <a:p>
            <a:r>
              <a:rPr lang="en-US" sz="1500" dirty="0" smtClean="0"/>
              <a:t>Source:  U.S. Census Bureau; MS State Office of Student Financial Aid  </a:t>
            </a:r>
            <a:endParaRPr lang="en-US" sz="1500" dirty="0"/>
          </a:p>
        </p:txBody>
      </p:sp>
      <p:sp>
        <p:nvSpPr>
          <p:cNvPr id="9" name="Rectangle 8"/>
          <p:cNvSpPr/>
          <p:nvPr/>
        </p:nvSpPr>
        <p:spPr>
          <a:xfrm>
            <a:off x="4495800" y="2590800"/>
            <a:ext cx="914400" cy="1219200"/>
          </a:xfrm>
          <a:prstGeom prst="rect">
            <a:avLst/>
          </a:prstGeom>
          <a:solidFill>
            <a:srgbClr val="C00000">
              <a:alpha val="2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772400" y="2590800"/>
            <a:ext cx="914400" cy="1219200"/>
          </a:xfrm>
          <a:prstGeom prst="rect">
            <a:avLst/>
          </a:prstGeom>
          <a:solidFill>
            <a:srgbClr val="C00000">
              <a:alpha val="22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pic>
        <p:nvPicPr>
          <p:cNvPr id="7" name="Picture 6" descr="images (57).jpg"/>
          <p:cNvPicPr>
            <a:picLocks noChangeAspect="1"/>
          </p:cNvPicPr>
          <p:nvPr/>
        </p:nvPicPr>
        <p:blipFill>
          <a:blip r:embed="rId3" cstate="print"/>
          <a:stretch>
            <a:fillRect/>
          </a:stretch>
        </p:blipFill>
        <p:spPr>
          <a:xfrm>
            <a:off x="5410200" y="1143000"/>
            <a:ext cx="3505200" cy="3505200"/>
          </a:xfrm>
          <a:prstGeom prst="rect">
            <a:avLst/>
          </a:prstGeom>
        </p:spPr>
      </p:pic>
      <p:sp>
        <p:nvSpPr>
          <p:cNvPr id="4" name="Title 3"/>
          <p:cNvSpPr>
            <a:spLocks noGrp="1"/>
          </p:cNvSpPr>
          <p:nvPr>
            <p:ph type="title"/>
          </p:nvPr>
        </p:nvSpPr>
        <p:spPr>
          <a:xfrm>
            <a:off x="0" y="0"/>
            <a:ext cx="9144000" cy="1066800"/>
          </a:xfrm>
        </p:spPr>
        <p:txBody>
          <a:bodyPr>
            <a:normAutofit/>
          </a:bodyPr>
          <a:lstStyle/>
          <a:p>
            <a:r>
              <a:rPr lang="en-US" sz="4000" dirty="0" smtClean="0"/>
              <a:t>       State Student Financial Aid</a:t>
            </a:r>
            <a:endParaRPr lang="en-US" sz="4000" dirty="0"/>
          </a:p>
        </p:txBody>
      </p:sp>
      <p:sp>
        <p:nvSpPr>
          <p:cNvPr id="5" name="Subtitle 4"/>
          <p:cNvSpPr>
            <a:spLocks noGrp="1"/>
          </p:cNvSpPr>
          <p:nvPr>
            <p:ph idx="1"/>
          </p:nvPr>
        </p:nvSpPr>
        <p:spPr>
          <a:xfrm>
            <a:off x="381000" y="1143000"/>
            <a:ext cx="4648200" cy="4983163"/>
          </a:xfrm>
        </p:spPr>
        <p:txBody>
          <a:bodyPr>
            <a:normAutofit/>
          </a:bodyPr>
          <a:lstStyle/>
          <a:p>
            <a:r>
              <a:rPr lang="en-US" dirty="0" smtClean="0"/>
              <a:t>Focus on merit aid; very little need aid</a:t>
            </a:r>
          </a:p>
          <a:p>
            <a:r>
              <a:rPr lang="en-US" dirty="0" smtClean="0"/>
              <a:t>1995: MTAG  (residency) and MESG (merit)</a:t>
            </a:r>
          </a:p>
          <a:p>
            <a:r>
              <a:rPr lang="en-US" dirty="0" smtClean="0"/>
              <a:t>1997: HELP (hybrid need/merit)</a:t>
            </a:r>
          </a:p>
          <a:p>
            <a:pPr marL="400050">
              <a:buFont typeface="Arial" panose="020B0604020202020204" pitchFamily="34" charset="0"/>
              <a:buChar char="─"/>
            </a:pPr>
            <a:r>
              <a:rPr lang="en-US" dirty="0" smtClean="0"/>
              <a:t>3 Grant Programs (95% of recipients; 75% of dollars)</a:t>
            </a:r>
            <a:endParaRPr lang="en-US" dirty="0">
              <a:solidFill>
                <a:schemeClr val="tx1">
                  <a:lumMod val="65000"/>
                  <a:lumOff val="35000"/>
                </a:schemeClr>
              </a:solidFill>
            </a:endParaRPr>
          </a:p>
        </p:txBody>
      </p:sp>
      <p:sp>
        <p:nvSpPr>
          <p:cNvPr id="10" name="Slide Number Placeholder 9"/>
          <p:cNvSpPr>
            <a:spLocks noGrp="1"/>
          </p:cNvSpPr>
          <p:nvPr>
            <p:ph type="sldNum" sz="quarter" idx="12"/>
          </p:nvPr>
        </p:nvSpPr>
        <p:spPr/>
        <p:txBody>
          <a:bodyPr/>
          <a:lstStyle/>
          <a:p>
            <a:fld id="{112E1938-6035-4EF5-9725-1B07F463C283}" type="slidenum">
              <a:rPr lang="en-US" smtClean="0"/>
              <a:pPr/>
              <a:t>8</a:t>
            </a:fld>
            <a:endParaRPr lang="en-US" dirty="0"/>
          </a:p>
        </p:txBody>
      </p:sp>
      <p:pic>
        <p:nvPicPr>
          <p:cNvPr id="8" name="Picture 7" descr="CollegeIs-color-Mississippi.png"/>
          <p:cNvPicPr>
            <a:picLocks noChangeAspect="1"/>
          </p:cNvPicPr>
          <p:nvPr/>
        </p:nvPicPr>
        <p:blipFill>
          <a:blip r:embed="rId4" cstate="print"/>
          <a:stretch>
            <a:fillRect/>
          </a:stretch>
        </p:blipFill>
        <p:spPr>
          <a:xfrm>
            <a:off x="304800" y="76200"/>
            <a:ext cx="651753" cy="891124"/>
          </a:xfrm>
          <a:prstGeom prst="rect">
            <a:avLst/>
          </a:prstGeom>
        </p:spPr>
      </p:pic>
      <p:pic>
        <p:nvPicPr>
          <p:cNvPr id="6" name="Picture 5" descr="download (27).jpg"/>
          <p:cNvPicPr>
            <a:picLocks noChangeAspect="1"/>
          </p:cNvPicPr>
          <p:nvPr/>
        </p:nvPicPr>
        <p:blipFill>
          <a:blip r:embed="rId5" cstate="print"/>
          <a:stretch>
            <a:fillRect/>
          </a:stretch>
        </p:blipFill>
        <p:spPr>
          <a:xfrm>
            <a:off x="5410200" y="1142999"/>
            <a:ext cx="3505200" cy="347118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2000"/>
                                        <p:tgtEl>
                                          <p:spTgt spid="6"/>
                                        </p:tgtEl>
                                      </p:cBhvr>
                                    </p:animEffect>
                                    <p:set>
                                      <p:cBhvr>
                                        <p:cTn id="7" dur="1" fill="hold">
                                          <p:stCondLst>
                                            <p:cond delay="1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6E6CD">
            <a:alpha val="81000"/>
          </a:srgb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066800"/>
          </a:xfrm>
        </p:spPr>
        <p:txBody>
          <a:bodyPr>
            <a:normAutofit/>
          </a:bodyPr>
          <a:lstStyle/>
          <a:p>
            <a:r>
              <a:rPr lang="en-US" sz="4000" dirty="0" smtClean="0"/>
              <a:t>       State Aid Recipients by Income</a:t>
            </a:r>
            <a:endParaRPr lang="en-US" sz="4000" dirty="0"/>
          </a:p>
        </p:txBody>
      </p:sp>
      <p:sp>
        <p:nvSpPr>
          <p:cNvPr id="10" name="Slide Number Placeholder 9"/>
          <p:cNvSpPr>
            <a:spLocks noGrp="1"/>
          </p:cNvSpPr>
          <p:nvPr>
            <p:ph type="sldNum" sz="quarter" idx="12"/>
          </p:nvPr>
        </p:nvSpPr>
        <p:spPr/>
        <p:txBody>
          <a:bodyPr/>
          <a:lstStyle/>
          <a:p>
            <a:fld id="{112E1938-6035-4EF5-9725-1B07F463C283}" type="slidenum">
              <a:rPr lang="en-US" smtClean="0"/>
              <a:pPr/>
              <a:t>9</a:t>
            </a:fld>
            <a:endParaRPr lang="en-US" dirty="0"/>
          </a:p>
        </p:txBody>
      </p:sp>
      <p:pic>
        <p:nvPicPr>
          <p:cNvPr id="8" name="Picture 7" descr="CollegeIs-color-Mississippi.png"/>
          <p:cNvPicPr>
            <a:picLocks noChangeAspect="1"/>
          </p:cNvPicPr>
          <p:nvPr/>
        </p:nvPicPr>
        <p:blipFill>
          <a:blip r:embed="rId3" cstate="print"/>
          <a:stretch>
            <a:fillRect/>
          </a:stretch>
        </p:blipFill>
        <p:spPr>
          <a:xfrm>
            <a:off x="304800" y="76200"/>
            <a:ext cx="651753" cy="891124"/>
          </a:xfrm>
          <a:prstGeom prst="rect">
            <a:avLst/>
          </a:prstGeom>
        </p:spPr>
      </p:pic>
      <p:graphicFrame>
        <p:nvGraphicFramePr>
          <p:cNvPr id="6" name="Chart 5"/>
          <p:cNvGraphicFramePr/>
          <p:nvPr>
            <p:extLst>
              <p:ext uri="{D42A27DB-BD31-4B8C-83A1-F6EECF244321}">
                <p14:modId xmlns:p14="http://schemas.microsoft.com/office/powerpoint/2010/main" xmlns="" val="4084007019"/>
              </p:ext>
            </p:extLst>
          </p:nvPr>
        </p:nvGraphicFramePr>
        <p:xfrm>
          <a:off x="228600" y="1066800"/>
          <a:ext cx="8686800" cy="411480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304800" y="6324600"/>
            <a:ext cx="4953000" cy="323165"/>
          </a:xfrm>
          <a:prstGeom prst="rect">
            <a:avLst/>
          </a:prstGeom>
          <a:noFill/>
        </p:spPr>
        <p:txBody>
          <a:bodyPr wrap="square" rtlCol="0">
            <a:spAutoFit/>
          </a:bodyPr>
          <a:lstStyle/>
          <a:p>
            <a:r>
              <a:rPr lang="en-US" sz="1500" dirty="0" smtClean="0"/>
              <a:t>Source:  MS State Office of Student Financial Aid</a:t>
            </a:r>
            <a:endParaRPr lang="en-US" sz="1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2131</Words>
  <Application>Microsoft Office PowerPoint</Application>
  <PresentationFormat>On-screen Show (4:3)</PresentationFormat>
  <Paragraphs>420</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Mississippi’s Affordability  Model</vt:lpstr>
      <vt:lpstr>Mississippi’s Affordability  Model</vt:lpstr>
      <vt:lpstr>       Affordability’s Chess Pieces</vt:lpstr>
      <vt:lpstr>Family Income Distribution</vt:lpstr>
      <vt:lpstr>Family Ability to Pay by Income</vt:lpstr>
      <vt:lpstr>MS FASFA Completers by Income</vt:lpstr>
      <vt:lpstr>Family Income Distribution</vt:lpstr>
      <vt:lpstr>       State Student Financial Aid</vt:lpstr>
      <vt:lpstr>       State Aid Recipients by Income</vt:lpstr>
      <vt:lpstr>Family Income Distribution</vt:lpstr>
      <vt:lpstr>Mississippi’s Affordability  Model</vt:lpstr>
      <vt:lpstr>       Affordability Interactive Model (AIM)</vt:lpstr>
      <vt:lpstr>       AIM – Interactive Data Elements</vt:lpstr>
      <vt:lpstr>       AIM – Fund Categories</vt:lpstr>
      <vt:lpstr>Slide 15</vt:lpstr>
      <vt:lpstr>Slide 16</vt:lpstr>
      <vt:lpstr>Slide 17</vt:lpstr>
      <vt:lpstr>Slide 18</vt:lpstr>
      <vt:lpstr>Mississippi’s Affordability  Model</vt:lpstr>
      <vt:lpstr>       Mississippi’s Affordability Model</vt:lpstr>
      <vt:lpstr>Thank You!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 Hood</dc:creator>
  <cp:lastModifiedBy>Jim Hood</cp:lastModifiedBy>
  <cp:revision>140</cp:revision>
  <dcterms:created xsi:type="dcterms:W3CDTF">2016-06-03T19:59:39Z</dcterms:created>
  <dcterms:modified xsi:type="dcterms:W3CDTF">2016-06-08T13:16:35Z</dcterms:modified>
</cp:coreProperties>
</file>