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70" r:id="rId8"/>
    <p:sldId id="271" r:id="rId9"/>
    <p:sldId id="269" r:id="rId10"/>
    <p:sldId id="264" r:id="rId11"/>
    <p:sldId id="267" r:id="rId12"/>
    <p:sldId id="265" r:id="rId13"/>
    <p:sldId id="266" r:id="rId14"/>
    <p:sldId id="27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2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4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2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4019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1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58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62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43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45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1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5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5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F09E2-92CE-4801-96A5-CC9F7B583943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0A6894-18E5-4795-A849-35735144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757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838200"/>
            <a:ext cx="5826719" cy="236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Auditing Attendance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786882"/>
            <a:ext cx="5826719" cy="10968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2016 Summer Data Conference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Mississippi Community College Board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June 8, 2016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30595" y="4038600"/>
            <a:ext cx="5826719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Raúl Fletes</a:t>
            </a: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3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0" presetClass="emph" presetSubtype="0" repeatCount="indefinite" grpId="0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5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Cutoff date for MSVCC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6 </a:t>
            </a:r>
            <a:r>
              <a:rPr lang="en-US" dirty="0"/>
              <a:t>to 18 weeks “and” starting on a Monday and ending on a </a:t>
            </a:r>
            <a:r>
              <a:rPr lang="en-US" dirty="0" smtClean="0"/>
              <a:t>Sunday</a:t>
            </a:r>
            <a:endParaRPr lang="en-US" dirty="0"/>
          </a:p>
          <a:p>
            <a:pPr lvl="1"/>
            <a:r>
              <a:rPr lang="en-US" dirty="0"/>
              <a:t>Take attendance once per week, namely Sunday</a:t>
            </a:r>
          </a:p>
          <a:p>
            <a:pPr lvl="1"/>
            <a:r>
              <a:rPr lang="en-US" dirty="0"/>
              <a:t>Number teaching days= ((# weeks in a term)*7)-2</a:t>
            </a:r>
            <a:r>
              <a:rPr lang="en-US" dirty="0" smtClean="0"/>
              <a:t>)</a:t>
            </a:r>
            <a:endParaRPr lang="en-US" dirty="0"/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sz="1600" dirty="0" smtClean="0"/>
              <a:t> </a:t>
            </a:r>
            <a:r>
              <a:rPr lang="en-US" sz="1600" dirty="0"/>
              <a:t>(15*7)-2=103 days</a:t>
            </a:r>
          </a:p>
          <a:p>
            <a:pPr lvl="1"/>
            <a:r>
              <a:rPr lang="en-US" dirty="0"/>
              <a:t># days for cutoff= (# teaching days)/3  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sz="1600" dirty="0" smtClean="0"/>
              <a:t> </a:t>
            </a:r>
            <a:r>
              <a:rPr lang="en-US" sz="1600" dirty="0"/>
              <a:t>(103)/3 = 34.3 days</a:t>
            </a:r>
          </a:p>
          <a:p>
            <a:pPr lvl="1"/>
            <a:r>
              <a:rPr lang="en-US" dirty="0"/>
              <a:t>Cutoff date=(Start date) + (# days for cutoff)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Monday Aug 17 + 34 days= Sunday Sep 20</a:t>
            </a:r>
          </a:p>
          <a:p>
            <a:r>
              <a:rPr lang="en-US" dirty="0"/>
              <a:t>Rounding: Go to closest Sunday, in this case no need for </a:t>
            </a:r>
            <a:r>
              <a:rPr lang="en-US" dirty="0" smtClean="0"/>
              <a:t>rounding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6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6 </a:t>
            </a:r>
            <a:r>
              <a:rPr lang="en-US" dirty="0"/>
              <a:t>to 18 weeks “and” starting on a Tuesday and ending on a Sunday:</a:t>
            </a:r>
          </a:p>
          <a:p>
            <a:pPr lvl="1"/>
            <a:r>
              <a:rPr lang="en-US" dirty="0"/>
              <a:t>Take attendance once per week, namely Sunday</a:t>
            </a:r>
          </a:p>
          <a:p>
            <a:pPr lvl="1"/>
            <a:r>
              <a:rPr lang="en-US" dirty="0"/>
              <a:t>Number teaching days= ((# weeks in a term)*7</a:t>
            </a:r>
            <a:r>
              <a:rPr lang="en-US" dirty="0" smtClean="0"/>
              <a:t>)-3)</a:t>
            </a:r>
            <a:r>
              <a:rPr lang="en-US" dirty="0"/>
              <a:t> </a:t>
            </a:r>
            <a:r>
              <a:rPr lang="en-US" dirty="0" smtClean="0"/>
              <a:t> </a:t>
            </a:r>
          </a:p>
          <a:p>
            <a:pPr marL="1371600" lvl="1" indent="0">
              <a:buNone/>
            </a:pPr>
            <a:r>
              <a:rPr lang="en-US" dirty="0" smtClean="0"/>
              <a:t>Ex: (15*7)-3=102 days</a:t>
            </a:r>
          </a:p>
          <a:p>
            <a:pPr lvl="1"/>
            <a:r>
              <a:rPr lang="en-US" dirty="0" smtClean="0"/>
              <a:t># </a:t>
            </a:r>
            <a:r>
              <a:rPr lang="en-US" dirty="0"/>
              <a:t>days for cutoff= (# teaching days)/3    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sz="1600" dirty="0" smtClean="0"/>
              <a:t> </a:t>
            </a:r>
            <a:r>
              <a:rPr lang="en-US" sz="1600" dirty="0"/>
              <a:t>(103)/3 = 34 days</a:t>
            </a:r>
          </a:p>
          <a:p>
            <a:pPr lvl="1"/>
            <a:r>
              <a:rPr lang="en-US" dirty="0"/>
              <a:t>Cutoff date=(Start date) + (# days for cutoff) 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sz="1600" dirty="0" smtClean="0"/>
              <a:t> </a:t>
            </a:r>
            <a:r>
              <a:rPr lang="en-US" sz="1600" dirty="0"/>
              <a:t>Tuesday Aug 18 + 34 days= Monday Sep 21</a:t>
            </a:r>
          </a:p>
          <a:p>
            <a:r>
              <a:rPr lang="en-US" dirty="0"/>
              <a:t>Rounding: Go to closest Sunday, in this case Sunday Sep </a:t>
            </a:r>
            <a:r>
              <a:rPr lang="en-US" dirty="0" smtClean="0"/>
              <a:t>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4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4 </a:t>
            </a:r>
            <a:r>
              <a:rPr lang="en-US" dirty="0"/>
              <a:t>and 5 weeks “and” starting on a Monday and ending on a Sunday:</a:t>
            </a:r>
          </a:p>
          <a:p>
            <a:pPr lvl="1"/>
            <a:r>
              <a:rPr lang="en-US" dirty="0"/>
              <a:t>Take attendance </a:t>
            </a:r>
            <a:r>
              <a:rPr lang="en-US" u="sng" dirty="0"/>
              <a:t>twice</a:t>
            </a:r>
            <a:r>
              <a:rPr lang="en-US" dirty="0"/>
              <a:t> per week, namely Wednesday and Sunday</a:t>
            </a:r>
          </a:p>
          <a:p>
            <a:pPr lvl="1"/>
            <a:r>
              <a:rPr lang="en-US" dirty="0"/>
              <a:t>Number teaching days= ((# weeks in a term)*7)-2</a:t>
            </a:r>
            <a:r>
              <a:rPr lang="en-US" dirty="0" smtClean="0"/>
              <a:t>)</a:t>
            </a:r>
            <a:endParaRPr lang="en-US" dirty="0"/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(5*7)-2=33 days</a:t>
            </a:r>
          </a:p>
          <a:p>
            <a:pPr lvl="1"/>
            <a:r>
              <a:rPr lang="en-US" dirty="0"/>
              <a:t># days for cutoff= (# teaching days)/3 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(33)/3 = 11 days</a:t>
            </a:r>
          </a:p>
          <a:p>
            <a:pPr lvl="1"/>
            <a:r>
              <a:rPr lang="en-US" dirty="0"/>
              <a:t>Cutoff date=(Start date) + (# days for cutoff)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Monday Aug 17 + 11 days= Friday Aug 28</a:t>
            </a:r>
          </a:p>
          <a:p>
            <a:r>
              <a:rPr lang="en-US" dirty="0"/>
              <a:t>Rounding: Go to closest Wednesday or Sunday </a:t>
            </a:r>
            <a:endParaRPr lang="en-US" dirty="0" smtClean="0"/>
          </a:p>
          <a:p>
            <a:pPr lvl="1"/>
            <a:r>
              <a:rPr lang="en-US" dirty="0" smtClean="0"/>
              <a:t>Since Friday is equidistant from Wednesday and Sunday </a:t>
            </a:r>
            <a:r>
              <a:rPr lang="en-US" dirty="0"/>
              <a:t>then go forward to the </a:t>
            </a:r>
            <a:r>
              <a:rPr lang="en-US" dirty="0" smtClean="0"/>
              <a:t>Sunday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this case </a:t>
            </a:r>
            <a:r>
              <a:rPr lang="en-US" dirty="0" smtClean="0"/>
              <a:t>Friday cutoff, </a:t>
            </a:r>
            <a:r>
              <a:rPr lang="en-US" dirty="0"/>
              <a:t>goes to </a:t>
            </a:r>
            <a:r>
              <a:rPr lang="en-US" dirty="0" smtClean="0"/>
              <a:t>Sunday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, 2 or 3 weeks “and” starting on a Monday and ending on a Sunday: </a:t>
            </a:r>
          </a:p>
          <a:p>
            <a:pPr lvl="1"/>
            <a:r>
              <a:rPr lang="en-US" dirty="0"/>
              <a:t>Take attendance </a:t>
            </a:r>
            <a:r>
              <a:rPr lang="en-US" u="sng" dirty="0"/>
              <a:t>three</a:t>
            </a:r>
            <a:r>
              <a:rPr lang="en-US" dirty="0"/>
              <a:t> times per week, namely Wednesday, Friday and Sunday</a:t>
            </a:r>
          </a:p>
          <a:p>
            <a:pPr lvl="1"/>
            <a:r>
              <a:rPr lang="en-US" dirty="0"/>
              <a:t>Number teaching days= ((# weeks in a term)*7)-2) </a:t>
            </a:r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(2*7)-2=12 days</a:t>
            </a:r>
          </a:p>
          <a:p>
            <a:pPr lvl="1"/>
            <a:r>
              <a:rPr lang="en-US" dirty="0"/>
              <a:t># days for cutoff= (# teaching days)/</a:t>
            </a:r>
            <a:r>
              <a:rPr lang="en-US" dirty="0" smtClean="0"/>
              <a:t>3</a:t>
            </a:r>
            <a:endParaRPr lang="en-US" dirty="0"/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(12)/3 = 4 days</a:t>
            </a:r>
          </a:p>
          <a:p>
            <a:pPr lvl="1"/>
            <a:r>
              <a:rPr lang="en-US" dirty="0"/>
              <a:t>Cutoff date=(Start date) + (# days for cutoff</a:t>
            </a:r>
            <a:r>
              <a:rPr lang="en-US" dirty="0" smtClean="0"/>
              <a:t>)</a:t>
            </a:r>
            <a:endParaRPr lang="en-US" dirty="0"/>
          </a:p>
          <a:p>
            <a:pPr marL="1371600" lvl="1" indent="0">
              <a:buNone/>
            </a:pPr>
            <a:r>
              <a:rPr lang="en-US" dirty="0"/>
              <a:t>Ex:</a:t>
            </a:r>
            <a:r>
              <a:rPr lang="en-US" dirty="0" smtClean="0"/>
              <a:t> </a:t>
            </a:r>
            <a:r>
              <a:rPr lang="en-US" dirty="0"/>
              <a:t>Monday Aug 17 + 4 days= Friday Aug 21</a:t>
            </a:r>
          </a:p>
          <a:p>
            <a:r>
              <a:rPr lang="en-US" dirty="0"/>
              <a:t>Rounding: Go to closest Wednesday, Friday or </a:t>
            </a:r>
            <a:r>
              <a:rPr lang="en-US" dirty="0" smtClean="0"/>
              <a:t>Sunday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this case no need for </a:t>
            </a:r>
            <a:r>
              <a:rPr lang="en-US" dirty="0" smtClean="0"/>
              <a:t>rounding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determination of 18, 15 and 8 weeks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590800"/>
            <a:ext cx="8339138" cy="222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8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Questions</a:t>
            </a:r>
            <a:endParaRPr lang="en-US" sz="7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9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animMotion origin="layout" path="M -4.16667E-6 5.55112E-17 L 0.36407 -0.13588 " pathEditMode="relative" rAng="0" ptsTypes="AA">
                                      <p:cBhvr>
                                        <p:cTn id="6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94" y="-6806"/>
                                    </p:animMotion>
                                    <p:animRot by="1500000">
                                      <p:cBhvr>
                                        <p:cTn id="7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Statute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SB 2876 (2016)</a:t>
            </a:r>
          </a:p>
          <a:p>
            <a:pPr lvl="1"/>
            <a:r>
              <a:rPr lang="en-US" dirty="0"/>
              <a:t>Academic, Technical, Career, Associate Degree Nursing and Associate Degree Allied Health funds shall be disbursed on the basis of prior year full-time equivalency (FTE) of hours generated during the summer, fall and spring semesters for each public community and junior college student </a:t>
            </a:r>
            <a:r>
              <a:rPr lang="en-US" u="sng" dirty="0"/>
              <a:t>actually enrolled and in attendance</a:t>
            </a:r>
            <a:r>
              <a:rPr lang="en-US" dirty="0"/>
              <a:t> the last day of the sixth week of each semester, </a:t>
            </a:r>
            <a:r>
              <a:rPr lang="en-US" u="sng" dirty="0"/>
              <a:t>or its equivalent</a:t>
            </a:r>
            <a:r>
              <a:rPr lang="en-US" dirty="0"/>
              <a:t>, counting only students who reside within the State of Mississippi.  However, associate degree nursing students who reside outside the State of Mississippi may be counted for pay purposes.</a:t>
            </a:r>
            <a:endParaRPr lang="en-US" dirty="0" smtClean="0"/>
          </a:p>
          <a:p>
            <a:r>
              <a:rPr lang="en-US" dirty="0" smtClean="0"/>
              <a:t>Very much the same every year, except for the amounts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Calculation based 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Section 9.2 – Attendance Section</a:t>
            </a:r>
          </a:p>
          <a:p>
            <a:pPr lvl="1"/>
            <a:r>
              <a:rPr lang="en-US" dirty="0" smtClean="0"/>
              <a:t>Based on 100 </a:t>
            </a:r>
            <a:r>
              <a:rPr lang="en-US" dirty="0" err="1" smtClean="0"/>
              <a:t>mins</a:t>
            </a:r>
            <a:r>
              <a:rPr lang="en-US" dirty="0" smtClean="0"/>
              <a:t> of absence for 750 </a:t>
            </a:r>
            <a:r>
              <a:rPr lang="en-US" dirty="0" err="1" smtClean="0"/>
              <a:t>mins</a:t>
            </a:r>
            <a:r>
              <a:rPr lang="en-US" dirty="0" smtClean="0"/>
              <a:t> of instruction (one </a:t>
            </a:r>
            <a:r>
              <a:rPr lang="en-US" dirty="0" err="1" smtClean="0"/>
              <a:t>ssch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200 </a:t>
            </a:r>
            <a:r>
              <a:rPr lang="en-US" dirty="0" err="1" smtClean="0"/>
              <a:t>mins</a:t>
            </a:r>
            <a:r>
              <a:rPr lang="en-US" dirty="0" smtClean="0"/>
              <a:t> for 1,500 </a:t>
            </a:r>
            <a:r>
              <a:rPr lang="en-US" dirty="0" err="1" smtClean="0"/>
              <a:t>mins</a:t>
            </a:r>
            <a:r>
              <a:rPr lang="en-US" dirty="0" smtClean="0"/>
              <a:t> (two </a:t>
            </a:r>
            <a:r>
              <a:rPr lang="en-US" dirty="0" err="1" smtClean="0"/>
              <a:t>ssch</a:t>
            </a:r>
            <a:r>
              <a:rPr lang="en-US" dirty="0" smtClean="0"/>
              <a:t>) and so on</a:t>
            </a:r>
          </a:p>
          <a:p>
            <a:pPr lvl="1"/>
            <a:r>
              <a:rPr lang="en-US" dirty="0" smtClean="0"/>
              <a:t>That is 100/750=13.33% of a term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Attendance chart simplifies accounting by automatically including the credit hours (as a ratio)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067743" cy="1086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068820" cy="10862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068820" cy="10862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066667" cy="10857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802541" cy="108628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800000" cy="10857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108960"/>
            <a:ext cx="4800000" cy="1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39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Absence chart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309" y="1554163"/>
            <a:ext cx="4414382" cy="4525962"/>
          </a:xfrm>
        </p:spPr>
      </p:pic>
    </p:spTree>
    <p:extLst>
      <p:ext uri="{BB962C8B-B14F-4D97-AF65-F5344CB8AC3E}">
        <p14:creationId xmlns:p14="http://schemas.microsoft.com/office/powerpoint/2010/main" val="162722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Absent on census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5151438"/>
          </a:xfrm>
        </p:spPr>
        <p:txBody>
          <a:bodyPr>
            <a:normAutofit/>
          </a:bodyPr>
          <a:lstStyle/>
          <a:p>
            <a:r>
              <a:rPr lang="en-US" dirty="0" smtClean="0"/>
              <a:t>…and the meaning of examining two extra weeks</a:t>
            </a:r>
          </a:p>
          <a:p>
            <a:r>
              <a:rPr lang="en-US" dirty="0" smtClean="0"/>
              <a:t>Student might have been attending all along but missed classes on that last day of census period</a:t>
            </a:r>
          </a:p>
          <a:p>
            <a:pPr lvl="1"/>
            <a:r>
              <a:rPr lang="en-US" dirty="0" smtClean="0"/>
              <a:t>Then we examine two additional weeks to check for additional absences</a:t>
            </a:r>
          </a:p>
          <a:p>
            <a:pPr lvl="2"/>
            <a:r>
              <a:rPr lang="en-US" dirty="0" smtClean="0"/>
              <a:t>Grace period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eturned during grace period and had not exceed allowed absences in the census period: set include flag = 1 (request reimbursement)</a:t>
            </a:r>
          </a:p>
          <a:p>
            <a:pPr lvl="1"/>
            <a:r>
              <a:rPr lang="en-US" dirty="0" smtClean="0"/>
              <a:t>Did not return during grace period: set include flag = 0 (do not request reimbursement)</a:t>
            </a:r>
          </a:p>
          <a:p>
            <a:pPr lvl="1"/>
            <a:r>
              <a:rPr lang="en-US" dirty="0" smtClean="0"/>
              <a:t>Period between withdrawals and reinstatements counts like absences, that is, a reinstatement prior to census date can be counted if it does not exceed allowed absences</a:t>
            </a:r>
          </a:p>
        </p:txBody>
      </p:sp>
    </p:spTree>
    <p:extLst>
      <p:ext uri="{BB962C8B-B14F-4D97-AF65-F5344CB8AC3E}">
        <p14:creationId xmlns:p14="http://schemas.microsoft.com/office/powerpoint/2010/main" val="340607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Auditing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Physically examine each and every roster</a:t>
            </a:r>
          </a:p>
          <a:p>
            <a:pPr lvl="1"/>
            <a:r>
              <a:rPr lang="en-US" dirty="0" smtClean="0"/>
              <a:t>Not an efficient process</a:t>
            </a:r>
          </a:p>
          <a:p>
            <a:pPr lvl="1"/>
            <a:r>
              <a:rPr lang="en-US" dirty="0" smtClean="0"/>
              <a:t>Prone to errors </a:t>
            </a:r>
          </a:p>
          <a:p>
            <a:r>
              <a:rPr lang="en-US" dirty="0" smtClean="0"/>
              <a:t>Piloting an automated process</a:t>
            </a:r>
          </a:p>
          <a:p>
            <a:pPr lvl="1"/>
            <a:r>
              <a:rPr lang="en-US" dirty="0" smtClean="0"/>
              <a:t>Assumes college is taking attendance for ALL students</a:t>
            </a:r>
          </a:p>
          <a:p>
            <a:pPr lvl="1"/>
            <a:r>
              <a:rPr lang="en-US" dirty="0" smtClean="0"/>
              <a:t>Includes ‘Local’ VCC students</a:t>
            </a:r>
          </a:p>
          <a:p>
            <a:pPr lvl="2"/>
            <a:r>
              <a:rPr lang="en-US" dirty="0" smtClean="0"/>
              <a:t>Does not include students from other ‘Hosts’</a:t>
            </a:r>
          </a:p>
          <a:p>
            <a:pPr lvl="1"/>
            <a:r>
              <a:rPr lang="en-US" dirty="0" smtClean="0"/>
              <a:t>Still 100% sampling – just letting the computer do it a bit faster</a:t>
            </a:r>
          </a:p>
          <a:p>
            <a:r>
              <a:rPr lang="en-US" dirty="0" smtClean="0"/>
              <a:t>Will select 10% to 20% of the rosters to physically examine</a:t>
            </a:r>
          </a:p>
          <a:p>
            <a:pPr lvl="1"/>
            <a:r>
              <a:rPr lang="en-US" dirty="0" smtClean="0"/>
              <a:t>Will look for difficult patterns to ensure software programs are correctly interpreting the absence rules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146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Attendance of Crossed MSVCC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543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Student in Host college’s SIS</a:t>
            </a:r>
          </a:p>
          <a:p>
            <a:r>
              <a:rPr lang="en-US" dirty="0" smtClean="0"/>
              <a:t>Student is not in Provider college’s SIS</a:t>
            </a:r>
          </a:p>
          <a:p>
            <a:r>
              <a:rPr lang="en-US" dirty="0"/>
              <a:t>eLC and instructors </a:t>
            </a:r>
            <a:r>
              <a:rPr lang="en-US" dirty="0" smtClean="0"/>
              <a:t>handle attendance via spreadsheets and emails</a:t>
            </a:r>
          </a:p>
          <a:p>
            <a:r>
              <a:rPr lang="en-US" dirty="0" smtClean="0"/>
              <a:t>Upon student missing more than 2 weeks</a:t>
            </a:r>
          </a:p>
          <a:p>
            <a:pPr lvl="1"/>
            <a:r>
              <a:rPr lang="en-US" dirty="0" smtClean="0"/>
              <a:t>Email to host institution to begin withdrawal process</a:t>
            </a:r>
          </a:p>
          <a:p>
            <a:pPr lvl="1"/>
            <a:r>
              <a:rPr lang="en-US" dirty="0" smtClean="0"/>
              <a:t>Often students are reinstated</a:t>
            </a:r>
          </a:p>
          <a:p>
            <a:pPr lvl="2"/>
            <a:r>
              <a:rPr lang="en-US" dirty="0" smtClean="0"/>
              <a:t>Cat chewed on my internet cable</a:t>
            </a:r>
          </a:p>
          <a:p>
            <a:pPr lvl="2"/>
            <a:r>
              <a:rPr lang="en-US" dirty="0" smtClean="0"/>
              <a:t>Various other valid reasons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492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Auditing attendance of Crossed MSVCC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543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Enrollment Tool (ET) tracks the Last Day Attended</a:t>
            </a:r>
          </a:p>
          <a:p>
            <a:pPr lvl="1"/>
            <a:r>
              <a:rPr lang="en-US" dirty="0" smtClean="0"/>
              <a:t>Does not track attendance</a:t>
            </a:r>
          </a:p>
          <a:p>
            <a:pPr lvl="1"/>
            <a:r>
              <a:rPr lang="en-US" dirty="0"/>
              <a:t>Does not differentiate between valid on invalid </a:t>
            </a:r>
            <a:r>
              <a:rPr lang="en-US" dirty="0" smtClean="0"/>
              <a:t>LDA’s</a:t>
            </a:r>
          </a:p>
          <a:p>
            <a:r>
              <a:rPr lang="en-US" dirty="0" smtClean="0"/>
              <a:t>Using the LDA from the ET is the best proxy to attendance so far</a:t>
            </a:r>
          </a:p>
          <a:p>
            <a:pPr lvl="1"/>
            <a:r>
              <a:rPr lang="en-US" dirty="0" smtClean="0"/>
              <a:t>Far from perfect solution</a:t>
            </a:r>
          </a:p>
          <a:p>
            <a:r>
              <a:rPr lang="en-US" dirty="0" smtClean="0"/>
              <a:t>Will continue to use the printouts from ET</a:t>
            </a:r>
          </a:p>
          <a:p>
            <a:r>
              <a:rPr lang="en-US" dirty="0" smtClean="0"/>
              <a:t>Looking for good and easy ideas to implement</a:t>
            </a:r>
          </a:p>
          <a:p>
            <a:pPr lvl="1"/>
            <a:r>
              <a:rPr lang="en-US" dirty="0" smtClean="0"/>
              <a:t>A task force has been created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9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391400" cy="838200"/>
          </a:xfrm>
        </p:spPr>
        <p:txBody>
          <a:bodyPr/>
          <a:lstStyle/>
          <a:p>
            <a:r>
              <a:rPr lang="en-US" dirty="0" smtClean="0"/>
              <a:t>Electronic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91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Set Course File Electronic Attendance Indicator F#17 = 1</a:t>
            </a:r>
          </a:p>
          <a:p>
            <a:r>
              <a:rPr lang="en-US" dirty="0" smtClean="0"/>
              <a:t>For each student enrolled set </a:t>
            </a:r>
            <a:r>
              <a:rPr lang="en-US" dirty="0"/>
              <a:t>Student Schedule </a:t>
            </a:r>
            <a:r>
              <a:rPr lang="en-US" dirty="0" smtClean="0"/>
              <a:t>fields:</a:t>
            </a:r>
          </a:p>
          <a:p>
            <a:pPr lvl="1"/>
            <a:r>
              <a:rPr lang="en-US" dirty="0" smtClean="0"/>
              <a:t>F#8 = Last day attended -- student was present that day</a:t>
            </a:r>
          </a:p>
          <a:p>
            <a:pPr lvl="2"/>
            <a:r>
              <a:rPr lang="en-US" dirty="0" smtClean="0"/>
              <a:t>Example: 03012016</a:t>
            </a:r>
          </a:p>
          <a:p>
            <a:pPr lvl="2"/>
            <a:r>
              <a:rPr lang="en-US" dirty="0" smtClean="0"/>
              <a:t>Leave blank if student did not withdraw</a:t>
            </a:r>
          </a:p>
          <a:p>
            <a:pPr lvl="1"/>
            <a:r>
              <a:rPr lang="en-US" dirty="0" smtClean="0"/>
              <a:t>F#9 = Number of days absent prior and including cutoff date</a:t>
            </a:r>
          </a:p>
          <a:p>
            <a:pPr lvl="2"/>
            <a:r>
              <a:rPr lang="en-US" dirty="0" smtClean="0"/>
              <a:t>Examples: 007,  000,  003, etc.</a:t>
            </a:r>
            <a:endParaRPr lang="en-US" dirty="0"/>
          </a:p>
          <a:p>
            <a:pPr lvl="2"/>
            <a:r>
              <a:rPr lang="en-US" dirty="0" smtClean="0"/>
              <a:t>Enter 000 if student did not have absences during census period</a:t>
            </a:r>
            <a:endParaRPr lang="en-US" sz="1100" dirty="0" smtClean="0"/>
          </a:p>
          <a:p>
            <a:pPr lvl="1"/>
            <a:r>
              <a:rPr lang="en-US" dirty="0" smtClean="0"/>
              <a:t>F#10 = Student returned on weeks 7 or 8</a:t>
            </a:r>
          </a:p>
          <a:p>
            <a:pPr lvl="2"/>
            <a:r>
              <a:rPr lang="en-US" dirty="0" smtClean="0"/>
              <a:t>Y – student who was absent on actual cutoff date did return</a:t>
            </a:r>
          </a:p>
          <a:p>
            <a:pPr lvl="2"/>
            <a:r>
              <a:rPr lang="en-US" dirty="0" smtClean="0"/>
              <a:t>N – student who was absent on actual cutoff date did not return</a:t>
            </a:r>
          </a:p>
          <a:p>
            <a:pPr lvl="2"/>
            <a:r>
              <a:rPr lang="en-US" dirty="0" smtClean="0"/>
              <a:t>P – student was present on cutoff date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04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2921</TotalTime>
  <Words>807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Auditing Attendance</vt:lpstr>
      <vt:lpstr>Statute</vt:lpstr>
      <vt:lpstr>Calculation based on policy</vt:lpstr>
      <vt:lpstr>Absence chart</vt:lpstr>
      <vt:lpstr>Absent on census date</vt:lpstr>
      <vt:lpstr>Auditing attendance</vt:lpstr>
      <vt:lpstr>Attendance of Crossed MSVCC</vt:lpstr>
      <vt:lpstr>Auditing attendance of Crossed MSVCC</vt:lpstr>
      <vt:lpstr>Electronic Attendance</vt:lpstr>
      <vt:lpstr>Cutoff date for MSVCC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Documenting Attendance for MSVCC and Short Term Classes</dc:title>
  <dc:creator>Raul Fletes</dc:creator>
  <cp:lastModifiedBy>Raul Fletes</cp:lastModifiedBy>
  <cp:revision>49</cp:revision>
  <cp:lastPrinted>2014-06-05T13:14:18Z</cp:lastPrinted>
  <dcterms:created xsi:type="dcterms:W3CDTF">2014-05-28T13:40:25Z</dcterms:created>
  <dcterms:modified xsi:type="dcterms:W3CDTF">2016-06-07T22:34:03Z</dcterms:modified>
</cp:coreProperties>
</file>