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8" r:id="rId2"/>
    <p:sldId id="494" r:id="rId3"/>
    <p:sldId id="438" r:id="rId4"/>
    <p:sldId id="486" r:id="rId5"/>
    <p:sldId id="489" r:id="rId6"/>
    <p:sldId id="490" r:id="rId7"/>
    <p:sldId id="487" r:id="rId8"/>
    <p:sldId id="495" r:id="rId9"/>
    <p:sldId id="491" r:id="rId10"/>
    <p:sldId id="481" r:id="rId11"/>
    <p:sldId id="482" r:id="rId12"/>
    <p:sldId id="483" r:id="rId13"/>
    <p:sldId id="484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86442" autoAdjust="0"/>
  </p:normalViewPr>
  <p:slideViewPr>
    <p:cSldViewPr>
      <p:cViewPr varScale="1">
        <p:scale>
          <a:sx n="64" d="100"/>
          <a:sy n="64" d="100"/>
        </p:scale>
        <p:origin x="6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67EA397F-E1D3-4714-A8EB-23CF2B1761B8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87300758-CB4F-4148-875B-C2D4FFA5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65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0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1CF0EFC-E6E7-456C-B615-C16BDDFDAEEE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6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6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499C27C-0A1F-489D-A899-7C7431D7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0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really</a:t>
            </a:r>
            <a:r>
              <a:rPr lang="en-US" baseline="0" dirty="0" smtClean="0"/>
              <a:t> excited about being here today because this process has been a long one, and my being here signals that the product of this process is about to be ready for use.  Before I tell you about the new web-version of the articulation agreement, I want to take an opportunity to give you a bit of history about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C27C-0A1F-489D-A899-7C7431D7F1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21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C27C-0A1F-489D-A899-7C7431D7F1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42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1400" dirty="0"/>
              <a:t>REVERSE TRANSFER</a:t>
            </a:r>
          </a:p>
          <a:p>
            <a:endParaRPr lang="en-US" sz="1400" dirty="0"/>
          </a:p>
          <a:p>
            <a:r>
              <a:rPr lang="en-US" sz="1400" dirty="0"/>
              <a:t>60+ CREDITS EARNED WITH 16+ EARNED AT A SINGLE COMMUNITY COLLEGE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BACCALAUREATE</a:t>
            </a:r>
          </a:p>
          <a:p>
            <a:endParaRPr lang="en-US" sz="1400" dirty="0"/>
          </a:p>
          <a:p>
            <a:r>
              <a:rPr lang="en-US" sz="1400" dirty="0"/>
              <a:t>NO ADDITONAL COURSEWORK….120+ HOURS….GENERIC LIBERAL ARTS DEGREE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SOME COLLEGE AND NO DEGREE</a:t>
            </a:r>
          </a:p>
          <a:p>
            <a:endParaRPr lang="en-US" sz="1400" dirty="0"/>
          </a:p>
          <a:p>
            <a:r>
              <a:rPr lang="en-US" sz="1400" dirty="0"/>
              <a:t>APPROACH LIKELY VARIES BY STUDENT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8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C27C-0A1F-489D-A899-7C7431D7F1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1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C27C-0A1F-489D-A899-7C7431D7F1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C27C-0A1F-489D-A899-7C7431D7F1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5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would like to introduce Heather Morrison to speak about this statewide</a:t>
            </a:r>
            <a:r>
              <a:rPr lang="en-US" baseline="0" dirty="0" smtClean="0"/>
              <a:t> initiative that was launched this week.  Heather joined IHL in February.  Prior to being at IHL, she was a teacher, school-level administrator, and district-level administrator in Rankin County School District.  Her role at IHL is to work on statewide initiatives that bring together K-12, community colleges, and IHL to increase college access.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C27C-0A1F-489D-A899-7C7431D7F1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1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C27C-0A1F-489D-A899-7C7431D7F1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11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1400" dirty="0"/>
              <a:t>REVERSE TRANSFER</a:t>
            </a:r>
          </a:p>
          <a:p>
            <a:endParaRPr lang="en-US" sz="1400" dirty="0"/>
          </a:p>
          <a:p>
            <a:r>
              <a:rPr lang="en-US" sz="1400" dirty="0"/>
              <a:t>60+ CREDITS EARNED WITH 16+ EARNED AT A SINGLE COMMUNITY COLLEGE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BACCALAUREATE</a:t>
            </a:r>
          </a:p>
          <a:p>
            <a:endParaRPr lang="en-US" sz="1400" dirty="0"/>
          </a:p>
          <a:p>
            <a:r>
              <a:rPr lang="en-US" sz="1400" dirty="0"/>
              <a:t>NO ADDITONAL COURSEWORK….120+ HOURS….GENERIC LIBERAL ARTS DEGREE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SOME COLLEGE AND NO DEGREE</a:t>
            </a:r>
          </a:p>
          <a:p>
            <a:endParaRPr lang="en-US" sz="1400" dirty="0"/>
          </a:p>
          <a:p>
            <a:r>
              <a:rPr lang="en-US" sz="1400" dirty="0"/>
              <a:t>APPROACH LIKELY VARIES BY STUDENT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sure most</a:t>
            </a:r>
            <a:r>
              <a:rPr lang="en-US" baseline="0" dirty="0" smtClean="0"/>
              <a:t> of you are familiar with Lumina’s Goal 2025 campaign that started in 2009.  The goal is to increase the proportion of Americans with high-quality degrees, certificates and other credentials to 60% by 2025.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national level, if we continue on the path that we’re on, we are only looking at 49% of the adult population reaching attainment by 2025.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C27C-0A1F-489D-A899-7C7431D7F1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77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</a:t>
            </a:r>
            <a:r>
              <a:rPr lang="en-US" baseline="0" dirty="0" smtClean="0"/>
              <a:t> the Education Achievement Council, Mississippi adopted the same goal of 60% by 2025.  At the current rate, you can see that we are expected to fall short of that goal by about 22%.  </a:t>
            </a:r>
          </a:p>
          <a:p>
            <a:r>
              <a:rPr lang="en-US" baseline="0" dirty="0" smtClean="0"/>
              <a:t>IHL and MCCB are working on ways to try to close that gap.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C27C-0A1F-489D-A899-7C7431D7F1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1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37E-FF2C-4C9A-BEF3-2361C0632BD1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D176-929A-4CBE-979A-40658FB2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37E-FF2C-4C9A-BEF3-2361C0632BD1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D176-929A-4CBE-979A-40658FB2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37E-FF2C-4C9A-BEF3-2361C0632BD1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D176-929A-4CBE-979A-40658FB2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37E-FF2C-4C9A-BEF3-2361C0632BD1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D176-929A-4CBE-979A-40658FB2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37E-FF2C-4C9A-BEF3-2361C0632BD1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D176-929A-4CBE-979A-40658FB2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37E-FF2C-4C9A-BEF3-2361C0632BD1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D176-929A-4CBE-979A-40658FB2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37E-FF2C-4C9A-BEF3-2361C0632BD1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D176-929A-4CBE-979A-40658FB2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37E-FF2C-4C9A-BEF3-2361C0632BD1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D176-929A-4CBE-979A-40658FB2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37E-FF2C-4C9A-BEF3-2361C0632BD1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D176-929A-4CBE-979A-40658FB2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37E-FF2C-4C9A-BEF3-2361C0632BD1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D176-929A-4CBE-979A-40658FB2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37E-FF2C-4C9A-BEF3-2361C0632BD1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D176-929A-4CBE-979A-40658FB2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A37E-FF2C-4C9A-BEF3-2361C0632BD1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BD176-929A-4CBE-979A-40658FB244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mpu-squar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7638"/>
            <a:ext cx="1417638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9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issippi.edu/oasa/reverse_transfer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IHL Strategic Initiatives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Casey C. Turnage, Ph.D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Heather Morrison</a:t>
            </a:r>
            <a:endParaRPr lang="en-US" sz="2800" dirty="0" smtClean="0"/>
          </a:p>
          <a:p>
            <a:r>
              <a:rPr lang="en-US" sz="2800" dirty="0" smtClean="0"/>
              <a:t>MS </a:t>
            </a:r>
            <a:r>
              <a:rPr lang="en-US" sz="2800" dirty="0" smtClean="0"/>
              <a:t>Institutions of Higher Learning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05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15051" r="11198" b="22725"/>
          <a:stretch>
            <a:fillRect/>
          </a:stretch>
        </p:blipFill>
        <p:spPr bwMode="auto">
          <a:xfrm>
            <a:off x="0" y="1638300"/>
            <a:ext cx="91344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5348" y="5562600"/>
            <a:ext cx="617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Lumina Foundation, </a:t>
            </a:r>
            <a:r>
              <a:rPr lang="en-US" sz="1000" i="1" dirty="0" smtClean="0">
                <a:solidFill>
                  <a:schemeClr val="bg1"/>
                </a:solidFill>
              </a:rPr>
              <a:t>A Stronger Nation through Higher Education, </a:t>
            </a:r>
            <a:r>
              <a:rPr lang="en-US" sz="1000" dirty="0" smtClean="0">
                <a:solidFill>
                  <a:schemeClr val="bg1"/>
                </a:solidFill>
              </a:rPr>
              <a:t>May 2014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04800" y="14478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60% Degree Attainment</a:t>
            </a:r>
            <a:br>
              <a:rPr lang="en-US" sz="4000" dirty="0" smtClean="0"/>
            </a:br>
            <a:r>
              <a:rPr lang="en-US" sz="4000" dirty="0" smtClean="0"/>
              <a:t>by 2025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59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5348" y="5562600"/>
            <a:ext cx="617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Lumina Foundation, </a:t>
            </a:r>
            <a:r>
              <a:rPr lang="en-US" sz="1000" i="1" dirty="0" smtClean="0">
                <a:solidFill>
                  <a:schemeClr val="bg1"/>
                </a:solidFill>
              </a:rPr>
              <a:t>A Stronger Nation through Higher Education, </a:t>
            </a:r>
            <a:r>
              <a:rPr lang="en-US" sz="1000" dirty="0" smtClean="0">
                <a:solidFill>
                  <a:schemeClr val="bg1"/>
                </a:solidFill>
              </a:rPr>
              <a:t>May 2014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t="22267" r="19000" b="27733"/>
          <a:stretch/>
        </p:blipFill>
        <p:spPr bwMode="auto">
          <a:xfrm>
            <a:off x="1" y="1676400"/>
            <a:ext cx="9131999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304800" y="14478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60% Degree Attainment</a:t>
            </a:r>
            <a:br>
              <a:rPr lang="en-US" sz="4000" smtClean="0"/>
            </a:br>
            <a:r>
              <a:rPr lang="en-US" sz="4000" smtClean="0"/>
              <a:t>by 2025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60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2 Compete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Statewide Initiative targeting </a:t>
            </a:r>
            <a:r>
              <a:rPr lang="en-US" b="1" dirty="0"/>
              <a:t>Mississippi</a:t>
            </a:r>
            <a:r>
              <a:rPr lang="en-US" dirty="0"/>
              <a:t> adults with some college and no </a:t>
            </a:r>
            <a:r>
              <a:rPr lang="en-US" dirty="0" smtClean="0"/>
              <a:t>degree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04800" y="14478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1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0668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3 </a:t>
            </a:r>
            <a:r>
              <a:rPr lang="en-US" sz="3200" dirty="0">
                <a:latin typeface="+mn-lt"/>
              </a:rPr>
              <a:t>Target </a:t>
            </a:r>
            <a:r>
              <a:rPr lang="en-US" sz="3200" dirty="0" smtClean="0">
                <a:latin typeface="+mn-lt"/>
              </a:rPr>
              <a:t>Groups:</a:t>
            </a:r>
          </a:p>
          <a:p>
            <a:pPr lvl="1"/>
            <a:r>
              <a:rPr lang="en-US" dirty="0" smtClean="0">
                <a:latin typeface="+mn-lt"/>
              </a:rPr>
              <a:t>Former </a:t>
            </a:r>
            <a:r>
              <a:rPr lang="en-US" dirty="0">
                <a:latin typeface="+mn-lt"/>
              </a:rPr>
              <a:t>adult students eligible for reverse </a:t>
            </a:r>
            <a:r>
              <a:rPr lang="en-US" dirty="0" smtClean="0">
                <a:latin typeface="+mn-lt"/>
              </a:rPr>
              <a:t>transfer </a:t>
            </a:r>
            <a:r>
              <a:rPr lang="en-US" dirty="0">
                <a:latin typeface="+mn-lt"/>
              </a:rPr>
              <a:t>associate degree with no additional </a:t>
            </a:r>
            <a:r>
              <a:rPr lang="en-US" dirty="0" smtClean="0">
                <a:latin typeface="+mn-lt"/>
              </a:rPr>
              <a:t>coursework</a:t>
            </a:r>
          </a:p>
          <a:p>
            <a:pPr lvl="1"/>
            <a:r>
              <a:rPr lang="en-US" dirty="0" smtClean="0">
                <a:latin typeface="+mn-lt"/>
              </a:rPr>
              <a:t>Former </a:t>
            </a:r>
            <a:r>
              <a:rPr lang="en-US" dirty="0">
                <a:latin typeface="+mn-lt"/>
              </a:rPr>
              <a:t>adult students eligible for </a:t>
            </a:r>
            <a:r>
              <a:rPr lang="en-US" dirty="0" smtClean="0">
                <a:latin typeface="+mn-lt"/>
              </a:rPr>
              <a:t>baccalaureate </a:t>
            </a:r>
            <a:r>
              <a:rPr lang="en-US" dirty="0">
                <a:latin typeface="+mn-lt"/>
              </a:rPr>
              <a:t>degree with no additional </a:t>
            </a:r>
            <a:r>
              <a:rPr lang="en-US" dirty="0" smtClean="0">
                <a:latin typeface="+mn-lt"/>
              </a:rPr>
              <a:t>coursework</a:t>
            </a:r>
          </a:p>
          <a:p>
            <a:pPr lvl="1"/>
            <a:r>
              <a:rPr lang="en-US" dirty="0" smtClean="0">
                <a:latin typeface="+mn-lt"/>
              </a:rPr>
              <a:t>Former </a:t>
            </a:r>
            <a:r>
              <a:rPr lang="en-US" dirty="0">
                <a:latin typeface="+mn-lt"/>
              </a:rPr>
              <a:t>adult students with some college and 	no degree</a:t>
            </a:r>
          </a:p>
          <a:p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Complete 2 Compete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04800" y="14478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eTranscripts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4800" y="14478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MDE says process on track for fall implementation</a:t>
            </a:r>
          </a:p>
          <a:p>
            <a:r>
              <a:rPr lang="en-US" dirty="0" smtClean="0"/>
              <a:t>To be included on </a:t>
            </a:r>
            <a:r>
              <a:rPr lang="en-US" dirty="0" err="1" smtClean="0"/>
              <a:t>eTranscript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Career Clusters</a:t>
            </a:r>
          </a:p>
          <a:p>
            <a:pPr lvl="1"/>
            <a:r>
              <a:rPr lang="en-US" dirty="0" smtClean="0"/>
              <a:t>SREB Ready Course(s) completion (80 or higher)</a:t>
            </a:r>
          </a:p>
          <a:p>
            <a:pPr lvl="1"/>
            <a:r>
              <a:rPr lang="en-US" dirty="0" smtClean="0"/>
              <a:t>CPAS2 scores </a:t>
            </a:r>
          </a:p>
          <a:p>
            <a:r>
              <a:rPr lang="en-US" dirty="0" smtClean="0"/>
              <a:t>Data Files</a:t>
            </a:r>
          </a:p>
          <a:p>
            <a:pPr lvl="1"/>
            <a:r>
              <a:rPr lang="en-US" dirty="0" smtClean="0"/>
              <a:t>For college/university</a:t>
            </a:r>
          </a:p>
          <a:p>
            <a:pPr lvl="1"/>
            <a:r>
              <a:rPr lang="en-US" dirty="0" smtClean="0"/>
              <a:t>For State Financial Aid Office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Reverse Transfer Agreement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4800" y="14478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Started fall 2013 (pilot semester)</a:t>
            </a:r>
          </a:p>
          <a:p>
            <a:endParaRPr lang="en-US" dirty="0" smtClean="0"/>
          </a:p>
          <a:p>
            <a:r>
              <a:rPr lang="en-US" dirty="0" smtClean="0"/>
              <a:t>Transfer students who earned at least 16 hours at a single MS community/junior college</a:t>
            </a:r>
          </a:p>
          <a:p>
            <a:endParaRPr lang="en-US" dirty="0" smtClean="0"/>
          </a:p>
          <a:p>
            <a:r>
              <a:rPr lang="en-US" dirty="0" smtClean="0"/>
              <a:t>Notified after completing </a:t>
            </a:r>
            <a:r>
              <a:rPr lang="en-US" dirty="0" smtClean="0">
                <a:solidFill>
                  <a:srgbClr val="FF0000"/>
                </a:solidFill>
              </a:rPr>
              <a:t>62</a:t>
            </a:r>
            <a:r>
              <a:rPr lang="en-US" dirty="0" smtClean="0"/>
              <a:t> hours while at an IHL institution</a:t>
            </a:r>
          </a:p>
          <a:p>
            <a:endParaRPr lang="en-US" dirty="0" smtClean="0"/>
          </a:p>
          <a:p>
            <a:r>
              <a:rPr lang="en-US" dirty="0" smtClean="0"/>
              <a:t>May be eligible for AA degree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Reverse Transfer Agreement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4800" y="14478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3105835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432FF"/>
                </a:solidFill>
                <a:hlinkClick r:id="rId3"/>
              </a:rPr>
              <a:t>www.mississippi.edu/oasa/reverse_transfer.asp</a:t>
            </a:r>
            <a:endParaRPr lang="en-US" sz="2800" u="sng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5" y="3581400"/>
            <a:ext cx="2109230" cy="1319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429000"/>
            <a:ext cx="1600200" cy="1698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48200"/>
            <a:ext cx="1379563" cy="1364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63" y="685800"/>
            <a:ext cx="616808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0369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Creating a college going culture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708213"/>
            <a:ext cx="6045200" cy="453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866">
            <a:off x="3040432" y="1139222"/>
            <a:ext cx="25908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2526" r="7334" b="20421"/>
          <a:stretch/>
        </p:blipFill>
        <p:spPr>
          <a:xfrm rot="276114">
            <a:off x="5310167" y="2027283"/>
            <a:ext cx="3385698" cy="3921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786068"/>
            <a:ext cx="939800" cy="9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54" y="44196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College Countdown MS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1600200"/>
            <a:ext cx="8229600" cy="4114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Focuses on first-generation students</a:t>
            </a:r>
          </a:p>
          <a:p>
            <a:pPr marL="457200" indent="-4572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Occurs in the fall (Oct – Nov)</a:t>
            </a:r>
          </a:p>
          <a:p>
            <a:pPr marL="457200" indent="-4572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Takes place during the school day</a:t>
            </a:r>
          </a:p>
          <a:p>
            <a:pPr marL="457200" indent="-4572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Requires collaboration (K-12/HE)</a:t>
            </a:r>
          </a:p>
          <a:p>
            <a:pPr marL="457200" indent="-4572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Utilizes existing networks and infrastructure</a:t>
            </a:r>
          </a:p>
          <a:p>
            <a:pPr marL="457200" indent="-4572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ja-JP" sz="2000" b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Promotes college-going culture</a:t>
            </a:r>
          </a:p>
          <a:p>
            <a:pPr marL="457200" indent="-4572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Uses school personnel and volunteers: </a:t>
            </a:r>
            <a:br>
              <a:rPr lang="en-US" sz="2000" b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low cost</a:t>
            </a:r>
          </a:p>
          <a:p>
            <a:pPr marL="457200" indent="-4572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Encourages student preparation and </a:t>
            </a:r>
            <a:br>
              <a:rPr lang="en-US" sz="2000" b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follow-through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8474" r="32450" b="589"/>
          <a:stretch/>
        </p:blipFill>
        <p:spPr>
          <a:xfrm rot="302012">
            <a:off x="5762610" y="3368473"/>
            <a:ext cx="2848317" cy="2947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2" y="5867400"/>
            <a:ext cx="1931564" cy="83518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304800" y="14478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6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Mississippi’s Dual Credit and</a:t>
            </a:r>
            <a:br>
              <a:rPr lang="en-US" dirty="0" smtClean="0"/>
            </a:br>
            <a:r>
              <a:rPr lang="en-US" dirty="0" smtClean="0"/>
              <a:t>Advanced Placement Task Force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4800" y="14478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1067" y="1904107"/>
            <a:ext cx="8534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Review the current state of Dual Enrollment and Advanced Placement policies across our state</a:t>
            </a:r>
          </a:p>
          <a:p>
            <a:r>
              <a:rPr lang="en-US" dirty="0" smtClean="0"/>
              <a:t>Goals are how to ensure access, remove financial barriers, ensure course quality, and transferability of credit </a:t>
            </a:r>
          </a:p>
          <a:p>
            <a:r>
              <a:rPr lang="en-US" dirty="0"/>
              <a:t>Determine recommendations for Dual Enrollment and Advanced Placement by October 2016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19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Complete 2 Compete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72020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628</Words>
  <Application>Microsoft Office PowerPoint</Application>
  <PresentationFormat>On-screen Show (4:3)</PresentationFormat>
  <Paragraphs>107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Times New Roman</vt:lpstr>
      <vt:lpstr>Wingdings</vt:lpstr>
      <vt:lpstr>Office Theme</vt:lpstr>
      <vt:lpstr>IHL Strategic Initiatives</vt:lpstr>
      <vt:lpstr>eTranscripts</vt:lpstr>
      <vt:lpstr>Reverse Transfer Agreement</vt:lpstr>
      <vt:lpstr>Reverse Transfer Agreement</vt:lpstr>
      <vt:lpstr>PowerPoint Presentation</vt:lpstr>
      <vt:lpstr>Creating a college going culture</vt:lpstr>
      <vt:lpstr>College Countdown MS</vt:lpstr>
      <vt:lpstr>Mississippi’s Dual Credit and Advanced Placement Task Force</vt:lpstr>
      <vt:lpstr>Complete 2 Compete</vt:lpstr>
      <vt:lpstr>60% Degree Attainment by 2025</vt:lpstr>
      <vt:lpstr>PowerPoint Presentation</vt:lpstr>
      <vt:lpstr>Complete 2 Compete</vt:lpstr>
      <vt:lpstr>Complete 2 Compete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IHL Freshman Admission Requirements</dc:title>
  <dc:creator>Casey Turnage</dc:creator>
  <cp:lastModifiedBy>OCI</cp:lastModifiedBy>
  <cp:revision>231</cp:revision>
  <cp:lastPrinted>2016-06-09T12:49:10Z</cp:lastPrinted>
  <dcterms:created xsi:type="dcterms:W3CDTF">2015-01-09T20:59:36Z</dcterms:created>
  <dcterms:modified xsi:type="dcterms:W3CDTF">2016-06-09T13:19:03Z</dcterms:modified>
</cp:coreProperties>
</file>