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64" r:id="rId4"/>
    <p:sldId id="322" r:id="rId5"/>
    <p:sldId id="297" r:id="rId6"/>
    <p:sldId id="345" r:id="rId7"/>
    <p:sldId id="344" r:id="rId8"/>
    <p:sldId id="324" r:id="rId9"/>
    <p:sldId id="305" r:id="rId10"/>
    <p:sldId id="307" r:id="rId11"/>
    <p:sldId id="309" r:id="rId12"/>
    <p:sldId id="313" r:id="rId13"/>
    <p:sldId id="311" r:id="rId14"/>
    <p:sldId id="316" r:id="rId15"/>
    <p:sldId id="317" r:id="rId16"/>
    <p:sldId id="319" r:id="rId17"/>
    <p:sldId id="330" r:id="rId18"/>
    <p:sldId id="331" r:id="rId19"/>
    <p:sldId id="338" r:id="rId20"/>
    <p:sldId id="335" r:id="rId21"/>
    <p:sldId id="336" r:id="rId22"/>
    <p:sldId id="337" r:id="rId23"/>
    <p:sldId id="287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9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2" autoAdjust="0"/>
    <p:restoredTop sz="94660"/>
  </p:normalViewPr>
  <p:slideViewPr>
    <p:cSldViewPr>
      <p:cViewPr varScale="1">
        <p:scale>
          <a:sx n="75" d="100"/>
          <a:sy n="75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344" cy="465455"/>
          </a:xfrm>
          <a:prstGeom prst="rect">
            <a:avLst/>
          </a:prstGeom>
        </p:spPr>
        <p:txBody>
          <a:bodyPr vert="horz" lIns="93298" tIns="46650" rIns="93298" bIns="466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4" cy="465455"/>
          </a:xfrm>
          <a:prstGeom prst="rect">
            <a:avLst/>
          </a:prstGeom>
        </p:spPr>
        <p:txBody>
          <a:bodyPr vert="horz" lIns="93298" tIns="46650" rIns="93298" bIns="46650" rtlCol="0"/>
          <a:lstStyle>
            <a:lvl1pPr algn="r">
              <a:defRPr sz="1200"/>
            </a:lvl1pPr>
          </a:lstStyle>
          <a:p>
            <a:fld id="{C3217FC8-2C5E-4646-BC8A-0857B9541D13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1"/>
            <a:ext cx="3043344" cy="465455"/>
          </a:xfrm>
          <a:prstGeom prst="rect">
            <a:avLst/>
          </a:prstGeom>
        </p:spPr>
        <p:txBody>
          <a:bodyPr vert="horz" lIns="93298" tIns="46650" rIns="93298" bIns="466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4" cy="465455"/>
          </a:xfrm>
          <a:prstGeom prst="rect">
            <a:avLst/>
          </a:prstGeom>
        </p:spPr>
        <p:txBody>
          <a:bodyPr vert="horz" lIns="93298" tIns="46650" rIns="93298" bIns="46650" rtlCol="0" anchor="b"/>
          <a:lstStyle>
            <a:lvl1pPr algn="r">
              <a:defRPr sz="1200"/>
            </a:lvl1pPr>
          </a:lstStyle>
          <a:p>
            <a:fld id="{9609BA0D-8C1C-4FC5-9810-BBD614D27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4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649" cy="464839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9" y="2"/>
            <a:ext cx="3043649" cy="464839"/>
          </a:xfrm>
          <a:prstGeom prst="rect">
            <a:avLst/>
          </a:prstGeom>
        </p:spPr>
        <p:txBody>
          <a:bodyPr vert="horz" lIns="88264" tIns="44132" rIns="88264" bIns="44132" rtlCol="0"/>
          <a:lstStyle>
            <a:lvl1pPr algn="r">
              <a:defRPr sz="1200"/>
            </a:lvl1pPr>
          </a:lstStyle>
          <a:p>
            <a:fld id="{E79B02B4-8ED6-4E83-9662-DD416D082F7B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64" tIns="44132" rIns="88264" bIns="441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17" y="4422132"/>
            <a:ext cx="5617870" cy="4188171"/>
          </a:xfrm>
          <a:prstGeom prst="rect">
            <a:avLst/>
          </a:prstGeom>
        </p:spPr>
        <p:txBody>
          <a:bodyPr vert="horz" lIns="88264" tIns="44132" rIns="88264" bIns="441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724"/>
            <a:ext cx="3043649" cy="464839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9" y="8842724"/>
            <a:ext cx="3043649" cy="464839"/>
          </a:xfrm>
          <a:prstGeom prst="rect">
            <a:avLst/>
          </a:prstGeom>
        </p:spPr>
        <p:txBody>
          <a:bodyPr vert="horz" lIns="88264" tIns="44132" rIns="88264" bIns="44132" rtlCol="0" anchor="b"/>
          <a:lstStyle>
            <a:lvl1pPr algn="r">
              <a:defRPr sz="1200"/>
            </a:lvl1pPr>
          </a:lstStyle>
          <a:p>
            <a:fld id="{BEDC0EFB-22B2-454F-B99E-33AB64DD5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5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/>
              <a:t>STUDENT ENROLLMENT</a:t>
            </a:r>
          </a:p>
          <a:p>
            <a:endParaRPr lang="en-US" sz="1400" dirty="0"/>
          </a:p>
          <a:p>
            <a:r>
              <a:rPr lang="en-US" sz="1400" dirty="0"/>
              <a:t>AT ALL-TIME HIGHS</a:t>
            </a:r>
          </a:p>
          <a:p>
            <a:r>
              <a:rPr lang="en-US" sz="1400" dirty="0"/>
              <a:t>DUE TO INCREASES IN NON-RESIDENT ENROLLMENT, PARTICULARLY AT MSU, OLE MISS, </a:t>
            </a:r>
          </a:p>
          <a:p>
            <a:r>
              <a:rPr lang="en-US" sz="1400" dirty="0"/>
              <a:t>TEACH FOR AMERICA PROGRAM AT DSU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RESEARCH DOLLARS</a:t>
            </a:r>
          </a:p>
          <a:p>
            <a:endParaRPr lang="en-US" sz="1400" dirty="0"/>
          </a:p>
          <a:p>
            <a:r>
              <a:rPr lang="en-US" sz="1400" dirty="0"/>
              <a:t>DECLINE IN FEDERAL FUNDS</a:t>
            </a:r>
          </a:p>
          <a:p>
            <a:endParaRPr lang="en-US" sz="1400" dirty="0"/>
          </a:p>
          <a:p>
            <a:endParaRPr lang="en-US" sz="1400" b="1" dirty="0"/>
          </a:p>
          <a:p>
            <a:r>
              <a:rPr lang="en-US" sz="1400" b="1" dirty="0"/>
              <a:t>EMPLOYEES</a:t>
            </a:r>
          </a:p>
          <a:p>
            <a:endParaRPr lang="en-US" sz="1400" dirty="0"/>
          </a:p>
          <a:p>
            <a:r>
              <a:rPr lang="en-US" sz="1400" dirty="0"/>
              <a:t>INCLUDES ALL EMPLOYEES– PART-TIME AND FULL-TIME</a:t>
            </a:r>
          </a:p>
          <a:p>
            <a:r>
              <a:rPr lang="en-US" sz="1400" dirty="0"/>
              <a:t>EXCLUDES CASUAL EMPLOYEES (EVENT STAFF)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400" dirty="0"/>
          </a:p>
          <a:p>
            <a:r>
              <a:rPr lang="en-US" sz="1400" b="1" dirty="0"/>
              <a:t>ADJUSTMENTS </a:t>
            </a:r>
            <a:r>
              <a:rPr lang="en-US" sz="1400" dirty="0"/>
              <a:t>IN RED</a:t>
            </a:r>
          </a:p>
          <a:p>
            <a:endParaRPr lang="en-US" sz="1400" dirty="0"/>
          </a:p>
          <a:p>
            <a:r>
              <a:rPr lang="en-US" sz="1400" dirty="0"/>
              <a:t>WE VERY WELL KNOW RUNNING AN ALLOCATION MODEL WITH 8 VERY DIFFERENT INSTITUTIONS IS PROBLEMATIC</a:t>
            </a:r>
          </a:p>
          <a:p>
            <a:endParaRPr lang="en-US" sz="1400" dirty="0"/>
          </a:p>
          <a:p>
            <a:r>
              <a:rPr lang="en-US" sz="1400" dirty="0"/>
              <a:t>90 PERCENT OF FUNDING HAS BEEN BASED ON SCHS…..MODEL REWARDS GROWTH</a:t>
            </a:r>
          </a:p>
          <a:p>
            <a:endParaRPr lang="en-US" sz="1400" dirty="0"/>
          </a:p>
          <a:p>
            <a:r>
              <a:rPr lang="en-US" sz="1400" dirty="0"/>
              <a:t>MSU AND UM HAVE BEEN REWARDED IN THE MODEL….PRIMARILY DUE TO THEIR GROWTH IN NONRESIDENT ENROLLMENT</a:t>
            </a:r>
          </a:p>
          <a:p>
            <a:endParaRPr lang="en-US" sz="1400" dirty="0"/>
          </a:p>
          <a:p>
            <a:r>
              <a:rPr lang="en-US" sz="1400" dirty="0"/>
              <a:t>MOVING FORWARD----DSU AND MVSU WILL DO WELL TO MAINTAIN ENROLLMENT----GIVEN THEIR LOCATION IN THE DELTA REGION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MODEL NEEDS TO DO TWO THINGS AT THE SAME TIME…AND THAT IS A CHALLENGE:</a:t>
            </a:r>
          </a:p>
          <a:p>
            <a:endParaRPr lang="en-US" sz="1400" dirty="0"/>
          </a:p>
          <a:p>
            <a:r>
              <a:rPr lang="en-US" sz="1400" dirty="0"/>
              <a:t>REWARD GROWTH WITH MORE RESOURCES</a:t>
            </a:r>
          </a:p>
          <a:p>
            <a:endParaRPr lang="en-US" sz="1400" dirty="0"/>
          </a:p>
          <a:p>
            <a:r>
              <a:rPr lang="en-US" sz="1400" dirty="0"/>
              <a:t>RECOGNIZE STRUGGLES WITH ADEQUATE RESOURCES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400" dirty="0"/>
              <a:t>BASED ON A WORKFORCE REPORT BY OLE MISS</a:t>
            </a:r>
          </a:p>
          <a:p>
            <a:r>
              <a:rPr lang="en-US" sz="1400" dirty="0"/>
              <a:t>AND TWEAKED BY OUR INSTITTUIONAL RESEARCH GROUP</a:t>
            </a:r>
          </a:p>
          <a:p>
            <a:endParaRPr lang="en-US" sz="1400" dirty="0"/>
          </a:p>
          <a:p>
            <a:r>
              <a:rPr lang="en-US" sz="1400" dirty="0"/>
              <a:t>COHORT YEAR</a:t>
            </a:r>
          </a:p>
          <a:p>
            <a:endParaRPr lang="en-US" sz="1400" dirty="0"/>
          </a:p>
          <a:p>
            <a:r>
              <a:rPr lang="en-US" sz="1400" dirty="0"/>
              <a:t>TOTAL NUMBER OF GRADUATES</a:t>
            </a:r>
          </a:p>
          <a:p>
            <a:endParaRPr lang="en-US" sz="1400" dirty="0"/>
          </a:p>
          <a:p>
            <a:r>
              <a:rPr lang="en-US" sz="1400" dirty="0"/>
              <a:t>1 –YEAR,  3-YEAR,  5-YEAR INTERVALS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TABLE BY RESIDENCY….TABLE FOR RESIDENTS AND TABLE FOR NON-RESIDENTS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YOU CAN SEE THE RETENTION DECLINES WHILE THE AVERAGE ANNUAL EARNINGS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SAME FORMAT FOR GENDER</a:t>
            </a:r>
          </a:p>
          <a:p>
            <a:endParaRPr lang="en-US" sz="1400" dirty="0"/>
          </a:p>
          <a:p>
            <a:r>
              <a:rPr lang="en-US" sz="1400" dirty="0"/>
              <a:t>COHORT YEAR</a:t>
            </a:r>
          </a:p>
          <a:p>
            <a:endParaRPr lang="en-US" sz="1400" dirty="0"/>
          </a:p>
          <a:p>
            <a:r>
              <a:rPr lang="en-US" sz="1400" dirty="0"/>
              <a:t>TOTAL NUMBER OF GRADUATES</a:t>
            </a:r>
          </a:p>
          <a:p>
            <a:endParaRPr lang="en-US" sz="1400" dirty="0"/>
          </a:p>
          <a:p>
            <a:r>
              <a:rPr lang="en-US" sz="1400" dirty="0"/>
              <a:t>1 –YEAR,  3-YEAR,  5-YEAR INTERVALS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TABLE BY GENDER….TABLE FOR MALES AND TABLE FOR FEMALES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1400" dirty="0"/>
          </a:p>
          <a:p>
            <a:r>
              <a:rPr lang="en-US" sz="1400" dirty="0"/>
              <a:t>LIST OF 10 DEGREES FOR THE CUSTOMIZED TABLE</a:t>
            </a:r>
          </a:p>
          <a:p>
            <a:endParaRPr lang="en-US" sz="1400" dirty="0"/>
          </a:p>
          <a:p>
            <a:r>
              <a:rPr lang="en-US" sz="1400" dirty="0"/>
              <a:t>INSTITUTION A WILL GET THAT SAME TABLE FOR ITS 10 DEGREES</a:t>
            </a:r>
          </a:p>
          <a:p>
            <a:endParaRPr lang="en-US" sz="1400" dirty="0"/>
          </a:p>
          <a:p>
            <a:r>
              <a:rPr lang="en-US" sz="1400" dirty="0"/>
              <a:t>INSTITUTION B WILL GET THAT SAME TABLE FOR ITS 10 DEGREES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NOTICE THEY INCLUDE BOTH UNDERGRADUATE AND GRADUATE DEGREES</a:t>
            </a:r>
          </a:p>
          <a:p>
            <a:endParaRPr lang="en-US" sz="1400" dirty="0"/>
          </a:p>
          <a:p>
            <a:r>
              <a:rPr lang="en-US" sz="1400" dirty="0"/>
              <a:t>NO CRITERIA FOR INCLUSION….MOST USED THEIR MORE POPULAR DEGREE PROGRAMS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ON TRACK TO RECEIVE FIRST OF TWO REPORTS IN TWO WEEKS</a:t>
            </a:r>
          </a:p>
          <a:p>
            <a:endParaRPr lang="en-US" sz="1400" dirty="0"/>
          </a:p>
          <a:p>
            <a:r>
              <a:rPr lang="en-US" sz="1400" dirty="0"/>
              <a:t>REQUESTED 2014 DATA AS A PILOT TEST</a:t>
            </a:r>
          </a:p>
          <a:p>
            <a:r>
              <a:rPr lang="en-US" sz="1400" dirty="0"/>
              <a:t>2015 DATA DUE BY AUGUST 15TH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D44E-9B1B-4249-BA76-9BFD6E9CE14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1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6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8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7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78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51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07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51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05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3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38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91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5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0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1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6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8D2A7-3280-461A-87C3-21D788E14E8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4C8D-B74C-48E7-B615-40C26A763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71" y="31335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219200"/>
            <a:ext cx="89154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558D2A7-3280-461A-87C3-21D788E14E89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9904C8D-B74C-48E7-B615-40C26A7634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B0E5C-1D76-4EFF-B279-5DC2C592C29E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2D28-8CDA-4062-91BA-87338B0C8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9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eatchison@mississippi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iseupms.com/finishin4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A09D9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534400" cy="1600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Update on System Metrics</a:t>
            </a:r>
            <a:r>
              <a:rPr lang="en-US" sz="4000" dirty="0"/>
              <a:t> </a:t>
            </a:r>
            <a:r>
              <a:rPr lang="en-US" sz="4000" dirty="0" smtClean="0"/>
              <a:t>&amp; </a:t>
            </a:r>
            <a:br>
              <a:rPr lang="en-US" sz="4000" dirty="0" smtClean="0"/>
            </a:br>
            <a:r>
              <a:rPr lang="en-US" sz="4000" dirty="0" smtClean="0"/>
              <a:t>Strategic Initiatives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29200"/>
            <a:ext cx="9144000" cy="12192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Mississippi Institutions of Higher Learning</a:t>
            </a:r>
          </a:p>
          <a:p>
            <a:endParaRPr lang="en-US" sz="1500" b="1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MCCB SDC 2016</a:t>
            </a: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June 9, 2016</a:t>
            </a: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eatchison\Pictures\header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66675"/>
            <a:ext cx="28670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8100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chemeClr val="tx1"/>
                </a:solidFill>
              </a:rPr>
              <a:t>Eric S. Atchison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Director of System Analysis, Research, &amp; Enrollment Management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6" y="178308"/>
            <a:ext cx="8950468" cy="65013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10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7" y="178308"/>
            <a:ext cx="8950466" cy="650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7" y="178308"/>
            <a:ext cx="8950467" cy="65013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869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7" y="178308"/>
            <a:ext cx="8950467" cy="65013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19855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7" y="178308"/>
            <a:ext cx="8950467" cy="65013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9337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in Four: Mississippi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Potential Strategies:</a:t>
            </a:r>
          </a:p>
          <a:p>
            <a:endParaRPr lang="en-US" dirty="0" smtClean="0"/>
          </a:p>
          <a:p>
            <a:r>
              <a:rPr lang="en-US" dirty="0" smtClean="0"/>
              <a:t>Tuition policies:</a:t>
            </a:r>
          </a:p>
          <a:p>
            <a:pPr lvl="1"/>
            <a:r>
              <a:rPr lang="en-US" dirty="0" smtClean="0"/>
              <a:t>Tuition Caps</a:t>
            </a:r>
          </a:p>
          <a:p>
            <a:pPr lvl="1"/>
            <a:r>
              <a:rPr lang="en-US" dirty="0" smtClean="0"/>
              <a:t>Banded Tuition</a:t>
            </a:r>
          </a:p>
          <a:p>
            <a:pPr lvl="1"/>
            <a:r>
              <a:rPr lang="en-US" dirty="0" smtClean="0"/>
              <a:t>Flat Banded Tuition</a:t>
            </a:r>
          </a:p>
          <a:p>
            <a:pPr lvl="1"/>
            <a:r>
              <a:rPr lang="en-US" dirty="0" smtClean="0"/>
              <a:t>Discounted Flat Banded Tuition</a:t>
            </a:r>
          </a:p>
          <a:p>
            <a:endParaRPr lang="en-US" sz="1800" dirty="0" smtClean="0"/>
          </a:p>
          <a:p>
            <a:r>
              <a:rPr lang="en-US" dirty="0" smtClean="0"/>
              <a:t>Institutional Merit Aid</a:t>
            </a:r>
          </a:p>
          <a:p>
            <a:endParaRPr lang="en-US" sz="1800" dirty="0" smtClean="0"/>
          </a:p>
          <a:p>
            <a:r>
              <a:rPr lang="en-US" dirty="0" smtClean="0"/>
              <a:t>Residence Halls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r>
              <a:rPr lang="en-US" sz="3200" dirty="0"/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/>
              <a:t>Corequisite</a:t>
            </a:r>
            <a:r>
              <a:rPr lang="en-US" dirty="0"/>
              <a:t> Remediation</a:t>
            </a:r>
          </a:p>
          <a:p>
            <a:pPr lvl="1"/>
            <a:r>
              <a:rPr lang="en-US" dirty="0"/>
              <a:t>Finish in Four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Performance </a:t>
            </a:r>
            <a:r>
              <a:rPr lang="en-US" dirty="0">
                <a:solidFill>
                  <a:srgbClr val="FF0000"/>
                </a:solidFill>
              </a:rPr>
              <a:t>Allocation Model</a:t>
            </a:r>
          </a:p>
          <a:p>
            <a:pPr lvl="1"/>
            <a:r>
              <a:rPr lang="en-US" dirty="0"/>
              <a:t>Standardized Workforce </a:t>
            </a:r>
            <a:r>
              <a:rPr lang="en-US" dirty="0" smtClean="0"/>
              <a:t>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4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der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715000"/>
            <a:ext cx="2209800" cy="100579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7299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FY2014 ran model with PERS adjustment</a:t>
            </a:r>
          </a:p>
          <a:p>
            <a:endParaRPr lang="en-US" sz="1800" dirty="0" smtClean="0"/>
          </a:p>
          <a:p>
            <a:r>
              <a:rPr lang="en-US" dirty="0" smtClean="0"/>
              <a:t>FY2015 ran model</a:t>
            </a:r>
          </a:p>
          <a:p>
            <a:endParaRPr lang="en-US" sz="1800" dirty="0" smtClean="0"/>
          </a:p>
          <a:p>
            <a:r>
              <a:rPr lang="en-US" dirty="0" smtClean="0"/>
              <a:t>FY2016 used same allocation as FY2015 model; allocated new money (roughly $</a:t>
            </a:r>
            <a:r>
              <a:rPr lang="en-US" dirty="0" smtClean="0"/>
              <a:t>32 million</a:t>
            </a:r>
            <a:r>
              <a:rPr lang="en-US" dirty="0" smtClean="0"/>
              <a:t>) on faculty and staff raises</a:t>
            </a:r>
          </a:p>
          <a:p>
            <a:endParaRPr lang="en-US" sz="1800" dirty="0" smtClean="0"/>
          </a:p>
          <a:p>
            <a:r>
              <a:rPr lang="en-US" dirty="0" smtClean="0"/>
              <a:t>FY2017 </a:t>
            </a:r>
            <a:r>
              <a:rPr lang="en-US" dirty="0" smtClean="0"/>
              <a:t>3.1% ($24.3 million) decline from FY2016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FY2018 </a:t>
            </a:r>
            <a:r>
              <a:rPr lang="en-US" dirty="0" smtClean="0"/>
              <a:t>planned implementation with possible adjustments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6D6D6D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en-US" dirty="0" smtClean="0"/>
              <a:t>Performance Allocation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r>
              <a:rPr lang="en-US" sz="3200" dirty="0"/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/>
              <a:t>Corequisite</a:t>
            </a:r>
            <a:r>
              <a:rPr lang="en-US" dirty="0"/>
              <a:t> Remediation </a:t>
            </a:r>
          </a:p>
          <a:p>
            <a:pPr lvl="1"/>
            <a:r>
              <a:rPr lang="en-US" dirty="0"/>
              <a:t>Finish in Four</a:t>
            </a:r>
          </a:p>
          <a:p>
            <a:pPr lvl="1"/>
            <a:r>
              <a:rPr lang="en-US" dirty="0"/>
              <a:t>Affordability Model</a:t>
            </a:r>
          </a:p>
          <a:p>
            <a:pPr lvl="1"/>
            <a:r>
              <a:rPr lang="en-US" dirty="0"/>
              <a:t>Performance Allocation Model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Standardized Workforce Report</a:t>
            </a:r>
          </a:p>
        </p:txBody>
      </p:sp>
    </p:spTree>
    <p:extLst>
      <p:ext uri="{BB962C8B-B14F-4D97-AF65-F5344CB8AC3E}">
        <p14:creationId xmlns:p14="http://schemas.microsoft.com/office/powerpoint/2010/main" val="42483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Workforce Outcomes by Residency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81030"/>
              </p:ext>
            </p:extLst>
          </p:nvPr>
        </p:nvGraphicFramePr>
        <p:xfrm>
          <a:off x="228598" y="1219199"/>
          <a:ext cx="8686805" cy="5225195"/>
        </p:xfrm>
        <a:graphic>
          <a:graphicData uri="http://schemas.openxmlformats.org/drawingml/2006/table">
            <a:tbl>
              <a:tblPr/>
              <a:tblGrid>
                <a:gridCol w="1321939"/>
                <a:gridCol w="1295086"/>
                <a:gridCol w="674420"/>
                <a:gridCol w="674420"/>
                <a:gridCol w="674420"/>
                <a:gridCol w="674420"/>
                <a:gridCol w="674420"/>
                <a:gridCol w="674420"/>
                <a:gridCol w="674420"/>
                <a:gridCol w="674420"/>
                <a:gridCol w="674420"/>
              </a:tblGrid>
              <a:tr h="28357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Cohort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Total # of graduates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 year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 years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 years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1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1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1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6544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In-state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2005-2006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1,202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932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77.54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37,500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827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68.80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46,000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791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65.81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2006-2007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1,154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889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77.04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38,000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786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68.11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47,000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743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64.38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52,000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2007-2008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1,139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862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75.68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37,000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772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67.78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42,000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722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63.39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2008-2009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938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728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77.61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30,000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646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68.87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36,000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2009-2010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1,121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874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77.97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34,500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791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70.56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41,000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2010-2011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1,213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933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76.92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35,500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2011-2012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1,371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1,046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76.29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33,500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44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Out-of-state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2005-2006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20.20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35,000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12.00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11.40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2006-2007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552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110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19.93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36,000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12.32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43,000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10.51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2007-2008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575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106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18.43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31,000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10.78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8.70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52,000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2008-2009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558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19.18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30,500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67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12.01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38,000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2009-2010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553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105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18.99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29,500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10.85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42,000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2010-2011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590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102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17.29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32,500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8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2011-2012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673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132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19.61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31,500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 anchor="ctr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7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r>
              <a:rPr lang="en-US" sz="3200" dirty="0"/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/>
              <a:t>Corequisite</a:t>
            </a:r>
            <a:r>
              <a:rPr lang="en-US" dirty="0"/>
              <a:t> Remediation </a:t>
            </a:r>
          </a:p>
          <a:p>
            <a:pPr lvl="1"/>
            <a:r>
              <a:rPr lang="en-US" dirty="0"/>
              <a:t>Finish in Four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Allocation Model</a:t>
            </a:r>
          </a:p>
          <a:p>
            <a:pPr lvl="1"/>
            <a:r>
              <a:rPr lang="en-US" dirty="0"/>
              <a:t>Standardized Workforce Report</a:t>
            </a:r>
          </a:p>
          <a:p>
            <a:pPr marL="0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2010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Workforce Outcomes by Gender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15500"/>
              </p:ext>
            </p:extLst>
          </p:nvPr>
        </p:nvGraphicFramePr>
        <p:xfrm>
          <a:off x="228603" y="1219195"/>
          <a:ext cx="8686797" cy="5257806"/>
        </p:xfrm>
        <a:graphic>
          <a:graphicData uri="http://schemas.openxmlformats.org/drawingml/2006/table">
            <a:tbl>
              <a:tblPr/>
              <a:tblGrid>
                <a:gridCol w="1424889"/>
                <a:gridCol w="1297797"/>
                <a:gridCol w="662679"/>
                <a:gridCol w="662679"/>
                <a:gridCol w="662679"/>
                <a:gridCol w="662679"/>
                <a:gridCol w="662679"/>
                <a:gridCol w="662679"/>
                <a:gridCol w="662679"/>
                <a:gridCol w="662679"/>
                <a:gridCol w="662679"/>
              </a:tblGrid>
              <a:tr h="29414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Cohort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Total # of graduates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 year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 years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 years after graduation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2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#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% Employed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AAE ($)</a:t>
                      </a:r>
                      <a:endParaRPr lang="en-US" sz="105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6785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Male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2005-2006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4,374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2,583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59.05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34,732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2,202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50.34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44,078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2,048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46.82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49,385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2006-2007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4,237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2,450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57.82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35,652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2,100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49.56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43,996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1,971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46.52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50,519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2007-2008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4,269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2,393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56.06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35,127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2,072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48.54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42,099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1,934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45.30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48,667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2008-2009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4,186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2,438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58.24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32,280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2,071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49.47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40,564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2009-2010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4,271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2,401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56.22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32,132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2,069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48.44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41,744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2010-2011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4,363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2,494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57.16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33,828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2011-2012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5,146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3,009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58.47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32,520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85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Female</a:t>
                      </a:r>
                      <a:endParaRPr lang="en-US" sz="140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2005-2006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6,504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4,587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70.53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31,284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3,978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61.16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37,611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3,777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58.07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40,301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2006-2007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6,576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4,649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70.70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32,245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4,073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61.94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37,208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3,858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58.67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40,308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2007-2008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6,351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4,427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69.71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31,943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3,965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62.43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36,020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3,682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57.98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39,677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2008-2009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5,991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4,196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70.04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29,629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3,758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62.73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34,307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2009-2010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6,337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4,463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70.43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30,239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3,998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63.09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35,592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2010-2011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6,588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4,577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69.47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30,870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3D6"/>
                    </a:solidFill>
                  </a:tcPr>
                </a:tc>
              </a:tr>
              <a:tr h="294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2011-2012</a:t>
                      </a:r>
                      <a:endParaRPr lang="en-US" sz="140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+mn-lt"/>
                        <a:ea typeface="Arial Unicode MS"/>
                        <a:cs typeface="Arial Unicode MS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8,059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5,592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69.39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31,299</a:t>
                      </a:r>
                    </a:p>
                  </a:txBody>
                  <a:tcPr marL="44174" marR="4417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/>
                          <a:cs typeface="Arial Unicode MS"/>
                        </a:rPr>
                        <a:t>---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EC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70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 txBox="1">
            <a:spLocks/>
          </p:cNvSpPr>
          <p:nvPr/>
        </p:nvSpPr>
        <p:spPr>
          <a:xfrm>
            <a:off x="304800" y="2286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Workforce Outcomes by Program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71033"/>
              </p:ext>
            </p:extLst>
          </p:nvPr>
        </p:nvGraphicFramePr>
        <p:xfrm>
          <a:off x="838199" y="1371600"/>
          <a:ext cx="6925237" cy="2338336"/>
        </p:xfrm>
        <a:graphic>
          <a:graphicData uri="http://schemas.openxmlformats.org/drawingml/2006/table">
            <a:tbl>
              <a:tblPr/>
              <a:tblGrid>
                <a:gridCol w="990601"/>
                <a:gridCol w="1524000"/>
                <a:gridCol w="4410636"/>
              </a:tblGrid>
              <a:tr h="234154">
                <a:tc rowSpan="10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430104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Criminal Justice - BS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430103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Criminal Justice - MS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440701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Work - BSW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440701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Work - MSW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520201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Business Administration - BS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310504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Health, Physical Education and Recreation – BS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260101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Biology - BS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131209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Early Childhood Education - BS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090902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Communications - BA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131206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Master of Arts in Teaching - MAT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77751"/>
              </p:ext>
            </p:extLst>
          </p:nvPr>
        </p:nvGraphicFramePr>
        <p:xfrm>
          <a:off x="838199" y="4038600"/>
          <a:ext cx="6926727" cy="2309500"/>
        </p:xfrm>
        <a:graphic>
          <a:graphicData uri="http://schemas.openxmlformats.org/drawingml/2006/table">
            <a:tbl>
              <a:tblPr/>
              <a:tblGrid>
                <a:gridCol w="990601"/>
                <a:gridCol w="1524000"/>
                <a:gridCol w="4412126"/>
              </a:tblGrid>
              <a:tr h="228600">
                <a:tc rowSpan="10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420101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Psychology – BA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520201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Management – BBA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521401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Marketing – BBA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Calibri"/>
                        </a:rPr>
                        <a:t>520801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Managerial Finance – BBA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430103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Criminal Justice - BSCJ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440701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Social Work – BSW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141901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Mechanical Engineering - BS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140801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Civil Engineering – BS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090401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Journalism - BA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240102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General Studies- BGS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706" marR="41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0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8392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0"/>
            <a:ext cx="8839200" cy="350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Eric Atchison</a:t>
            </a:r>
          </a:p>
          <a:p>
            <a:pPr marL="0" indent="0" algn="ctr">
              <a:buNone/>
            </a:pPr>
            <a:r>
              <a:rPr lang="en-US" sz="2400" dirty="0" smtClean="0"/>
              <a:t>601-432-6288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eatchison@mississippi.edu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183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/>
              <a:t>Corequisite</a:t>
            </a:r>
            <a:r>
              <a:rPr lang="en-US" dirty="0"/>
              <a:t> Remediation </a:t>
            </a:r>
          </a:p>
          <a:p>
            <a:pPr lvl="1"/>
            <a:r>
              <a:rPr lang="en-US" dirty="0"/>
              <a:t>Finish in Four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Allocation Model</a:t>
            </a:r>
          </a:p>
          <a:p>
            <a:pPr lvl="1"/>
            <a:r>
              <a:rPr lang="en-US" dirty="0"/>
              <a:t>Standardized Workforce Report</a:t>
            </a:r>
          </a:p>
          <a:p>
            <a:pPr marL="0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4674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55172"/>
            <a:ext cx="8229600" cy="525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Fall 2015 Students:	 		81,024 </a:t>
            </a:r>
          </a:p>
          <a:p>
            <a:endParaRPr lang="en-US" sz="1800" dirty="0" smtClean="0"/>
          </a:p>
          <a:p>
            <a:r>
              <a:rPr lang="en-US" sz="3200" dirty="0" smtClean="0"/>
              <a:t>AY2015-16 Students: 		95,449 </a:t>
            </a:r>
          </a:p>
          <a:p>
            <a:pPr lvl="1">
              <a:buNone/>
            </a:pPr>
            <a:r>
              <a:rPr lang="en-US" dirty="0" smtClean="0"/>
              <a:t>Resident Enrollment:			71% </a:t>
            </a:r>
          </a:p>
          <a:p>
            <a:endParaRPr lang="en-US" sz="1800" dirty="0" smtClean="0"/>
          </a:p>
          <a:p>
            <a:r>
              <a:rPr lang="en-US" sz="3200" dirty="0" smtClean="0"/>
              <a:t>AY2014-15 Degrees: 		16,813 </a:t>
            </a:r>
          </a:p>
          <a:p>
            <a:endParaRPr lang="en-US" sz="1800" dirty="0" smtClean="0"/>
          </a:p>
          <a:p>
            <a:r>
              <a:rPr lang="en-US" sz="3200" dirty="0" smtClean="0"/>
              <a:t>FY2015 Research Dollars: 	$416.6 million</a:t>
            </a:r>
          </a:p>
          <a:p>
            <a:endParaRPr lang="en-US" sz="1800" dirty="0" smtClean="0"/>
          </a:p>
          <a:p>
            <a:r>
              <a:rPr lang="en-US" sz="3200" dirty="0" smtClean="0"/>
              <a:t>Fall 2015 Employees:		27,746* </a:t>
            </a:r>
          </a:p>
          <a:p>
            <a:pPr lvl="1">
              <a:buNone/>
            </a:pPr>
            <a:r>
              <a:rPr lang="en-US" sz="2400" dirty="0" smtClean="0"/>
              <a:t>*Includes UMMC (35%) and MSU-Ag &amp; Extension</a:t>
            </a:r>
            <a:endParaRPr lang="en-US" dirty="0" smtClean="0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304800" y="3705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IHL Overview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r>
              <a:rPr lang="en-US" sz="3200" dirty="0"/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Corequisite</a:t>
            </a:r>
            <a:r>
              <a:rPr lang="en-US" dirty="0" smtClean="0">
                <a:solidFill>
                  <a:srgbClr val="FF0000"/>
                </a:solidFill>
              </a:rPr>
              <a:t> Remediation </a:t>
            </a:r>
          </a:p>
          <a:p>
            <a:pPr lvl="1"/>
            <a:r>
              <a:rPr lang="en-US" dirty="0" smtClean="0"/>
              <a:t>Finish </a:t>
            </a:r>
            <a:r>
              <a:rPr lang="en-US" dirty="0"/>
              <a:t>in Four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Allocation Model</a:t>
            </a:r>
          </a:p>
          <a:p>
            <a:pPr lvl="1"/>
            <a:r>
              <a:rPr lang="en-US" dirty="0"/>
              <a:t>Standardized Workforce Report</a:t>
            </a:r>
          </a:p>
          <a:p>
            <a:pPr marL="0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1995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Corequisite</a:t>
            </a:r>
            <a:r>
              <a:rPr lang="en-US" dirty="0" smtClean="0"/>
              <a:t> Remediation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Mississippi </a:t>
            </a:r>
            <a:r>
              <a:rPr lang="en-US" dirty="0" err="1" smtClean="0"/>
              <a:t>Corequisite</a:t>
            </a:r>
            <a:r>
              <a:rPr lang="en-US" dirty="0" smtClean="0"/>
              <a:t> Institute held at UMMC May 24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~140 participants</a:t>
            </a:r>
          </a:p>
          <a:p>
            <a:pPr lvl="1"/>
            <a:r>
              <a:rPr lang="en-US" dirty="0" smtClean="0"/>
              <a:t>Breakout sessions for English and Mathematics</a:t>
            </a:r>
          </a:p>
          <a:p>
            <a:endParaRPr lang="en-US" dirty="0" smtClean="0"/>
          </a:p>
          <a:p>
            <a:r>
              <a:rPr lang="en-US" dirty="0" smtClean="0"/>
              <a:t>Canvas course available to continue discussion</a:t>
            </a:r>
          </a:p>
          <a:p>
            <a:endParaRPr lang="en-US" dirty="0" smtClean="0"/>
          </a:p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3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r>
              <a:rPr lang="en-US" sz="3200" dirty="0"/>
              <a:t>Overview of the System</a:t>
            </a:r>
          </a:p>
          <a:p>
            <a:endParaRPr lang="en-US" sz="1800" dirty="0"/>
          </a:p>
          <a:p>
            <a:r>
              <a:rPr lang="en-US" sz="3200" dirty="0"/>
              <a:t>Strategic Initiatives</a:t>
            </a:r>
          </a:p>
          <a:p>
            <a:pPr lvl="1"/>
            <a:r>
              <a:rPr lang="en-US" dirty="0" err="1"/>
              <a:t>Corequisite</a:t>
            </a:r>
            <a:r>
              <a:rPr lang="en-US" dirty="0"/>
              <a:t> Remediation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Finish in Four</a:t>
            </a:r>
          </a:p>
          <a:p>
            <a:pPr lvl="1"/>
            <a:r>
              <a:rPr lang="en-US" dirty="0" smtClean="0"/>
              <a:t>Performance Allocation Model</a:t>
            </a:r>
          </a:p>
          <a:p>
            <a:pPr lvl="1"/>
            <a:r>
              <a:rPr lang="en-US" dirty="0" smtClean="0"/>
              <a:t>Standardized </a:t>
            </a:r>
            <a:r>
              <a:rPr lang="en-US" dirty="0"/>
              <a:t>Workforce Report</a:t>
            </a:r>
          </a:p>
        </p:txBody>
      </p:sp>
    </p:spTree>
    <p:extLst>
      <p:ext uri="{BB962C8B-B14F-4D97-AF65-F5344CB8AC3E}">
        <p14:creationId xmlns:p14="http://schemas.microsoft.com/office/powerpoint/2010/main" val="14674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in Four: Mississippi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endParaRPr lang="en-US" dirty="0"/>
          </a:p>
          <a:p>
            <a:pPr fontAlgn="t"/>
            <a:r>
              <a:rPr lang="en-US" dirty="0"/>
              <a:t>Additional Degrees Needed to meet </a:t>
            </a:r>
            <a:r>
              <a:rPr lang="en-US" dirty="0" smtClean="0"/>
              <a:t>60%: </a:t>
            </a:r>
          </a:p>
          <a:p>
            <a:pPr lvl="1" fontAlgn="t"/>
            <a:r>
              <a:rPr lang="en-US" dirty="0" smtClean="0"/>
              <a:t>83,961</a:t>
            </a:r>
            <a:endParaRPr lang="en-US" dirty="0"/>
          </a:p>
          <a:p>
            <a:pPr fontAlgn="t"/>
            <a:r>
              <a:rPr lang="en-US" dirty="0"/>
              <a:t>Current Annual Degree Production (2010 – 2011)</a:t>
            </a:r>
          </a:p>
          <a:p>
            <a:pPr lvl="1" fontAlgn="t"/>
            <a:r>
              <a:rPr lang="en-US" dirty="0"/>
              <a:t>24,670</a:t>
            </a:r>
          </a:p>
          <a:p>
            <a:pPr fontAlgn="t"/>
            <a:r>
              <a:rPr lang="en-US" dirty="0"/>
              <a:t>Total Additional Degrees Needed (83,961 – 24,670)</a:t>
            </a:r>
          </a:p>
          <a:p>
            <a:pPr lvl="1" fontAlgn="t"/>
            <a:r>
              <a:rPr lang="en-US" dirty="0"/>
              <a:t>59,291</a:t>
            </a:r>
          </a:p>
          <a:p>
            <a:pPr fontAlgn="t"/>
            <a:r>
              <a:rPr lang="en-US" dirty="0"/>
              <a:t>Additional Degrees Needed Annually</a:t>
            </a:r>
          </a:p>
          <a:p>
            <a:pPr lvl="1" fontAlgn="t"/>
            <a:r>
              <a:rPr lang="en-US" dirty="0"/>
              <a:t>1,866</a:t>
            </a:r>
          </a:p>
          <a:p>
            <a:pPr fontAlgn="t"/>
            <a:r>
              <a:rPr lang="en-US" dirty="0"/>
              <a:t>Annual Percent Increase Needed </a:t>
            </a:r>
          </a:p>
          <a:p>
            <a:pPr lvl="1" fontAlgn="t"/>
            <a:r>
              <a:rPr lang="en-US" dirty="0"/>
              <a:t>5.8%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 in Four: Mississippi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371600"/>
            <a:ext cx="4267200" cy="1174016"/>
          </a:xfrm>
        </p:spPr>
        <p:txBody>
          <a:bodyPr/>
          <a:lstStyle/>
          <a:p>
            <a:r>
              <a:rPr lang="en-US" dirty="0" smtClean="0"/>
              <a:t>Four Years (K12, IHL)</a:t>
            </a:r>
          </a:p>
          <a:p>
            <a:r>
              <a:rPr lang="en-US" dirty="0" smtClean="0"/>
              <a:t>Four Semesters (CC)</a:t>
            </a:r>
          </a:p>
          <a:p>
            <a:endParaRPr lang="en-US" dirty="0" smtClean="0">
              <a:hlinkClick r:id="rId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56061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Finish in </a:t>
            </a:r>
            <a:endParaRPr lang="en-US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2743200"/>
            <a:ext cx="8839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RiseUpMS</a:t>
            </a:r>
            <a:r>
              <a:rPr lang="en-US" dirty="0" smtClean="0"/>
              <a:t> website :</a:t>
            </a:r>
          </a:p>
          <a:p>
            <a:pPr lvl="1"/>
            <a:r>
              <a:rPr lang="en-US" dirty="0">
                <a:hlinkClick r:id="rId2"/>
              </a:rPr>
              <a:t>http://riseupms.com/finishin4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endParaRPr lang="en-US" dirty="0" smtClean="0">
              <a:hlinkClick r:id="rId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673" y="2608753"/>
            <a:ext cx="1926654" cy="39994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452" y="3744491"/>
            <a:ext cx="4872037" cy="29431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9026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</TotalTime>
  <Words>1124</Words>
  <Application>Microsoft Office PowerPoint</Application>
  <PresentationFormat>On-screen Show (4:3)</PresentationFormat>
  <Paragraphs>593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Custom Design</vt:lpstr>
      <vt:lpstr>Update on System Metrics &amp;  Strategic Initiatives</vt:lpstr>
      <vt:lpstr>Outline</vt:lpstr>
      <vt:lpstr>Outline</vt:lpstr>
      <vt:lpstr>PowerPoint Presentation</vt:lpstr>
      <vt:lpstr>Outline</vt:lpstr>
      <vt:lpstr>Corequisite Remediation</vt:lpstr>
      <vt:lpstr>Outline</vt:lpstr>
      <vt:lpstr>Finish in Four: Mississippi</vt:lpstr>
      <vt:lpstr>Finish in Four: Mississippi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Finish in Four: Mississippi</vt:lpstr>
      <vt:lpstr>Outline</vt:lpstr>
      <vt:lpstr>Performance Allocation Model</vt:lpstr>
      <vt:lpstr>Outline</vt:lpstr>
      <vt:lpstr>PowerPoint Presentation</vt:lpstr>
      <vt:lpstr>PowerPoint Presentation</vt:lpstr>
      <vt:lpstr>PowerPoint Presentation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S. Atchison</dc:creator>
  <cp:lastModifiedBy>Eric S. Atchison</cp:lastModifiedBy>
  <cp:revision>118</cp:revision>
  <cp:lastPrinted>2016-06-09T13:10:03Z</cp:lastPrinted>
  <dcterms:created xsi:type="dcterms:W3CDTF">2014-03-14T20:57:07Z</dcterms:created>
  <dcterms:modified xsi:type="dcterms:W3CDTF">2016-06-09T13:10:22Z</dcterms:modified>
</cp:coreProperties>
</file>