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8"/>
  </p:notesMasterIdLst>
  <p:handoutMasterIdLst>
    <p:handoutMasterId r:id="rId69"/>
  </p:handoutMasterIdLst>
  <p:sldIdLst>
    <p:sldId id="259" r:id="rId2"/>
    <p:sldId id="262" r:id="rId3"/>
    <p:sldId id="397" r:id="rId4"/>
    <p:sldId id="360" r:id="rId5"/>
    <p:sldId id="426" r:id="rId6"/>
    <p:sldId id="318" r:id="rId7"/>
    <p:sldId id="464" r:id="rId8"/>
    <p:sldId id="399" r:id="rId9"/>
    <p:sldId id="400" r:id="rId10"/>
    <p:sldId id="401" r:id="rId11"/>
    <p:sldId id="403" r:id="rId12"/>
    <p:sldId id="402" r:id="rId13"/>
    <p:sldId id="445" r:id="rId14"/>
    <p:sldId id="404" r:id="rId15"/>
    <p:sldId id="362" r:id="rId16"/>
    <p:sldId id="361" r:id="rId17"/>
    <p:sldId id="428" r:id="rId18"/>
    <p:sldId id="486" r:id="rId19"/>
    <p:sldId id="485" r:id="rId20"/>
    <p:sldId id="432" r:id="rId21"/>
    <p:sldId id="436" r:id="rId22"/>
    <p:sldId id="437" r:id="rId23"/>
    <p:sldId id="438" r:id="rId24"/>
    <p:sldId id="465" r:id="rId25"/>
    <p:sldId id="466" r:id="rId26"/>
    <p:sldId id="467" r:id="rId27"/>
    <p:sldId id="468" r:id="rId28"/>
    <p:sldId id="470" r:id="rId29"/>
    <p:sldId id="469" r:id="rId30"/>
    <p:sldId id="471" r:id="rId31"/>
    <p:sldId id="474" r:id="rId32"/>
    <p:sldId id="475" r:id="rId33"/>
    <p:sldId id="482" r:id="rId34"/>
    <p:sldId id="483" r:id="rId35"/>
    <p:sldId id="478" r:id="rId36"/>
    <p:sldId id="479" r:id="rId37"/>
    <p:sldId id="481" r:id="rId38"/>
    <p:sldId id="442" r:id="rId39"/>
    <p:sldId id="429" r:id="rId40"/>
    <p:sldId id="487" r:id="rId41"/>
    <p:sldId id="459" r:id="rId42"/>
    <p:sldId id="460" r:id="rId43"/>
    <p:sldId id="461" r:id="rId44"/>
    <p:sldId id="457" r:id="rId45"/>
    <p:sldId id="458" r:id="rId46"/>
    <p:sldId id="409" r:id="rId47"/>
    <p:sldId id="413" r:id="rId48"/>
    <p:sldId id="414" r:id="rId49"/>
    <p:sldId id="415" r:id="rId50"/>
    <p:sldId id="416" r:id="rId51"/>
    <p:sldId id="393" r:id="rId52"/>
    <p:sldId id="447" r:id="rId53"/>
    <p:sldId id="448" r:id="rId54"/>
    <p:sldId id="449" r:id="rId55"/>
    <p:sldId id="450" r:id="rId56"/>
    <p:sldId id="451" r:id="rId57"/>
    <p:sldId id="390" r:id="rId58"/>
    <p:sldId id="417" r:id="rId59"/>
    <p:sldId id="456" r:id="rId60"/>
    <p:sldId id="392" r:id="rId61"/>
    <p:sldId id="391" r:id="rId62"/>
    <p:sldId id="453" r:id="rId63"/>
    <p:sldId id="488" r:id="rId64"/>
    <p:sldId id="276" r:id="rId65"/>
    <p:sldId id="278" r:id="rId66"/>
    <p:sldId id="357" r:id="rId6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2"/>
            <p14:sldId id="397"/>
            <p14:sldId id="360"/>
            <p14:sldId id="426"/>
            <p14:sldId id="318"/>
            <p14:sldId id="464"/>
            <p14:sldId id="399"/>
            <p14:sldId id="400"/>
            <p14:sldId id="401"/>
            <p14:sldId id="403"/>
            <p14:sldId id="402"/>
            <p14:sldId id="445"/>
            <p14:sldId id="404"/>
            <p14:sldId id="362"/>
            <p14:sldId id="361"/>
            <p14:sldId id="428"/>
            <p14:sldId id="486"/>
            <p14:sldId id="485"/>
            <p14:sldId id="432"/>
            <p14:sldId id="436"/>
            <p14:sldId id="437"/>
            <p14:sldId id="438"/>
            <p14:sldId id="465"/>
            <p14:sldId id="466"/>
            <p14:sldId id="467"/>
            <p14:sldId id="468"/>
            <p14:sldId id="470"/>
            <p14:sldId id="469"/>
            <p14:sldId id="471"/>
            <p14:sldId id="474"/>
            <p14:sldId id="475"/>
            <p14:sldId id="482"/>
            <p14:sldId id="483"/>
            <p14:sldId id="478"/>
            <p14:sldId id="479"/>
            <p14:sldId id="481"/>
            <p14:sldId id="442"/>
            <p14:sldId id="429"/>
            <p14:sldId id="487"/>
            <p14:sldId id="459"/>
            <p14:sldId id="460"/>
            <p14:sldId id="461"/>
            <p14:sldId id="457"/>
            <p14:sldId id="458"/>
            <p14:sldId id="409"/>
            <p14:sldId id="413"/>
            <p14:sldId id="414"/>
            <p14:sldId id="415"/>
            <p14:sldId id="416"/>
            <p14:sldId id="393"/>
            <p14:sldId id="447"/>
            <p14:sldId id="448"/>
            <p14:sldId id="449"/>
            <p14:sldId id="450"/>
            <p14:sldId id="451"/>
            <p14:sldId id="390"/>
            <p14:sldId id="417"/>
            <p14:sldId id="456"/>
            <p14:sldId id="392"/>
            <p14:sldId id="391"/>
            <p14:sldId id="453"/>
            <p14:sldId id="488"/>
            <p14:sldId id="276"/>
            <p14:sldId id="278"/>
            <p14:sldId id="357"/>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3" autoAdjust="0"/>
    <p:restoredTop sz="83771" autoAdjust="0"/>
  </p:normalViewPr>
  <p:slideViewPr>
    <p:cSldViewPr>
      <p:cViewPr varScale="1">
        <p:scale>
          <a:sx n="58" d="100"/>
          <a:sy n="58" d="100"/>
        </p:scale>
        <p:origin x="-1592" y="-4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2.1151586368977675E-2"/>
          <c:y val="0.12850812407680945"/>
          <c:w val="0.59811985898942421"/>
          <c:h val="0.75184638109305757"/>
        </c:manualLayout>
      </c:layout>
      <c:pieChart>
        <c:varyColors val="1"/>
        <c:ser>
          <c:idx val="0"/>
          <c:order val="0"/>
          <c:tx>
            <c:strRef>
              <c:f>Sheet1!$A$2</c:f>
              <c:strCache>
                <c:ptCount val="1"/>
              </c:strCache>
            </c:strRef>
          </c:tx>
          <c:spPr>
            <a:solidFill>
              <a:schemeClr val="accent1"/>
            </a:solidFill>
            <a:ln w="10893">
              <a:solidFill>
                <a:schemeClr val="tx1"/>
              </a:solidFill>
              <a:prstDash val="solid"/>
            </a:ln>
          </c:spPr>
          <c:dPt>
            <c:idx val="0"/>
            <c:bubble3D val="0"/>
          </c:dPt>
          <c:dPt>
            <c:idx val="1"/>
            <c:bubble3D val="0"/>
            <c:spPr>
              <a:solidFill>
                <a:srgbClr val="FF9900"/>
              </a:solidFill>
              <a:ln w="10893">
                <a:solidFill>
                  <a:schemeClr val="tx1"/>
                </a:solidFill>
                <a:prstDash val="solid"/>
              </a:ln>
            </c:spPr>
          </c:dPt>
          <c:dPt>
            <c:idx val="2"/>
            <c:bubble3D val="0"/>
            <c:spPr>
              <a:solidFill>
                <a:srgbClr val="800080"/>
              </a:solidFill>
              <a:ln w="10893">
                <a:solidFill>
                  <a:schemeClr val="tx1"/>
                </a:solidFill>
                <a:prstDash val="solid"/>
              </a:ln>
            </c:spPr>
          </c:dPt>
          <c:dPt>
            <c:idx val="3"/>
            <c:bubble3D val="0"/>
            <c:explosion val="3"/>
            <c:spPr>
              <a:solidFill>
                <a:schemeClr val="folHlink"/>
              </a:solidFill>
              <a:ln w="10893">
                <a:solidFill>
                  <a:schemeClr val="tx1"/>
                </a:solidFill>
                <a:prstDash val="solid"/>
              </a:ln>
            </c:spPr>
          </c:dPt>
          <c:dPt>
            <c:idx val="4"/>
            <c:bubble3D val="0"/>
            <c:spPr>
              <a:solidFill>
                <a:srgbClr val="FF0000"/>
              </a:solidFill>
              <a:ln w="10893">
                <a:solidFill>
                  <a:schemeClr val="tx1"/>
                </a:solidFill>
                <a:prstDash val="solid"/>
              </a:ln>
            </c:spPr>
          </c:dPt>
          <c:dPt>
            <c:idx val="5"/>
            <c:bubble3D val="0"/>
            <c:spPr>
              <a:solidFill>
                <a:srgbClr val="FFFF99"/>
              </a:solidFill>
              <a:ln w="10893">
                <a:solidFill>
                  <a:schemeClr val="tx1"/>
                </a:solidFill>
                <a:prstDash val="solid"/>
              </a:ln>
            </c:spPr>
          </c:dPt>
          <c:dPt>
            <c:idx val="6"/>
            <c:bubble3D val="0"/>
            <c:spPr>
              <a:solidFill>
                <a:srgbClr val="0066CC"/>
              </a:solidFill>
              <a:ln w="10893">
                <a:solidFill>
                  <a:schemeClr val="tx1"/>
                </a:solidFill>
                <a:prstDash val="solid"/>
              </a:ln>
            </c:spPr>
          </c:dPt>
          <c:dLbls>
            <c:dLbl>
              <c:idx val="0"/>
              <c:layout/>
              <c:tx>
                <c:rich>
                  <a:bodyPr/>
                  <a:lstStyle/>
                  <a:p>
                    <a:r>
                      <a:rPr lang="en-US" sz="1800" dirty="0" smtClean="0"/>
                      <a:t>69.2%</a:t>
                    </a:r>
                    <a:endParaRPr lang="en-US" dirty="0"/>
                  </a:p>
                </c:rich>
              </c:tx>
              <c:dLblPos val="outEnd"/>
              <c:showLegendKey val="1"/>
              <c:showVal val="0"/>
              <c:showCatName val="0"/>
              <c:showSerName val="0"/>
              <c:showPercent val="1"/>
              <c:showBubbleSize val="0"/>
            </c:dLbl>
            <c:dLbl>
              <c:idx val="1"/>
              <c:layout>
                <c:manualLayout>
                  <c:x val="1.6890551139145175E-2"/>
                  <c:y val="-5.4335277285795271E-3"/>
                </c:manualLayout>
              </c:layout>
              <c:dLblPos val="bestFit"/>
              <c:showLegendKey val="1"/>
              <c:showVal val="0"/>
              <c:showCatName val="0"/>
              <c:showSerName val="0"/>
              <c:showPercent val="1"/>
              <c:showBubbleSize val="0"/>
            </c:dLbl>
            <c:dLbl>
              <c:idx val="2"/>
              <c:layout/>
              <c:tx>
                <c:rich>
                  <a:bodyPr/>
                  <a:lstStyle/>
                  <a:p>
                    <a:r>
                      <a:rPr lang="en-US" smtClean="0"/>
                      <a:t>14.3</a:t>
                    </a:r>
                    <a:r>
                      <a:rPr lang="en-US"/>
                      <a:t>%</a:t>
                    </a:r>
                  </a:p>
                </c:rich>
              </c:tx>
              <c:dLblPos val="outEnd"/>
              <c:showLegendKey val="1"/>
              <c:showVal val="0"/>
              <c:showCatName val="0"/>
              <c:showSerName val="0"/>
              <c:showPercent val="1"/>
              <c:showBubbleSize val="0"/>
            </c:dLbl>
            <c:dLbl>
              <c:idx val="3"/>
              <c:layout>
                <c:manualLayout>
                  <c:x val="-3.2756360415979388E-2"/>
                  <c:y val="-5.0406204537759666E-2"/>
                </c:manualLayout>
              </c:layout>
              <c:tx>
                <c:rich>
                  <a:bodyPr/>
                  <a:lstStyle/>
                  <a:p>
                    <a:r>
                      <a:rPr lang="en-US" dirty="0" smtClean="0"/>
                      <a:t>3.2</a:t>
                    </a:r>
                    <a:r>
                      <a:rPr lang="en-US" dirty="0"/>
                      <a:t>%</a:t>
                    </a:r>
                  </a:p>
                </c:rich>
              </c:tx>
              <c:dLblPos val="bestFit"/>
              <c:showLegendKey val="1"/>
              <c:showVal val="0"/>
              <c:showCatName val="0"/>
              <c:showSerName val="0"/>
              <c:showPercent val="1"/>
              <c:showBubbleSize val="0"/>
            </c:dLbl>
            <c:dLbl>
              <c:idx val="4"/>
              <c:layout>
                <c:manualLayout>
                  <c:x val="4.8339894148216834E-3"/>
                  <c:y val="-3.2839977125639644E-2"/>
                </c:manualLayout>
              </c:layout>
              <c:tx>
                <c:rich>
                  <a:bodyPr/>
                  <a:lstStyle/>
                  <a:p>
                    <a:r>
                      <a:rPr lang="en-US" dirty="0" smtClean="0"/>
                      <a:t>0.6%</a:t>
                    </a:r>
                    <a:endParaRPr lang="en-US" dirty="0"/>
                  </a:p>
                </c:rich>
              </c:tx>
              <c:dLblPos val="bestFit"/>
              <c:showLegendKey val="1"/>
              <c:showVal val="0"/>
              <c:showCatName val="0"/>
              <c:showSerName val="0"/>
              <c:showPercent val="1"/>
              <c:showBubbleSize val="0"/>
            </c:dLbl>
            <c:dLbl>
              <c:idx val="5"/>
              <c:layout>
                <c:manualLayout>
                  <c:x val="4.5910454852715644E-2"/>
                  <c:y val="1.4288477056315377E-2"/>
                </c:manualLayout>
              </c:layout>
              <c:tx>
                <c:rich>
                  <a:bodyPr/>
                  <a:lstStyle/>
                  <a:p>
                    <a:r>
                      <a:rPr lang="en-US" dirty="0" smtClean="0"/>
                      <a:t>2.9%</a:t>
                    </a:r>
                    <a:endParaRPr lang="en-US" dirty="0"/>
                  </a:p>
                </c:rich>
              </c:tx>
              <c:dLblPos val="bestFit"/>
              <c:showLegendKey val="1"/>
              <c:showVal val="0"/>
              <c:showCatName val="0"/>
              <c:showSerName val="0"/>
              <c:showPercent val="1"/>
              <c:showBubbleSize val="0"/>
            </c:dLbl>
            <c:dLbl>
              <c:idx val="6"/>
              <c:layout/>
              <c:tx>
                <c:rich>
                  <a:bodyPr/>
                  <a:lstStyle/>
                  <a:p>
                    <a:r>
                      <a:rPr lang="en-US" smtClean="0"/>
                      <a:t>6.5%</a:t>
                    </a:r>
                    <a:endParaRPr lang="en-US"/>
                  </a:p>
                </c:rich>
              </c:tx>
              <c:dLblPos val="outEnd"/>
              <c:showLegendKey val="1"/>
              <c:showVal val="0"/>
              <c:showCatName val="0"/>
              <c:showSerName val="0"/>
              <c:showPercent val="1"/>
              <c:showBubbleSize val="0"/>
            </c:dLbl>
            <c:numFmt formatCode="0.0%" sourceLinked="0"/>
            <c:spPr>
              <a:noFill/>
              <a:ln w="21788">
                <a:noFill/>
              </a:ln>
            </c:spPr>
            <c:txPr>
              <a:bodyPr/>
              <a:lstStyle/>
              <a:p>
                <a:pPr>
                  <a:defRPr sz="1800" b="1" i="0" u="none" strike="noStrike" baseline="0">
                    <a:solidFill>
                      <a:srgbClr val="000000"/>
                    </a:solidFill>
                    <a:latin typeface="VAG Rounded Light"/>
                    <a:ea typeface="VAG Rounded Light"/>
                    <a:cs typeface="VAG Rounded Light"/>
                  </a:defRPr>
                </a:pPr>
                <a:endParaRPr lang="en-US"/>
              </a:p>
            </c:txPr>
            <c:dLblPos val="outEnd"/>
            <c:showLegendKey val="1"/>
            <c:showVal val="0"/>
            <c:showCatName val="0"/>
            <c:showSerName val="0"/>
            <c:showPercent val="1"/>
            <c:showBubbleSize val="0"/>
            <c:showLeaderLines val="1"/>
          </c:dLbls>
          <c:cat>
            <c:strRef>
              <c:f>Sheet1!$B$1:$H$1</c:f>
              <c:strCache>
                <c:ptCount val="7"/>
                <c:pt idx="0">
                  <c:v>Salaries</c:v>
                </c:pt>
                <c:pt idx="1">
                  <c:v>Travel</c:v>
                </c:pt>
                <c:pt idx="2">
                  <c:v>Contractual Services</c:v>
                </c:pt>
                <c:pt idx="3">
                  <c:v>Commodities</c:v>
                </c:pt>
                <c:pt idx="4">
                  <c:v>Capital Outlay - OTE</c:v>
                </c:pt>
                <c:pt idx="5">
                  <c:v>Capital Outlay - Equipment</c:v>
                </c:pt>
                <c:pt idx="6">
                  <c:v>Subsidies, Loans &amp; Grants</c:v>
                </c:pt>
              </c:strCache>
            </c:strRef>
          </c:cat>
          <c:val>
            <c:numRef>
              <c:f>Sheet1!$B$2:$H$2</c:f>
              <c:numCache>
                <c:formatCode>General</c:formatCode>
                <c:ptCount val="7"/>
                <c:pt idx="0">
                  <c:v>70.8</c:v>
                </c:pt>
                <c:pt idx="1">
                  <c:v>1.2</c:v>
                </c:pt>
                <c:pt idx="2">
                  <c:v>13.3</c:v>
                </c:pt>
                <c:pt idx="3">
                  <c:v>5.2</c:v>
                </c:pt>
                <c:pt idx="4">
                  <c:v>1</c:v>
                </c:pt>
                <c:pt idx="5">
                  <c:v>2.7</c:v>
                </c:pt>
                <c:pt idx="6">
                  <c:v>5.8</c:v>
                </c:pt>
              </c:numCache>
            </c:numRef>
          </c:val>
        </c:ser>
        <c:dLbls>
          <c:showLegendKey val="0"/>
          <c:showVal val="0"/>
          <c:showCatName val="0"/>
          <c:showSerName val="0"/>
          <c:showPercent val="0"/>
          <c:showBubbleSize val="0"/>
          <c:showLeaderLines val="1"/>
        </c:dLbls>
        <c:firstSliceAng val="80"/>
      </c:pieChart>
      <c:spPr>
        <a:noFill/>
        <a:ln w="17789">
          <a:noFill/>
        </a:ln>
      </c:spPr>
    </c:plotArea>
    <c:legend>
      <c:legendPos val="r"/>
      <c:layout>
        <c:manualLayout>
          <c:xMode val="edge"/>
          <c:yMode val="edge"/>
          <c:x val="0.72779369627507162"/>
          <c:y val="0.10191846522781775"/>
          <c:w val="0.26170009551098378"/>
          <c:h val="0.81414868105515592"/>
        </c:manualLayout>
      </c:layout>
      <c:overlay val="0"/>
      <c:spPr>
        <a:solidFill>
          <a:schemeClr val="bg1"/>
        </a:solidFill>
        <a:ln w="2723">
          <a:solidFill>
            <a:schemeClr val="tx1"/>
          </a:solidFill>
          <a:prstDash val="solid"/>
        </a:ln>
      </c:spPr>
      <c:txPr>
        <a:bodyPr/>
        <a:lstStyle/>
        <a:p>
          <a:pPr>
            <a:defRPr sz="1200" b="1"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96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24293604855748382"/>
          <c:y val="0"/>
          <c:w val="0.52779822934286658"/>
          <c:h val="1"/>
        </c:manualLayout>
      </c:layout>
      <c:pieChart>
        <c:varyColors val="1"/>
        <c:ser>
          <c:idx val="0"/>
          <c:order val="0"/>
          <c:tx>
            <c:strRef>
              <c:f>Sheet1!$A$2</c:f>
              <c:strCache>
                <c:ptCount val="1"/>
              </c:strCache>
            </c:strRef>
          </c:tx>
          <c:spPr>
            <a:solidFill>
              <a:schemeClr val="accent1"/>
            </a:solidFill>
            <a:ln w="8110">
              <a:solidFill>
                <a:schemeClr val="tx1"/>
              </a:solidFill>
              <a:prstDash val="solid"/>
            </a:ln>
          </c:spPr>
          <c:explosion val="5"/>
          <c:dPt>
            <c:idx val="0"/>
            <c:bubble3D val="0"/>
            <c:spPr>
              <a:solidFill>
                <a:srgbClr val="CC99FF"/>
              </a:solidFill>
              <a:ln w="8110">
                <a:solidFill>
                  <a:schemeClr val="tx1"/>
                </a:solidFill>
                <a:prstDash val="solid"/>
              </a:ln>
            </c:spPr>
          </c:dPt>
          <c:dPt>
            <c:idx val="1"/>
            <c:bubble3D val="0"/>
            <c:spPr>
              <a:solidFill>
                <a:srgbClr val="33CCCC"/>
              </a:solidFill>
              <a:ln w="8110">
                <a:solidFill>
                  <a:schemeClr val="tx1"/>
                </a:solidFill>
                <a:prstDash val="solid"/>
              </a:ln>
            </c:spPr>
          </c:dPt>
          <c:dPt>
            <c:idx val="2"/>
            <c:bubble3D val="0"/>
            <c:spPr>
              <a:solidFill>
                <a:srgbClr val="FF6600"/>
              </a:solidFill>
              <a:ln w="8110">
                <a:solidFill>
                  <a:schemeClr val="tx1"/>
                </a:solidFill>
                <a:prstDash val="solid"/>
              </a:ln>
            </c:spPr>
          </c:dPt>
          <c:dPt>
            <c:idx val="3"/>
            <c:bubble3D val="0"/>
            <c:spPr>
              <a:solidFill>
                <a:srgbClr val="FFCC00"/>
              </a:solidFill>
              <a:ln w="8110">
                <a:solidFill>
                  <a:schemeClr val="tx1"/>
                </a:solidFill>
                <a:prstDash val="solid"/>
              </a:ln>
            </c:spPr>
          </c:dPt>
          <c:dPt>
            <c:idx val="4"/>
            <c:bubble3D val="0"/>
            <c:spPr>
              <a:solidFill>
                <a:schemeClr val="bg2"/>
              </a:solidFill>
              <a:ln w="8110">
                <a:solidFill>
                  <a:schemeClr val="tx1"/>
                </a:solidFill>
                <a:prstDash val="solid"/>
              </a:ln>
            </c:spPr>
          </c:dPt>
          <c:dPt>
            <c:idx val="5"/>
            <c:bubble3D val="0"/>
            <c:spPr>
              <a:solidFill>
                <a:srgbClr val="99CC00"/>
              </a:solidFill>
              <a:ln w="8110">
                <a:solidFill>
                  <a:schemeClr val="tx1"/>
                </a:solidFill>
                <a:prstDash val="solid"/>
              </a:ln>
            </c:spPr>
          </c:dPt>
          <c:dPt>
            <c:idx val="6"/>
            <c:bubble3D val="0"/>
            <c:spPr>
              <a:solidFill>
                <a:srgbClr val="0066CC"/>
              </a:solidFill>
              <a:ln w="8110">
                <a:solidFill>
                  <a:schemeClr val="tx1"/>
                </a:solidFill>
                <a:prstDash val="solid"/>
              </a:ln>
            </c:spPr>
          </c:dPt>
          <c:dLbls>
            <c:dLbl>
              <c:idx val="0"/>
              <c:layout/>
              <c:tx>
                <c:rich>
                  <a:bodyPr/>
                  <a:lstStyle/>
                  <a:p>
                    <a:r>
                      <a:rPr lang="en-US" sz="1400" dirty="0"/>
                      <a:t>Academic
</a:t>
                    </a:r>
                    <a:r>
                      <a:rPr lang="en-US" sz="1400" dirty="0" smtClean="0"/>
                      <a:t>28.6%</a:t>
                    </a:r>
                    <a:endParaRPr lang="en-US" dirty="0"/>
                  </a:p>
                </c:rich>
              </c:tx>
              <c:dLblPos val="bestFit"/>
              <c:showLegendKey val="0"/>
              <c:showVal val="0"/>
              <c:showCatName val="0"/>
              <c:showSerName val="0"/>
              <c:showPercent val="0"/>
              <c:showBubbleSize val="0"/>
            </c:dLbl>
            <c:dLbl>
              <c:idx val="1"/>
              <c:layout/>
              <c:tx>
                <c:rich>
                  <a:bodyPr/>
                  <a:lstStyle/>
                  <a:p>
                    <a:r>
                      <a:rPr lang="en-US" sz="1400" dirty="0"/>
                      <a:t>Career/Tech
</a:t>
                    </a:r>
                    <a:r>
                      <a:rPr lang="en-US" sz="1400" dirty="0" smtClean="0"/>
                      <a:t>15.3%</a:t>
                    </a:r>
                    <a:endParaRPr lang="en-US" dirty="0"/>
                  </a:p>
                </c:rich>
              </c:tx>
              <c:dLblPos val="bestFit"/>
              <c:showLegendKey val="0"/>
              <c:showVal val="0"/>
              <c:showCatName val="0"/>
              <c:showSerName val="0"/>
              <c:showPercent val="0"/>
              <c:showBubbleSize val="0"/>
            </c:dLbl>
            <c:dLbl>
              <c:idx val="2"/>
              <c:layout/>
              <c:tx>
                <c:rich>
                  <a:bodyPr/>
                  <a:lstStyle/>
                  <a:p>
                    <a:r>
                      <a:rPr lang="en-US" sz="1400" dirty="0"/>
                      <a:t>Other Instruction
</a:t>
                    </a:r>
                    <a:r>
                      <a:rPr lang="en-US" sz="1400" dirty="0" smtClean="0"/>
                      <a:t>10.3%</a:t>
                    </a:r>
                    <a:endParaRPr lang="en-US" dirty="0"/>
                  </a:p>
                </c:rich>
              </c:tx>
              <c:dLblPos val="bestFit"/>
              <c:showLegendKey val="0"/>
              <c:showVal val="0"/>
              <c:showCatName val="0"/>
              <c:showSerName val="0"/>
              <c:showPercent val="0"/>
              <c:showBubbleSize val="0"/>
            </c:dLbl>
            <c:dLbl>
              <c:idx val="3"/>
              <c:layout>
                <c:manualLayout>
                  <c:x val="4.4383806100789361E-2"/>
                  <c:y val="0"/>
                </c:manualLayout>
              </c:layout>
              <c:tx>
                <c:rich>
                  <a:bodyPr/>
                  <a:lstStyle/>
                  <a:p>
                    <a:r>
                      <a:rPr lang="en-US" sz="1400" dirty="0"/>
                      <a:t>Instructional Support
</a:t>
                    </a:r>
                    <a:r>
                      <a:rPr lang="en-US" sz="1400" dirty="0" smtClean="0"/>
                      <a:t>3.2%</a:t>
                    </a:r>
                    <a:endParaRPr lang="en-US" dirty="0"/>
                  </a:p>
                </c:rich>
              </c:tx>
              <c:dLblPos val="bestFit"/>
              <c:showLegendKey val="0"/>
              <c:showVal val="0"/>
              <c:showCatName val="0"/>
              <c:showSerName val="0"/>
              <c:showPercent val="0"/>
              <c:showBubbleSize val="0"/>
            </c:dLbl>
            <c:dLbl>
              <c:idx val="4"/>
              <c:layout/>
              <c:tx>
                <c:rich>
                  <a:bodyPr/>
                  <a:lstStyle/>
                  <a:p>
                    <a:r>
                      <a:rPr lang="en-US" sz="1400" dirty="0"/>
                      <a:t>Student Services
</a:t>
                    </a:r>
                    <a:r>
                      <a:rPr lang="en-US" sz="1400" dirty="0" smtClean="0"/>
                      <a:t>13.5%</a:t>
                    </a:r>
                    <a:endParaRPr lang="en-US" dirty="0"/>
                  </a:p>
                </c:rich>
              </c:tx>
              <c:dLblPos val="bestFit"/>
              <c:showLegendKey val="0"/>
              <c:showVal val="0"/>
              <c:showCatName val="0"/>
              <c:showSerName val="0"/>
              <c:showPercent val="0"/>
              <c:showBubbleSize val="0"/>
            </c:dLbl>
            <c:dLbl>
              <c:idx val="5"/>
              <c:layout/>
              <c:tx>
                <c:rich>
                  <a:bodyPr/>
                  <a:lstStyle/>
                  <a:p>
                    <a:r>
                      <a:rPr lang="en-US" sz="1400" dirty="0"/>
                      <a:t>Institutional Support
</a:t>
                    </a:r>
                    <a:r>
                      <a:rPr lang="en-US" sz="1400" dirty="0" smtClean="0"/>
                      <a:t>16.5%</a:t>
                    </a:r>
                    <a:endParaRPr lang="en-US" dirty="0"/>
                  </a:p>
                </c:rich>
              </c:tx>
              <c:dLblPos val="bestFit"/>
              <c:showLegendKey val="0"/>
              <c:showVal val="0"/>
              <c:showCatName val="0"/>
              <c:showSerName val="0"/>
              <c:showPercent val="0"/>
              <c:showBubbleSize val="0"/>
            </c:dLbl>
            <c:dLbl>
              <c:idx val="6"/>
              <c:layout/>
              <c:tx>
                <c:rich>
                  <a:bodyPr/>
                  <a:lstStyle/>
                  <a:p>
                    <a:r>
                      <a:rPr lang="en-US" sz="1400" dirty="0"/>
                      <a:t>Physical Plant Operation
</a:t>
                    </a:r>
                    <a:r>
                      <a:rPr lang="en-US" sz="1400" dirty="0" smtClean="0"/>
                      <a:t>12.7%</a:t>
                    </a:r>
                    <a:endParaRPr lang="en-US" dirty="0"/>
                  </a:p>
                </c:rich>
              </c:tx>
              <c:dLblPos val="bestFit"/>
              <c:showLegendKey val="0"/>
              <c:showVal val="0"/>
              <c:showCatName val="0"/>
              <c:showSerName val="0"/>
              <c:showPercent val="0"/>
              <c:showBubbleSize val="0"/>
            </c:dLbl>
            <c:numFmt formatCode="0.0%" sourceLinked="0"/>
            <c:spPr>
              <a:noFill/>
              <a:ln w="16219">
                <a:noFill/>
              </a:ln>
            </c:spPr>
            <c:txPr>
              <a:bodyPr/>
              <a:lstStyle/>
              <a:p>
                <a:pPr>
                  <a:defRPr sz="1400" b="1" i="0" u="none" strike="noStrike" baseline="0">
                    <a:solidFill>
                      <a:schemeClr val="tx1"/>
                    </a:solidFill>
                    <a:latin typeface="VAG Rounded Light"/>
                    <a:ea typeface="VAG Rounded Light"/>
                    <a:cs typeface="VAG Rounded Light"/>
                  </a:defRPr>
                </a:pPr>
                <a:endParaRPr lang="en-US"/>
              </a:p>
            </c:txPr>
            <c:dLblPos val="outEnd"/>
            <c:showLegendKey val="0"/>
            <c:showVal val="0"/>
            <c:showCatName val="1"/>
            <c:showSerName val="0"/>
            <c:showPercent val="1"/>
            <c:showBubbleSize val="0"/>
            <c:showLeaderLines val="1"/>
          </c:dLbls>
          <c:cat>
            <c:strRef>
              <c:f>Sheet1!$B$1:$H$1</c:f>
              <c:strCache>
                <c:ptCount val="7"/>
                <c:pt idx="0">
                  <c:v>Academic</c:v>
                </c:pt>
                <c:pt idx="1">
                  <c:v>Career/Tech</c:v>
                </c:pt>
                <c:pt idx="2">
                  <c:v>Other Instruction</c:v>
                </c:pt>
                <c:pt idx="3">
                  <c:v>Instructional Support</c:v>
                </c:pt>
                <c:pt idx="4">
                  <c:v>Student Services</c:v>
                </c:pt>
                <c:pt idx="5">
                  <c:v>Institutional Support</c:v>
                </c:pt>
                <c:pt idx="6">
                  <c:v>Physical Plant Operation</c:v>
                </c:pt>
              </c:strCache>
            </c:strRef>
          </c:cat>
          <c:val>
            <c:numRef>
              <c:f>Sheet1!$B$2:$H$2</c:f>
              <c:numCache>
                <c:formatCode>General</c:formatCode>
                <c:ptCount val="7"/>
                <c:pt idx="0">
                  <c:v>29.1</c:v>
                </c:pt>
                <c:pt idx="1">
                  <c:v>15.5</c:v>
                </c:pt>
                <c:pt idx="2">
                  <c:v>9.5</c:v>
                </c:pt>
                <c:pt idx="3">
                  <c:v>3.5</c:v>
                </c:pt>
                <c:pt idx="4">
                  <c:v>13</c:v>
                </c:pt>
                <c:pt idx="5">
                  <c:v>16.2</c:v>
                </c:pt>
                <c:pt idx="6">
                  <c:v>13.1</c:v>
                </c:pt>
              </c:numCache>
            </c:numRef>
          </c:val>
        </c:ser>
        <c:dLbls>
          <c:showLegendKey val="0"/>
          <c:showVal val="0"/>
          <c:showCatName val="0"/>
          <c:showSerName val="0"/>
          <c:showPercent val="0"/>
          <c:showBubbleSize val="0"/>
          <c:showLeaderLines val="1"/>
        </c:dLbls>
        <c:firstSliceAng val="0"/>
      </c:pieChart>
      <c:spPr>
        <a:noFill/>
        <a:ln w="17805">
          <a:noFill/>
        </a:ln>
      </c:spPr>
    </c:plotArea>
    <c:plotVisOnly val="1"/>
    <c:dispBlanksAs val="zero"/>
    <c:showDLblsOverMax val="0"/>
  </c:chart>
  <c:spPr>
    <a:noFill/>
    <a:ln>
      <a:noFill/>
    </a:ln>
  </c:spPr>
  <c:txPr>
    <a:bodyPr/>
    <a:lstStyle/>
    <a:p>
      <a:pPr>
        <a:defRPr sz="111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2400" dirty="0" smtClean="0">
              <a:effectLst>
                <a:outerShdw blurRad="38100" dist="38100" dir="2700000" algn="tl">
                  <a:srgbClr val="000000">
                    <a:alpha val="43137"/>
                  </a:srgbClr>
                </a:outerShdw>
              </a:effectLst>
            </a:rPr>
            <a:t>Discuss how the Data you provide impacts certain components of the funding formulas</a:t>
          </a:r>
          <a:endParaRPr lang="en-US" sz="24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2400" dirty="0" smtClean="0">
              <a:effectLst>
                <a:outerShdw blurRad="38100" dist="38100" dir="2700000" algn="tl">
                  <a:srgbClr val="000000">
                    <a:alpha val="43137"/>
                  </a:srgbClr>
                </a:outerShdw>
              </a:effectLst>
            </a:rPr>
            <a:t>Discuss the importance of providing accurate data</a:t>
          </a:r>
          <a:endParaRPr lang="en-US" sz="24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400" dirty="0" smtClean="0">
              <a:effectLst>
                <a:outerShdw blurRad="38100" dist="38100" dir="2700000" algn="tl">
                  <a:srgbClr val="000000">
                    <a:alpha val="43137"/>
                  </a:srgbClr>
                </a:outerShdw>
              </a:effectLst>
            </a:rPr>
            <a:t>Review the 2 formulas: (1) CJC Support and  (2) Career and Technical Funding Formulas</a:t>
          </a:r>
          <a:endParaRPr lang="en-US" sz="24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D887057-7E91-45EF-8E4B-3006C2DFECB4}" type="presOf" srcId="{6BE4E373-0656-4EDC-821E-BE09C952B1F6}" destId="{C7C3E6FD-D83F-4BDA-907E-B5EE041DA931}"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2952273" y="-1704634"/>
          <a:ext cx="1276945"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rPr>
            <a:t>Review the 2 formulas: (1) CJC Support and  (2) Career and Technical Funding Formulas</a:t>
          </a:r>
          <a:endParaRPr lang="en-US" sz="2400" kern="1200" dirty="0">
            <a:effectLst>
              <a:outerShdw blurRad="38100" dist="38100" dir="2700000" algn="tl">
                <a:srgbClr val="000000">
                  <a:alpha val="43137"/>
                </a:srgbClr>
              </a:outerShdw>
            </a:effectLst>
          </a:endParaRPr>
        </a:p>
      </dsp:txBody>
      <dsp:txXfrm rot="-5400000">
        <a:off x="1085602" y="162037"/>
        <a:ext cx="5010287" cy="1276945"/>
      </dsp:txXfrm>
    </dsp:sp>
    <dsp:sp modelId="{7E429971-BC57-430F-BB25-C0574E5E39E3}">
      <dsp:nvSpPr>
        <dsp:cNvPr id="0" name=""/>
        <dsp:cNvSpPr/>
      </dsp:nvSpPr>
      <dsp:spPr>
        <a:xfrm>
          <a:off x="109" y="0"/>
          <a:ext cx="1085492" cy="159618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1</a:t>
          </a:r>
          <a:endParaRPr lang="en-US" sz="4400" kern="1200" dirty="0"/>
        </a:p>
      </dsp:txBody>
      <dsp:txXfrm>
        <a:off x="53098" y="52989"/>
        <a:ext cx="979514" cy="1490203"/>
      </dsp:txXfrm>
    </dsp:sp>
    <dsp:sp modelId="{B37A5355-225B-4C6F-AED7-6C620F99EECC}">
      <dsp:nvSpPr>
        <dsp:cNvPr id="0" name=""/>
        <dsp:cNvSpPr/>
      </dsp:nvSpPr>
      <dsp:spPr>
        <a:xfrm rot="5400000">
          <a:off x="2952273" y="-28643"/>
          <a:ext cx="1276945" cy="5010287"/>
        </a:xfrm>
        <a:prstGeom prst="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rPr>
            <a:t>Discuss how the Data you provide impacts certain components of the funding formulas</a:t>
          </a:r>
          <a:endParaRPr lang="en-US" sz="2400" kern="1200" dirty="0">
            <a:effectLst>
              <a:outerShdw blurRad="38100" dist="38100" dir="2700000" algn="tl">
                <a:srgbClr val="000000">
                  <a:alpha val="43137"/>
                </a:srgbClr>
              </a:outerShdw>
            </a:effectLst>
          </a:endParaRPr>
        </a:p>
      </dsp:txBody>
      <dsp:txXfrm rot="-5400000">
        <a:off x="1085602" y="1838028"/>
        <a:ext cx="5010287" cy="1276945"/>
      </dsp:txXfrm>
    </dsp:sp>
    <dsp:sp modelId="{C04276DC-EE64-470A-B8BC-09067B8045FA}">
      <dsp:nvSpPr>
        <dsp:cNvPr id="0" name=""/>
        <dsp:cNvSpPr/>
      </dsp:nvSpPr>
      <dsp:spPr>
        <a:xfrm>
          <a:off x="109" y="1678409"/>
          <a:ext cx="1085492" cy="1596181"/>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2</a:t>
          </a:r>
          <a:endParaRPr lang="en-US" sz="4400" kern="1200" dirty="0"/>
        </a:p>
      </dsp:txBody>
      <dsp:txXfrm>
        <a:off x="53098" y="1731398"/>
        <a:ext cx="979514" cy="1490203"/>
      </dsp:txXfrm>
    </dsp:sp>
    <dsp:sp modelId="{C7C3E6FD-D83F-4BDA-907E-B5EE041DA931}">
      <dsp:nvSpPr>
        <dsp:cNvPr id="0" name=""/>
        <dsp:cNvSpPr/>
      </dsp:nvSpPr>
      <dsp:spPr>
        <a:xfrm rot="5400000">
          <a:off x="2952273" y="1647346"/>
          <a:ext cx="1276945" cy="5010287"/>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rPr>
            <a:t>Discuss the importance of providing accurate data</a:t>
          </a:r>
          <a:endParaRPr lang="en-US" sz="2400" kern="1200" dirty="0">
            <a:effectLst>
              <a:outerShdw blurRad="38100" dist="38100" dir="2700000" algn="tl">
                <a:srgbClr val="000000">
                  <a:alpha val="43137"/>
                </a:srgbClr>
              </a:outerShdw>
            </a:effectLst>
          </a:endParaRPr>
        </a:p>
      </dsp:txBody>
      <dsp:txXfrm rot="-5400000">
        <a:off x="1085602" y="3514017"/>
        <a:ext cx="5010287" cy="1276945"/>
      </dsp:txXfrm>
    </dsp:sp>
    <dsp:sp modelId="{F5034101-5B7D-4FE7-B47A-5A48CF39606B}">
      <dsp:nvSpPr>
        <dsp:cNvPr id="0" name=""/>
        <dsp:cNvSpPr/>
      </dsp:nvSpPr>
      <dsp:spPr>
        <a:xfrm>
          <a:off x="109" y="3354399"/>
          <a:ext cx="1085492" cy="1596181"/>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3</a:t>
          </a:r>
          <a:endParaRPr lang="en-US" sz="4400" kern="1200" dirty="0"/>
        </a:p>
      </dsp:txBody>
      <dsp:txXfrm>
        <a:off x="53098" y="3407388"/>
        <a:ext cx="979514" cy="149020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D83FDC75-7F73-4A4A-A77C-09AADF00E0EA}" type="datetimeFigureOut">
              <a:rPr lang="en-US" smtClean="0"/>
              <a:pPr/>
              <a:t>6/7/2016</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81902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48AEF76B-3757-4A0B-AF93-28494465C1DD}" type="datetimeFigureOut">
              <a:rPr lang="en-US" smtClean="0"/>
              <a:pPr/>
              <a:t>6/7/2016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84015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99">
              <a:defRPr/>
            </a:pPr>
            <a:r>
              <a:rPr lang="en-US" dirty="0" smtClean="0"/>
              <a:t>This template can be used as a starter file for presenting training materials in a group setting.</a:t>
            </a:r>
          </a:p>
          <a:p>
            <a:endParaRPr lang="en-US" dirty="0" smtClean="0"/>
          </a:p>
          <a:p>
            <a:pPr lvl="0"/>
            <a:r>
              <a:rPr lang="en-US" b="1" dirty="0"/>
              <a:t>Sections</a:t>
            </a:r>
            <a:endParaRPr lang="en-US" dirty="0"/>
          </a:p>
          <a:p>
            <a:pPr lvl="0"/>
            <a:r>
              <a:rPr lang="en-US" dirty="0"/>
              <a:t>Right-click on a slide to add sections. Sections can help to organize your slides or facilitate collaboration between multiple authors.</a:t>
            </a:r>
          </a:p>
          <a:p>
            <a:pPr lvl="0"/>
            <a:endParaRPr lang="en-US" b="1" dirty="0"/>
          </a:p>
          <a:p>
            <a:pPr lvl="0"/>
            <a:r>
              <a:rPr lang="en-US" b="1" dirty="0"/>
              <a:t>Notes</a:t>
            </a:r>
          </a:p>
          <a:p>
            <a:pPr lvl="0"/>
            <a:r>
              <a:rPr lang="en-US" dirty="0"/>
              <a:t>Use the Notes section for delivery notes or to provide additional details for the audience. View these notes in Presentation View during your presentation. </a:t>
            </a:r>
          </a:p>
          <a:p>
            <a:pPr lvl="0">
              <a:buFontTx/>
              <a:buNone/>
            </a:pPr>
            <a:r>
              <a:rPr lang="en-US" dirty="0"/>
              <a:t>Keep in mind the font size (important for accessibility, visibility, videotaping, and online production)</a:t>
            </a:r>
          </a:p>
          <a:p>
            <a:pPr lvl="0"/>
            <a:endParaRPr lang="en-US" dirty="0"/>
          </a:p>
          <a:p>
            <a:pPr lvl="0">
              <a:buFontTx/>
              <a:buNone/>
            </a:pPr>
            <a:r>
              <a:rPr lang="en-US" b="1" dirty="0"/>
              <a:t>Coordinated colors </a:t>
            </a:r>
          </a:p>
          <a:p>
            <a:pPr lvl="0">
              <a:buFontTx/>
              <a:buNone/>
            </a:pPr>
            <a:r>
              <a:rPr lang="en-US" dirty="0"/>
              <a:t>Pay particular attention to the graphs, charts, and text boxes. </a:t>
            </a:r>
          </a:p>
          <a:p>
            <a:pPr lvl="0"/>
            <a:r>
              <a:rPr lang="en-US" dirty="0"/>
              <a:t>Consider that attendees will print in black and white or </a:t>
            </a:r>
            <a:r>
              <a:rPr lang="en-US" dirty="0" err="1"/>
              <a:t>grayscale</a:t>
            </a:r>
            <a:r>
              <a:rPr lang="en-US" dirty="0"/>
              <a:t>. Run a test print to make sure your colors work when printed in pure black and white and </a:t>
            </a:r>
            <a:r>
              <a:rPr lang="en-US" dirty="0" err="1"/>
              <a:t>grayscale</a:t>
            </a:r>
            <a:r>
              <a:rPr lang="en-US" dirty="0"/>
              <a:t>.</a:t>
            </a:r>
          </a:p>
          <a:p>
            <a:pPr lvl="0">
              <a:buFontTx/>
              <a:buNone/>
            </a:pPr>
            <a:endParaRPr lang="en-US" dirty="0"/>
          </a:p>
          <a:p>
            <a:pPr lvl="0">
              <a:buFontTx/>
              <a:buNone/>
            </a:pPr>
            <a:r>
              <a:rPr lang="en-US" b="1" dirty="0"/>
              <a:t>Graphics, tables, and graphs</a:t>
            </a:r>
          </a:p>
          <a:p>
            <a:pPr lvl="0"/>
            <a:r>
              <a:rPr lang="en-US" dirty="0"/>
              <a:t>Keep it simple: If possible, use consistent, non-distracting styles and colors.</a:t>
            </a:r>
          </a:p>
          <a:p>
            <a:pPr lvl="0"/>
            <a:r>
              <a:rPr lang="en-US" dirty="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B4842-BA49-44EA-92E2-B3809A994810}"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B4842-BA49-44EA-92E2-B3809A994810}"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B4842-BA49-44EA-92E2-B3809A994810}"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B4842-BA49-44EA-92E2-B3809A994810}"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B4842-BA49-44EA-92E2-B3809A994810}"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B4842-BA49-44EA-92E2-B3809A994810}"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B4842-BA49-44EA-92E2-B3809A994810}"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B4842-BA49-44EA-92E2-B3809A994810}"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64</a:t>
            </a:fld>
            <a:endParaRPr lang="en-US" dirty="0" smtClean="0"/>
          </a:p>
        </p:txBody>
      </p:sp>
      <p:sp>
        <p:nvSpPr>
          <p:cNvPr id="40965" name="Rectangle 2"/>
          <p:cNvSpPr>
            <a:spLocks noGrp="1" noRot="1" noChangeAspect="1" noChangeArrowheads="1" noTextEdit="1"/>
          </p:cNvSpPr>
          <p:nvPr>
            <p:ph type="sldImg"/>
          </p:nvPr>
        </p:nvSpPr>
        <p:spPr>
          <a:xfrm>
            <a:off x="1209675" y="454025"/>
            <a:ext cx="4589463" cy="3441700"/>
          </a:xfrm>
          <a:ln/>
        </p:spPr>
      </p:sp>
      <p:sp>
        <p:nvSpPr>
          <p:cNvPr id="40966" name="Rectangle 3"/>
          <p:cNvSpPr>
            <a:spLocks noGrp="1" noChangeArrowheads="1"/>
          </p:cNvSpPr>
          <p:nvPr>
            <p:ph type="body" idx="1"/>
          </p:nvPr>
        </p:nvSpPr>
        <p:spPr>
          <a:xfrm>
            <a:off x="314325" y="4181155"/>
            <a:ext cx="6400800" cy="4640119"/>
          </a:xfrm>
          <a:noFill/>
          <a:ln/>
        </p:spPr>
        <p:txBody>
          <a:bodyPr/>
          <a:lstStyle/>
          <a:p>
            <a:pPr>
              <a:buFontTx/>
              <a:buNone/>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3011" name="Rectangle 25"/>
          <p:cNvSpPr>
            <a:spLocks noGrp="1" noChangeArrowheads="1"/>
          </p:cNvSpPr>
          <p:nvPr>
            <p:ph type="ftr" sz="quarter" idx="4"/>
          </p:nvPr>
        </p:nvSpPr>
        <p:spPr>
          <a:noFill/>
        </p:spPr>
        <p:txBody>
          <a:bodyPr/>
          <a:lstStyle/>
          <a:p>
            <a:r>
              <a:rPr lang="en-US" dirty="0" smtClean="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65</a:t>
            </a:fld>
            <a:endParaRPr lang="en-US" dirty="0" smtClean="0"/>
          </a:p>
        </p:txBody>
      </p:sp>
      <p:sp>
        <p:nvSpPr>
          <p:cNvPr id="43013" name="Rectangle 2"/>
          <p:cNvSpPr>
            <a:spLocks noGrp="1" noRot="1" noChangeAspect="1" noChangeArrowheads="1" noTextEdit="1"/>
          </p:cNvSpPr>
          <p:nvPr>
            <p:ph type="sldImg"/>
          </p:nvPr>
        </p:nvSpPr>
        <p:spPr>
          <a:xfrm>
            <a:off x="1195388" y="455613"/>
            <a:ext cx="4619625" cy="3463925"/>
          </a:xfrm>
          <a:ln/>
        </p:spPr>
      </p:sp>
      <p:sp>
        <p:nvSpPr>
          <p:cNvPr id="43014" name="Rectangle 3"/>
          <p:cNvSpPr>
            <a:spLocks noGrp="1" noChangeArrowheads="1"/>
          </p:cNvSpPr>
          <p:nvPr>
            <p:ph type="body" idx="1"/>
          </p:nvPr>
        </p:nvSpPr>
        <p:spPr>
          <a:xfrm>
            <a:off x="314325" y="4171692"/>
            <a:ext cx="6400800" cy="4649582"/>
          </a:xfrm>
          <a:noFill/>
          <a:ln/>
        </p:spPr>
        <p:txBody>
          <a:bodyPr/>
          <a:lstStyle/>
          <a:p>
            <a:r>
              <a:rPr lang="en-US" dirty="0" smtClean="0"/>
              <a:t>Is your presentation as crisp as possible? Consider moving extra content to the appendix.</a:t>
            </a:r>
          </a:p>
          <a:p>
            <a:r>
              <a:rPr lang="en-US" dirty="0" smtClean="0"/>
              <a:t>Use appendix slides to store content that you might want to refer to during the Question slide or that may be useful for attendees to investigate deeper in the future.</a:t>
            </a:r>
          </a:p>
          <a:p>
            <a:pPr>
              <a:buFontTx/>
              <a:buNone/>
            </a:pP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5660">
            <a:noAutofit/>
          </a:bodyPr>
          <a:lstStyle/>
          <a:p>
            <a:pPr marL="232075" indent="-232075" defTabSz="928299">
              <a:defRPr/>
            </a:pPr>
            <a:r>
              <a:rPr lang="en-US" dirty="0"/>
              <a:t>This is another option for an Overview slide.</a:t>
            </a:r>
          </a:p>
          <a:p>
            <a:pPr marL="232075" indent="-232075"/>
            <a:endParaRPr lang="en-US" dirty="0"/>
          </a:p>
        </p:txBody>
      </p:sp>
      <p:sp>
        <p:nvSpPr>
          <p:cNvPr id="5" name="Slide Image Placeholder 4"/>
          <p:cNvSpPr>
            <a:spLocks noGrp="1" noRot="1" noChangeAspect="1"/>
          </p:cNvSpPr>
          <p:nvPr>
            <p:ph type="sldImg"/>
          </p:nvPr>
        </p:nvSpPr>
        <p:spPr>
          <a:xfrm>
            <a:off x="569913" y="508000"/>
            <a:ext cx="3178175" cy="2382838"/>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95388" y="692150"/>
            <a:ext cx="4619625" cy="3463925"/>
          </a:xfrm>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8308" name="Slide Number Placeholder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itchFamily="18" charset="0"/>
              </a:defRPr>
            </a:lvl1pPr>
            <a:lvl2pPr marL="742950" indent="-285750" defTabSz="923925" eaLnBrk="0" hangingPunct="0">
              <a:spcBef>
                <a:spcPct val="30000"/>
              </a:spcBef>
              <a:defRPr sz="1200">
                <a:solidFill>
                  <a:schemeClr val="tx1"/>
                </a:solidFill>
                <a:latin typeface="Times New Roman" pitchFamily="18" charset="0"/>
              </a:defRPr>
            </a:lvl2pPr>
            <a:lvl3pPr marL="1143000" indent="-228600" defTabSz="923925" eaLnBrk="0" hangingPunct="0">
              <a:spcBef>
                <a:spcPct val="30000"/>
              </a:spcBef>
              <a:defRPr sz="1200">
                <a:solidFill>
                  <a:schemeClr val="tx1"/>
                </a:solidFill>
                <a:latin typeface="Times New Roman" pitchFamily="18" charset="0"/>
              </a:defRPr>
            </a:lvl3pPr>
            <a:lvl4pPr marL="1600200" indent="-228600" defTabSz="923925" eaLnBrk="0" hangingPunct="0">
              <a:spcBef>
                <a:spcPct val="30000"/>
              </a:spcBef>
              <a:defRPr sz="1200">
                <a:solidFill>
                  <a:schemeClr val="tx1"/>
                </a:solidFill>
                <a:latin typeface="Times New Roman" pitchFamily="18" charset="0"/>
              </a:defRPr>
            </a:lvl4pPr>
            <a:lvl5pPr marL="2057400" indent="-228600" defTabSz="923925" eaLnBrk="0" hangingPunct="0">
              <a:spcBef>
                <a:spcPct val="30000"/>
              </a:spcBef>
              <a:defRPr sz="1200">
                <a:solidFill>
                  <a:schemeClr val="tx1"/>
                </a:solidFill>
                <a:latin typeface="Times New Roman" pitchFamily="18"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1B6EBB1-B65C-4CA0-A92F-AC638B86EB63}"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95388" y="692150"/>
            <a:ext cx="4619625" cy="3463925"/>
          </a:xfrm>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9332" name="Slide Number Placeholder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itchFamily="18" charset="0"/>
              </a:defRPr>
            </a:lvl1pPr>
            <a:lvl2pPr marL="742950" indent="-285750" defTabSz="923925" eaLnBrk="0" hangingPunct="0">
              <a:spcBef>
                <a:spcPct val="30000"/>
              </a:spcBef>
              <a:defRPr sz="1200">
                <a:solidFill>
                  <a:schemeClr val="tx1"/>
                </a:solidFill>
                <a:latin typeface="Times New Roman" pitchFamily="18" charset="0"/>
              </a:defRPr>
            </a:lvl2pPr>
            <a:lvl3pPr marL="1143000" indent="-228600" defTabSz="923925" eaLnBrk="0" hangingPunct="0">
              <a:spcBef>
                <a:spcPct val="30000"/>
              </a:spcBef>
              <a:defRPr sz="1200">
                <a:solidFill>
                  <a:schemeClr val="tx1"/>
                </a:solidFill>
                <a:latin typeface="Times New Roman" pitchFamily="18" charset="0"/>
              </a:defRPr>
            </a:lvl3pPr>
            <a:lvl4pPr marL="1600200" indent="-228600" defTabSz="923925" eaLnBrk="0" hangingPunct="0">
              <a:spcBef>
                <a:spcPct val="30000"/>
              </a:spcBef>
              <a:defRPr sz="1200">
                <a:solidFill>
                  <a:schemeClr val="tx1"/>
                </a:solidFill>
                <a:latin typeface="Times New Roman" pitchFamily="18" charset="0"/>
              </a:defRPr>
            </a:lvl4pPr>
            <a:lvl5pPr marL="2057400" indent="-228600" defTabSz="923925" eaLnBrk="0" hangingPunct="0">
              <a:spcBef>
                <a:spcPct val="30000"/>
              </a:spcBef>
              <a:defRPr sz="1200">
                <a:solidFill>
                  <a:schemeClr val="tx1"/>
                </a:solidFill>
                <a:latin typeface="Times New Roman" pitchFamily="18"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31863BB-0CB1-433E-97FA-A06A81390566}"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95388" y="692150"/>
            <a:ext cx="4619625" cy="3463925"/>
          </a:xfrm>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itchFamily="18" charset="0"/>
              </a:defRPr>
            </a:lvl1pPr>
            <a:lvl2pPr marL="742950" indent="-285750" defTabSz="923925" eaLnBrk="0" hangingPunct="0">
              <a:spcBef>
                <a:spcPct val="30000"/>
              </a:spcBef>
              <a:defRPr sz="1200">
                <a:solidFill>
                  <a:schemeClr val="tx1"/>
                </a:solidFill>
                <a:latin typeface="Times New Roman" pitchFamily="18" charset="0"/>
              </a:defRPr>
            </a:lvl2pPr>
            <a:lvl3pPr marL="1143000" indent="-228600" defTabSz="923925" eaLnBrk="0" hangingPunct="0">
              <a:spcBef>
                <a:spcPct val="30000"/>
              </a:spcBef>
              <a:defRPr sz="1200">
                <a:solidFill>
                  <a:schemeClr val="tx1"/>
                </a:solidFill>
                <a:latin typeface="Times New Roman" pitchFamily="18" charset="0"/>
              </a:defRPr>
            </a:lvl3pPr>
            <a:lvl4pPr marL="1600200" indent="-228600" defTabSz="923925" eaLnBrk="0" hangingPunct="0">
              <a:spcBef>
                <a:spcPct val="30000"/>
              </a:spcBef>
              <a:defRPr sz="1200">
                <a:solidFill>
                  <a:schemeClr val="tx1"/>
                </a:solidFill>
                <a:latin typeface="Times New Roman" pitchFamily="18" charset="0"/>
              </a:defRPr>
            </a:lvl4pPr>
            <a:lvl5pPr marL="2057400" indent="-228600" defTabSz="923925" eaLnBrk="0" hangingPunct="0">
              <a:spcBef>
                <a:spcPct val="30000"/>
              </a:spcBef>
              <a:defRPr sz="1200">
                <a:solidFill>
                  <a:schemeClr val="tx1"/>
                </a:solidFill>
                <a:latin typeface="Times New Roman" pitchFamily="18"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72E320B-B277-4F44-A39E-43C9D0200B76}"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95388" y="692150"/>
            <a:ext cx="4619625" cy="3463925"/>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itchFamily="18" charset="0"/>
              </a:defRPr>
            </a:lvl1pPr>
            <a:lvl2pPr marL="742950" indent="-285750" defTabSz="923925" eaLnBrk="0" hangingPunct="0">
              <a:spcBef>
                <a:spcPct val="30000"/>
              </a:spcBef>
              <a:defRPr sz="1200">
                <a:solidFill>
                  <a:schemeClr val="tx1"/>
                </a:solidFill>
                <a:latin typeface="Times New Roman" pitchFamily="18" charset="0"/>
              </a:defRPr>
            </a:lvl2pPr>
            <a:lvl3pPr marL="1143000" indent="-228600" defTabSz="923925" eaLnBrk="0" hangingPunct="0">
              <a:spcBef>
                <a:spcPct val="30000"/>
              </a:spcBef>
              <a:defRPr sz="1200">
                <a:solidFill>
                  <a:schemeClr val="tx1"/>
                </a:solidFill>
                <a:latin typeface="Times New Roman" pitchFamily="18" charset="0"/>
              </a:defRPr>
            </a:lvl3pPr>
            <a:lvl4pPr marL="1600200" indent="-228600" defTabSz="923925" eaLnBrk="0" hangingPunct="0">
              <a:spcBef>
                <a:spcPct val="30000"/>
              </a:spcBef>
              <a:defRPr sz="1200">
                <a:solidFill>
                  <a:schemeClr val="tx1"/>
                </a:solidFill>
                <a:latin typeface="Times New Roman" pitchFamily="18" charset="0"/>
              </a:defRPr>
            </a:lvl4pPr>
            <a:lvl5pPr marL="2057400" indent="-228600" defTabSz="923925" eaLnBrk="0" hangingPunct="0">
              <a:spcBef>
                <a:spcPct val="30000"/>
              </a:spcBef>
              <a:defRPr sz="1200">
                <a:solidFill>
                  <a:schemeClr val="tx1"/>
                </a:solidFill>
                <a:latin typeface="Times New Roman" pitchFamily="18"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48CA513-C52A-47E7-8BB2-CBAC8CD5A06E}"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95388" y="692150"/>
            <a:ext cx="4619625" cy="3463925"/>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itchFamily="18" charset="0"/>
              </a:defRPr>
            </a:lvl1pPr>
            <a:lvl2pPr marL="742950" indent="-285750" defTabSz="923925" eaLnBrk="0" hangingPunct="0">
              <a:spcBef>
                <a:spcPct val="30000"/>
              </a:spcBef>
              <a:defRPr sz="1200">
                <a:solidFill>
                  <a:schemeClr val="tx1"/>
                </a:solidFill>
                <a:latin typeface="Times New Roman" pitchFamily="18" charset="0"/>
              </a:defRPr>
            </a:lvl2pPr>
            <a:lvl3pPr marL="1143000" indent="-228600" defTabSz="923925" eaLnBrk="0" hangingPunct="0">
              <a:spcBef>
                <a:spcPct val="30000"/>
              </a:spcBef>
              <a:defRPr sz="1200">
                <a:solidFill>
                  <a:schemeClr val="tx1"/>
                </a:solidFill>
                <a:latin typeface="Times New Roman" pitchFamily="18" charset="0"/>
              </a:defRPr>
            </a:lvl3pPr>
            <a:lvl4pPr marL="1600200" indent="-228600" defTabSz="923925" eaLnBrk="0" hangingPunct="0">
              <a:spcBef>
                <a:spcPct val="30000"/>
              </a:spcBef>
              <a:defRPr sz="1200">
                <a:solidFill>
                  <a:schemeClr val="tx1"/>
                </a:solidFill>
                <a:latin typeface="Times New Roman" pitchFamily="18" charset="0"/>
              </a:defRPr>
            </a:lvl4pPr>
            <a:lvl5pPr marL="2057400" indent="-228600" defTabSz="923925" eaLnBrk="0" hangingPunct="0">
              <a:spcBef>
                <a:spcPct val="30000"/>
              </a:spcBef>
              <a:defRPr sz="1200">
                <a:solidFill>
                  <a:schemeClr val="tx1"/>
                </a:solidFill>
                <a:latin typeface="Times New Roman" pitchFamily="18"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400A836-FDF6-43DA-BB04-3C052CD1CD04}"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3942376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2467985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6/7/2016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6/7/2016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6/7/2016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6/7/2016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6/7/2016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Microsoft_Excel_97-2003_Worksheet2.xls"/></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9.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DGILBERT@MCCB.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9.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90800" y="304800"/>
            <a:ext cx="6180224" cy="3962400"/>
          </a:xfrm>
        </p:spPr>
        <p:txBody>
          <a:bodyPr>
            <a:normAutofit fontScale="90000"/>
          </a:bodyPr>
          <a:lstStyle/>
          <a:p>
            <a:r>
              <a:rPr lang="en-US" dirty="0" smtClean="0"/>
              <a:t>Mississippi CJC’s FTE Funding </a:t>
            </a:r>
            <a:r>
              <a:rPr lang="en-US" dirty="0"/>
              <a:t>Formulas </a:t>
            </a:r>
            <a:r>
              <a:rPr lang="en-US" dirty="0" smtClean="0"/>
              <a:t>and the </a:t>
            </a:r>
            <a:r>
              <a:rPr lang="en-US" dirty="0"/>
              <a:t>Importance of Accurate Data </a:t>
            </a:r>
            <a:r>
              <a:rPr lang="en-US" dirty="0" smtClean="0"/>
              <a:t> </a:t>
            </a:r>
            <a:br>
              <a:rPr lang="en-US" dirty="0" smtClean="0"/>
            </a:br>
            <a:r>
              <a:rPr lang="en-US" dirty="0" smtClean="0"/>
              <a:t/>
            </a:r>
            <a:br>
              <a:rPr lang="en-US" dirty="0" smtClean="0"/>
            </a:br>
            <a:r>
              <a:rPr lang="en-US" sz="3100" dirty="0" smtClean="0"/>
              <a:t>Summer Data Conference</a:t>
            </a:r>
            <a:r>
              <a:rPr lang="en-US" dirty="0" smtClean="0"/>
              <a:t/>
            </a:r>
            <a:br>
              <a:rPr lang="en-US" dirty="0" smtClean="0"/>
            </a:br>
            <a:r>
              <a:rPr lang="en-US" sz="3100" dirty="0" smtClean="0"/>
              <a:t>June 9, 2016</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custDataLst>
              <p:tags r:id="rId3"/>
            </p:custDataLst>
          </p:nvPr>
        </p:nvSpPr>
        <p:spPr>
          <a:xfrm>
            <a:off x="3962400" y="4419600"/>
            <a:ext cx="4772528" cy="1981200"/>
          </a:xfrm>
        </p:spPr>
        <p:txBody>
          <a:bodyPr>
            <a:normAutofit lnSpcReduction="10000"/>
          </a:bodyPr>
          <a:lstStyle/>
          <a:p>
            <a:endParaRPr lang="en-US" sz="2400" dirty="0" smtClean="0">
              <a:latin typeface="+mn-lt"/>
            </a:endParaRPr>
          </a:p>
          <a:p>
            <a:r>
              <a:rPr lang="en-US" sz="2400" dirty="0" smtClean="0">
                <a:latin typeface="+mn-lt"/>
              </a:rPr>
              <a:t>Deborah J. Gilbert, CPA</a:t>
            </a:r>
          </a:p>
          <a:p>
            <a:r>
              <a:rPr lang="en-US" sz="2400" dirty="0" smtClean="0">
                <a:latin typeface="+mn-lt"/>
              </a:rPr>
              <a:t>MCCB Deputy Executive Director for Finance and Administration </a:t>
            </a:r>
          </a:p>
          <a:p>
            <a:r>
              <a:rPr lang="en-US" sz="2400" dirty="0" smtClean="0">
                <a:latin typeface="+mn-lt"/>
              </a:rPr>
              <a:t>Jackson, MS</a:t>
            </a:r>
          </a:p>
        </p:txBody>
      </p:sp>
      <p:pic>
        <p:nvPicPr>
          <p:cNvPr id="4" name="Picture 3" descr="C:\Users\deborah\AppData\Local\Microsoft\Windows\Temporary Internet Files\Content.Outlook\BTKUVNLE\MCCB logo blue logo trademarked.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76600" y="2514600"/>
            <a:ext cx="1554801" cy="14385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4"/>
          <p:cNvGraphicFramePr>
            <a:graphicFrameLocks noChangeAspect="1"/>
          </p:cNvGraphicFramePr>
          <p:nvPr>
            <p:extLst>
              <p:ext uri="{D42A27DB-BD31-4B8C-83A1-F6EECF244321}">
                <p14:modId xmlns:p14="http://schemas.microsoft.com/office/powerpoint/2010/main" val="1464399052"/>
              </p:ext>
            </p:extLst>
          </p:nvPr>
        </p:nvGraphicFramePr>
        <p:xfrm>
          <a:off x="685800" y="2037078"/>
          <a:ext cx="8289925" cy="4489450"/>
        </p:xfrm>
        <a:graphic>
          <a:graphicData uri="http://schemas.openxmlformats.org/presentationml/2006/ole">
            <mc:AlternateContent xmlns:mc="http://schemas.openxmlformats.org/markup-compatibility/2006">
              <mc:Choice xmlns:v="urn:schemas-microsoft-com:vml" Requires="v">
                <p:oleObj spid="_x0000_s14369" name="Worksheet" r:id="rId4" imgW="7200844" imgH="6388020" progId="Excel.Sheet.8">
                  <p:embed/>
                </p:oleObj>
              </mc:Choice>
              <mc:Fallback>
                <p:oleObj name="Worksheet" r:id="rId4" imgW="7200844" imgH="6388020" progId="Excel.Sheet.8">
                  <p:embed/>
                  <p:pic>
                    <p:nvPicPr>
                      <p:cNvPr id="0" name=""/>
                      <p:cNvPicPr>
                        <a:picLocks noChangeAspect="1" noChangeArrowheads="1"/>
                      </p:cNvPicPr>
                      <p:nvPr/>
                    </p:nvPicPr>
                    <p:blipFill>
                      <a:blip r:embed="rId5"/>
                      <a:srcRect/>
                      <a:stretch>
                        <a:fillRect/>
                      </a:stretch>
                    </p:blipFill>
                    <p:spPr bwMode="auto">
                      <a:xfrm>
                        <a:off x="685800" y="2037078"/>
                        <a:ext cx="8289925" cy="4489450"/>
                      </a:xfrm>
                      <a:prstGeom prst="rect">
                        <a:avLst/>
                      </a:prstGeom>
                      <a:noFill/>
                      <a:ln>
                        <a:noFill/>
                      </a:ln>
                      <a:extLst/>
                    </p:spPr>
                  </p:pic>
                </p:oleObj>
              </mc:Fallback>
            </mc:AlternateContent>
          </a:graphicData>
        </a:graphic>
      </p:graphicFrame>
      <p:sp>
        <p:nvSpPr>
          <p:cNvPr id="21507" name="Text Box 4"/>
          <p:cNvSpPr txBox="1">
            <a:spLocks noChangeArrowheads="1"/>
          </p:cNvSpPr>
          <p:nvPr/>
        </p:nvSpPr>
        <p:spPr bwMode="auto">
          <a:xfrm>
            <a:off x="476250" y="652083"/>
            <a:ext cx="80962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2800" b="1" dirty="0">
                <a:solidFill>
                  <a:schemeClr val="tx2"/>
                </a:solidFill>
                <a:latin typeface="Arial Rounded MT Bold" pitchFamily="34" charset="0"/>
              </a:rPr>
              <a:t>Revenue by Source – FY </a:t>
            </a:r>
            <a:r>
              <a:rPr lang="en-US" altLang="en-US" sz="2800" b="1" dirty="0" smtClean="0">
                <a:solidFill>
                  <a:schemeClr val="tx2"/>
                </a:solidFill>
                <a:latin typeface="Arial Rounded MT Bold" pitchFamily="34" charset="0"/>
              </a:rPr>
              <a:t>2015</a:t>
            </a:r>
            <a:endParaRPr lang="en-US" altLang="en-US" sz="2800" b="1" dirty="0">
              <a:solidFill>
                <a:schemeClr val="tx2"/>
              </a:solidFill>
              <a:latin typeface="Arial Rounded MT Bold" pitchFamily="34" charset="0"/>
            </a:endParaRPr>
          </a:p>
          <a:p>
            <a:pPr algn="ctr" eaLnBrk="1" hangingPunct="1">
              <a:spcBef>
                <a:spcPct val="0"/>
              </a:spcBef>
              <a:buClrTx/>
              <a:buSzTx/>
              <a:buFontTx/>
              <a:buNone/>
            </a:pPr>
            <a:r>
              <a:rPr lang="en-US" altLang="en-US" sz="2800" b="1" dirty="0">
                <a:solidFill>
                  <a:schemeClr val="tx2"/>
                </a:solidFill>
                <a:latin typeface="Arial Rounded MT Bold" pitchFamily="34" charset="0"/>
              </a:rPr>
              <a:t>System </a:t>
            </a:r>
            <a:r>
              <a:rPr lang="en-US" altLang="en-US" sz="2800" b="1" dirty="0" smtClean="0">
                <a:solidFill>
                  <a:schemeClr val="tx2"/>
                </a:solidFill>
                <a:latin typeface="Arial Rounded MT Bold" pitchFamily="34" charset="0"/>
              </a:rPr>
              <a:t>wide         </a:t>
            </a:r>
          </a:p>
          <a:p>
            <a:pPr algn="ctr" eaLnBrk="1" hangingPunct="1">
              <a:spcBef>
                <a:spcPct val="0"/>
              </a:spcBef>
              <a:buClrTx/>
              <a:buSzTx/>
              <a:buFontTx/>
              <a:buNone/>
            </a:pPr>
            <a:r>
              <a:rPr lang="en-US" altLang="en-US" sz="2800" b="1" dirty="0" smtClean="0">
                <a:solidFill>
                  <a:schemeClr val="tx2"/>
                </a:solidFill>
                <a:latin typeface="Arial Rounded MT Bold" pitchFamily="34" charset="0"/>
              </a:rPr>
              <a:t> Total $601,658,682</a:t>
            </a:r>
            <a:endParaRPr lang="en-US" altLang="en-US" sz="2800" b="1" dirty="0">
              <a:solidFill>
                <a:schemeClr val="tx2"/>
              </a:solidFill>
              <a:latin typeface="Arial Rounded MT Bold" pitchFamily="34" charset="0"/>
            </a:endParaRPr>
          </a:p>
        </p:txBody>
      </p:sp>
      <p:sp>
        <p:nvSpPr>
          <p:cNvPr id="21508" name="Footer Placeholder 4"/>
          <p:cNvSpPr txBox="1">
            <a:spLocks noGrp="1"/>
          </p:cNvSpPr>
          <p:nvPr/>
        </p:nvSpPr>
        <p:spPr bwMode="auto">
          <a:xfrm>
            <a:off x="4095750" y="6526395"/>
            <a:ext cx="1143000" cy="16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10</a:t>
            </a:r>
          </a:p>
          <a:p>
            <a:pPr algn="ctr" eaLnBrk="1" hangingPunct="1">
              <a:spcBef>
                <a:spcPct val="0"/>
              </a:spcBef>
              <a:buClrTx/>
              <a:buSzTx/>
              <a:buFontTx/>
              <a:buNone/>
            </a:pPr>
            <a:endParaRPr lang="en-US" altLang="en-US" sz="1000" b="1" dirty="0"/>
          </a:p>
        </p:txBody>
      </p:sp>
    </p:spTree>
    <p:extLst>
      <p:ext uri="{BB962C8B-B14F-4D97-AF65-F5344CB8AC3E}">
        <p14:creationId xmlns:p14="http://schemas.microsoft.com/office/powerpoint/2010/main" val="1695589677"/>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hangingPunct="1"/>
            <a:r>
              <a:rPr lang="en-US" altLang="en-US" smtClean="0"/>
              <a:t/>
            </a:r>
            <a:br>
              <a:rPr lang="en-US" altLang="en-US" smtClean="0"/>
            </a:br>
            <a:endParaRPr lang="en-US" altLang="en-US" smtClean="0"/>
          </a:p>
        </p:txBody>
      </p:sp>
      <p:graphicFrame>
        <p:nvGraphicFramePr>
          <p:cNvPr id="2" name="Object 1026"/>
          <p:cNvGraphicFramePr>
            <a:graphicFrameLocks noChangeAspect="1"/>
          </p:cNvGraphicFramePr>
          <p:nvPr>
            <p:extLst>
              <p:ext uri="{D42A27DB-BD31-4B8C-83A1-F6EECF244321}">
                <p14:modId xmlns:p14="http://schemas.microsoft.com/office/powerpoint/2010/main" val="15410519"/>
              </p:ext>
            </p:extLst>
          </p:nvPr>
        </p:nvGraphicFramePr>
        <p:xfrm>
          <a:off x="431801" y="2090507"/>
          <a:ext cx="8339931" cy="3681817"/>
        </p:xfrm>
        <a:graphic>
          <a:graphicData uri="http://schemas.openxmlformats.org/drawingml/2006/chart">
            <c:chart xmlns:c="http://schemas.openxmlformats.org/drawingml/2006/chart" xmlns:r="http://schemas.openxmlformats.org/officeDocument/2006/relationships" r:id="rId3"/>
          </a:graphicData>
        </a:graphic>
      </p:graphicFrame>
      <p:sp>
        <p:nvSpPr>
          <p:cNvPr id="25604" name="Text Box 1027"/>
          <p:cNvSpPr txBox="1">
            <a:spLocks noChangeArrowheads="1"/>
          </p:cNvSpPr>
          <p:nvPr/>
        </p:nvSpPr>
        <p:spPr bwMode="auto">
          <a:xfrm>
            <a:off x="476250" y="383906"/>
            <a:ext cx="7429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2800" b="1" dirty="0">
                <a:solidFill>
                  <a:schemeClr val="tx2"/>
                </a:solidFill>
                <a:latin typeface="Arial Rounded MT Bold" pitchFamily="34" charset="0"/>
              </a:rPr>
              <a:t>Expenditure by Object</a:t>
            </a:r>
          </a:p>
          <a:p>
            <a:pPr algn="ctr" eaLnBrk="1" hangingPunct="1">
              <a:spcBef>
                <a:spcPct val="0"/>
              </a:spcBef>
              <a:buClrTx/>
              <a:buSzTx/>
              <a:buFontTx/>
              <a:buNone/>
            </a:pPr>
            <a:r>
              <a:rPr lang="en-US" altLang="en-US" sz="2800" b="1" dirty="0">
                <a:solidFill>
                  <a:schemeClr val="tx2"/>
                </a:solidFill>
                <a:latin typeface="Arial Rounded MT Bold" pitchFamily="34" charset="0"/>
              </a:rPr>
              <a:t>FY </a:t>
            </a:r>
            <a:r>
              <a:rPr lang="en-US" altLang="en-US" sz="2800" b="1" dirty="0" smtClean="0">
                <a:solidFill>
                  <a:schemeClr val="tx2"/>
                </a:solidFill>
                <a:latin typeface="Arial Rounded MT Bold" pitchFamily="34" charset="0"/>
              </a:rPr>
              <a:t>2015 System wide</a:t>
            </a:r>
          </a:p>
          <a:p>
            <a:pPr algn="ctr" eaLnBrk="1" hangingPunct="1">
              <a:spcBef>
                <a:spcPct val="0"/>
              </a:spcBef>
              <a:buClrTx/>
              <a:buSzTx/>
              <a:buFontTx/>
              <a:buNone/>
            </a:pPr>
            <a:r>
              <a:rPr lang="en-US" altLang="en-US" sz="2800" b="1" dirty="0" smtClean="0">
                <a:solidFill>
                  <a:schemeClr val="tx2"/>
                </a:solidFill>
                <a:latin typeface="Arial Rounded MT Bold" pitchFamily="34" charset="0"/>
              </a:rPr>
              <a:t>$601,658,682</a:t>
            </a:r>
            <a:endParaRPr lang="en-US" altLang="en-US" sz="2800" b="1" dirty="0">
              <a:solidFill>
                <a:schemeClr val="tx2"/>
              </a:solidFill>
              <a:latin typeface="Arial Rounded MT Bold" pitchFamily="34" charset="0"/>
            </a:endParaRPr>
          </a:p>
        </p:txBody>
      </p:sp>
      <p:sp>
        <p:nvSpPr>
          <p:cNvPr id="25605" name="Footer Placeholder 4"/>
          <p:cNvSpPr txBox="1">
            <a:spLocks noGrp="1"/>
          </p:cNvSpPr>
          <p:nvPr/>
        </p:nvSpPr>
        <p:spPr bwMode="auto">
          <a:xfrm>
            <a:off x="4095750" y="6526395"/>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11</a:t>
            </a:r>
            <a:endParaRPr lang="en-US" altLang="en-US" sz="1000" b="1" dirty="0"/>
          </a:p>
          <a:p>
            <a:pPr algn="ctr" eaLnBrk="1" hangingPunct="1">
              <a:spcBef>
                <a:spcPct val="0"/>
              </a:spcBef>
              <a:buClrTx/>
              <a:buSzTx/>
              <a:buFontTx/>
              <a:buNone/>
            </a:pPr>
            <a:endParaRPr lang="en-US" altLang="en-US" sz="1000" b="1" dirty="0"/>
          </a:p>
        </p:txBody>
      </p:sp>
    </p:spTree>
    <p:extLst>
      <p:ext uri="{BB962C8B-B14F-4D97-AF65-F5344CB8AC3E}">
        <p14:creationId xmlns:p14="http://schemas.microsoft.com/office/powerpoint/2010/main" val="2971280151"/>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eaLnBrk="1" hangingPunct="1"/>
            <a:endParaRPr lang="en-US" altLang="en-US" smtClean="0"/>
          </a:p>
          <a:p>
            <a:pPr eaLnBrk="1" hangingPunct="1"/>
            <a:endParaRPr lang="en-US" altLang="en-US" smtClean="0"/>
          </a:p>
        </p:txBody>
      </p:sp>
      <p:sp>
        <p:nvSpPr>
          <p:cNvPr id="23555" name="Text Box 2"/>
          <p:cNvSpPr txBox="1">
            <a:spLocks noChangeArrowheads="1"/>
          </p:cNvSpPr>
          <p:nvPr/>
        </p:nvSpPr>
        <p:spPr bwMode="auto">
          <a:xfrm>
            <a:off x="4742656" y="35608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2400">
              <a:latin typeface="Times New Roman" pitchFamily="18" charset="0"/>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3974767978"/>
              </p:ext>
            </p:extLst>
          </p:nvPr>
        </p:nvGraphicFramePr>
        <p:xfrm>
          <a:off x="771219" y="2031999"/>
          <a:ext cx="8127604" cy="4494395"/>
        </p:xfrm>
        <a:graphic>
          <a:graphicData uri="http://schemas.openxmlformats.org/drawingml/2006/chart">
            <c:chart xmlns:c="http://schemas.openxmlformats.org/drawingml/2006/chart" xmlns:r="http://schemas.openxmlformats.org/officeDocument/2006/relationships" r:id="rId3"/>
          </a:graphicData>
        </a:graphic>
      </p:graphicFrame>
      <p:sp>
        <p:nvSpPr>
          <p:cNvPr id="23557" name="Text Box 4"/>
          <p:cNvSpPr txBox="1">
            <a:spLocks noChangeArrowheads="1"/>
          </p:cNvSpPr>
          <p:nvPr/>
        </p:nvSpPr>
        <p:spPr bwMode="auto">
          <a:xfrm>
            <a:off x="381000" y="437319"/>
            <a:ext cx="80962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2800" b="1" dirty="0">
                <a:solidFill>
                  <a:schemeClr val="tx2"/>
                </a:solidFill>
                <a:latin typeface="Arial Rounded MT Bold" pitchFamily="34" charset="0"/>
              </a:rPr>
              <a:t>Expenditure by Program </a:t>
            </a:r>
          </a:p>
          <a:p>
            <a:pPr algn="ctr" eaLnBrk="1" hangingPunct="1">
              <a:spcBef>
                <a:spcPct val="0"/>
              </a:spcBef>
              <a:buClrTx/>
              <a:buSzTx/>
              <a:buFontTx/>
              <a:buNone/>
            </a:pPr>
            <a:r>
              <a:rPr lang="en-US" altLang="en-US" sz="2800" b="1" dirty="0">
                <a:solidFill>
                  <a:schemeClr val="tx2"/>
                </a:solidFill>
                <a:latin typeface="Arial Rounded MT Bold" pitchFamily="34" charset="0"/>
              </a:rPr>
              <a:t>FY </a:t>
            </a:r>
            <a:r>
              <a:rPr lang="en-US" altLang="en-US" sz="2800" b="1" dirty="0" smtClean="0">
                <a:solidFill>
                  <a:schemeClr val="tx2"/>
                </a:solidFill>
                <a:latin typeface="Arial Rounded MT Bold" pitchFamily="34" charset="0"/>
              </a:rPr>
              <a:t>2015 System wide</a:t>
            </a:r>
          </a:p>
          <a:p>
            <a:pPr algn="ctr" eaLnBrk="1" hangingPunct="1">
              <a:spcBef>
                <a:spcPct val="0"/>
              </a:spcBef>
              <a:buClrTx/>
              <a:buSzTx/>
              <a:buFontTx/>
              <a:buNone/>
            </a:pPr>
            <a:r>
              <a:rPr lang="en-US" altLang="en-US" sz="2800" b="1" dirty="0" smtClean="0">
                <a:solidFill>
                  <a:schemeClr val="tx2"/>
                </a:solidFill>
                <a:latin typeface="Arial Rounded MT Bold" pitchFamily="34" charset="0"/>
              </a:rPr>
              <a:t>$601,658,682</a:t>
            </a:r>
            <a:endParaRPr lang="en-US" altLang="en-US" sz="2800" b="1" dirty="0">
              <a:solidFill>
                <a:schemeClr val="tx2"/>
              </a:solidFill>
              <a:latin typeface="Arial Rounded MT Bold" pitchFamily="34" charset="0"/>
            </a:endParaRPr>
          </a:p>
        </p:txBody>
      </p:sp>
      <p:sp>
        <p:nvSpPr>
          <p:cNvPr id="23558" name="Footer Placeholder 4"/>
          <p:cNvSpPr txBox="1">
            <a:spLocks noGrp="1"/>
          </p:cNvSpPr>
          <p:nvPr/>
        </p:nvSpPr>
        <p:spPr bwMode="auto">
          <a:xfrm>
            <a:off x="4095750" y="6526395"/>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12</a:t>
            </a:r>
            <a:endParaRPr lang="en-US" altLang="en-US" sz="1000" b="1" dirty="0"/>
          </a:p>
        </p:txBody>
      </p:sp>
    </p:spTree>
    <p:extLst>
      <p:ext uri="{BB962C8B-B14F-4D97-AF65-F5344CB8AC3E}">
        <p14:creationId xmlns:p14="http://schemas.microsoft.com/office/powerpoint/2010/main" val="1141970488"/>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FY 2017 CJC Support Summary</a:t>
            </a:r>
            <a:br>
              <a:rPr lang="en-US" dirty="0" smtClean="0"/>
            </a:br>
            <a:r>
              <a:rPr lang="en-US" dirty="0" smtClean="0"/>
              <a:t>Formula and Line Items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deborah\AppData\Local\Microsoft\Windows\Temporary Internet Files\Content.Outlook\BTKUVNLE\DOC052616-05262016154906-000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2293484" y="-159883"/>
            <a:ext cx="4938033" cy="830580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txBox="1">
            <a:spLocks noGrp="1"/>
          </p:cNvSpPr>
          <p:nvPr/>
        </p:nvSpPr>
        <p:spPr bwMode="auto">
          <a:xfrm>
            <a:off x="4095750" y="6526395"/>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13</a:t>
            </a:r>
            <a:endParaRPr lang="en-US" altLang="en-US" sz="1000" b="1" dirty="0"/>
          </a:p>
        </p:txBody>
      </p:sp>
      <p:cxnSp>
        <p:nvCxnSpPr>
          <p:cNvPr id="6" name="Straight Arrow Connector 5"/>
          <p:cNvCxnSpPr/>
          <p:nvPr/>
        </p:nvCxnSpPr>
        <p:spPr>
          <a:xfrm>
            <a:off x="5867400" y="2286000"/>
            <a:ext cx="533400" cy="1059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13614" y="2136800"/>
            <a:ext cx="2353786" cy="307777"/>
          </a:xfrm>
          <a:prstGeom prst="rect">
            <a:avLst/>
          </a:prstGeom>
          <a:noFill/>
        </p:spPr>
        <p:txBody>
          <a:bodyPr wrap="none" rtlCol="0">
            <a:spAutoFit/>
          </a:bodyPr>
          <a:lstStyle/>
          <a:p>
            <a:r>
              <a:rPr lang="en-US" sz="1400" dirty="0" smtClean="0"/>
              <a:t>Total Formula = $210,990,085</a:t>
            </a:r>
            <a:endParaRPr lang="en-US" sz="1400" dirty="0"/>
          </a:p>
        </p:txBody>
      </p:sp>
    </p:spTree>
    <p:extLst>
      <p:ext uri="{BB962C8B-B14F-4D97-AF65-F5344CB8AC3E}">
        <p14:creationId xmlns:p14="http://schemas.microsoft.com/office/powerpoint/2010/main" val="1446059698"/>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720968"/>
          </a:xfrm>
        </p:spPr>
        <p:txBody>
          <a:bodyPr>
            <a:normAutofit fontScale="90000"/>
          </a:bodyPr>
          <a:lstStyle/>
          <a:p>
            <a:r>
              <a:rPr lang="en-US" dirty="0" smtClean="0"/>
              <a:t/>
            </a:r>
            <a:br>
              <a:rPr lang="en-US" dirty="0" smtClean="0"/>
            </a:br>
            <a:r>
              <a:rPr lang="en-US" sz="4000" b="1" dirty="0" smtClean="0"/>
              <a:t>State Sources/Funding Formula FY 2017</a:t>
            </a:r>
            <a:r>
              <a:rPr lang="en-US" dirty="0" smtClean="0"/>
              <a:t/>
            </a:r>
            <a:br>
              <a:rPr lang="en-US" dirty="0" smtClean="0"/>
            </a:br>
            <a:endParaRPr lang="en-US" dirty="0"/>
          </a:p>
        </p:txBody>
      </p:sp>
      <p:sp>
        <p:nvSpPr>
          <p:cNvPr id="3" name="Content Placeholder 2"/>
          <p:cNvSpPr>
            <a:spLocks noGrp="1"/>
          </p:cNvSpPr>
          <p:nvPr>
            <p:ph idx="1"/>
          </p:nvPr>
        </p:nvSpPr>
        <p:spPr>
          <a:xfrm>
            <a:off x="762000" y="1143000"/>
            <a:ext cx="8077200" cy="5410199"/>
          </a:xfrm>
        </p:spPr>
        <p:txBody>
          <a:bodyPr>
            <a:normAutofit lnSpcReduction="10000"/>
          </a:bodyPr>
          <a:lstStyle/>
          <a:p>
            <a:r>
              <a:rPr lang="en-US" dirty="0" smtClean="0"/>
              <a:t>State sources of $</a:t>
            </a:r>
            <a:r>
              <a:rPr lang="en-US" dirty="0" smtClean="0">
                <a:solidFill>
                  <a:schemeClr val="accent1">
                    <a:lumMod val="75000"/>
                  </a:schemeClr>
                </a:solidFill>
              </a:rPr>
              <a:t>259,511,217 </a:t>
            </a:r>
            <a:r>
              <a:rPr lang="en-US" dirty="0" smtClean="0"/>
              <a:t>account for a little over  </a:t>
            </a:r>
            <a:r>
              <a:rPr lang="en-US" dirty="0" smtClean="0">
                <a:solidFill>
                  <a:schemeClr val="accent1">
                    <a:lumMod val="75000"/>
                  </a:schemeClr>
                </a:solidFill>
              </a:rPr>
              <a:t>40% </a:t>
            </a:r>
            <a:r>
              <a:rPr lang="en-US" dirty="0" smtClean="0"/>
              <a:t>of the overall CJC E&amp;G budget, which exceeds </a:t>
            </a:r>
            <a:r>
              <a:rPr lang="en-US" dirty="0" smtClean="0">
                <a:solidFill>
                  <a:schemeClr val="accent1">
                    <a:lumMod val="75000"/>
                  </a:schemeClr>
                </a:solidFill>
              </a:rPr>
              <a:t>$600 million</a:t>
            </a:r>
          </a:p>
          <a:p>
            <a:endParaRPr lang="en-US" dirty="0" smtClean="0"/>
          </a:p>
          <a:p>
            <a:r>
              <a:rPr lang="en-US" dirty="0" smtClean="0"/>
              <a:t>Of the state sources of $259,511,217, </a:t>
            </a:r>
            <a:r>
              <a:rPr lang="en-US" dirty="0" smtClean="0">
                <a:solidFill>
                  <a:schemeClr val="accent1">
                    <a:lumMod val="75000"/>
                  </a:schemeClr>
                </a:solidFill>
              </a:rPr>
              <a:t>$210,990,085 </a:t>
            </a:r>
            <a:r>
              <a:rPr lang="en-US" dirty="0" smtClean="0"/>
              <a:t>or </a:t>
            </a:r>
            <a:r>
              <a:rPr lang="en-US" dirty="0" smtClean="0">
                <a:solidFill>
                  <a:schemeClr val="accent1">
                    <a:lumMod val="75000"/>
                  </a:schemeClr>
                </a:solidFill>
              </a:rPr>
              <a:t>81%</a:t>
            </a:r>
            <a:r>
              <a:rPr lang="en-US" dirty="0" smtClean="0"/>
              <a:t> will be allocated through the support funding formula in FY 17</a:t>
            </a:r>
          </a:p>
          <a:p>
            <a:pPr marL="914400" lvl="2" indent="0">
              <a:buNone/>
            </a:pPr>
            <a:endParaRPr lang="en-US" dirty="0" smtClean="0"/>
          </a:p>
          <a:p>
            <a:pPr marL="914400" lvl="2" indent="0">
              <a:buNone/>
            </a:pPr>
            <a:r>
              <a:rPr lang="en-US" dirty="0" smtClean="0"/>
              <a:t>Formula		$210,990,085</a:t>
            </a:r>
          </a:p>
          <a:p>
            <a:pPr marL="914400" lvl="2" indent="0">
              <a:buNone/>
            </a:pPr>
            <a:r>
              <a:rPr lang="en-US" u="sng" dirty="0" smtClean="0"/>
              <a:t>Line Items		    48,521,132</a:t>
            </a:r>
          </a:p>
          <a:p>
            <a:pPr marL="914400" lvl="2" indent="0">
              <a:buNone/>
            </a:pPr>
            <a:r>
              <a:rPr lang="en-US" dirty="0" smtClean="0"/>
              <a:t>	Total		$259,511,217</a:t>
            </a:r>
            <a:endParaRPr lang="en-US" dirty="0"/>
          </a:p>
        </p:txBody>
      </p:sp>
      <p:sp>
        <p:nvSpPr>
          <p:cNvPr id="4"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14</a:t>
            </a:r>
            <a:endParaRPr lang="en-US" altLang="en-US" sz="1000" b="1" dirty="0"/>
          </a:p>
        </p:txBody>
      </p:sp>
    </p:spTree>
    <p:extLst>
      <p:ext uri="{BB962C8B-B14F-4D97-AF65-F5344CB8AC3E}">
        <p14:creationId xmlns:p14="http://schemas.microsoft.com/office/powerpoint/2010/main" val="3957600607"/>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CJC Support Formula Calculation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deborah\AppData\Local\Microsoft\Windows\Temporary Internet Files\Content.Outlook\BTKUVNLE\DOC052616-05262016154906-000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5400000">
            <a:off x="2438401" y="-304799"/>
            <a:ext cx="4800600" cy="8153402"/>
          </a:xfrm>
          <a:prstGeom prst="rect">
            <a:avLst/>
          </a:prstGeom>
          <a:noFill/>
          <a:extLst>
            <a:ext uri="{909E8E84-426E-40DD-AFC4-6F175D3DCCD1}">
              <a14:hiddenFill xmlns:a14="http://schemas.microsoft.com/office/drawing/2010/main">
                <a:solidFill>
                  <a:srgbClr val="FFFFFF"/>
                </a:solidFill>
              </a14:hiddenFill>
            </a:ext>
          </a:extLst>
        </p:spPr>
      </p:pic>
      <p:sp>
        <p:nvSpPr>
          <p:cNvPr id="4" name="Up Arrow 3"/>
          <p:cNvSpPr/>
          <p:nvPr/>
        </p:nvSpPr>
        <p:spPr>
          <a:xfrm>
            <a:off x="3886200" y="5029200"/>
            <a:ext cx="3048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one</a:t>
            </a:r>
            <a:endParaRPr lang="en-US" sz="1000" dirty="0">
              <a:solidFill>
                <a:schemeClr val="bg1"/>
              </a:solidFill>
            </a:endParaRPr>
          </a:p>
        </p:txBody>
      </p:sp>
      <p:sp>
        <p:nvSpPr>
          <p:cNvPr id="6" name="Left Arrow 5"/>
          <p:cNvSpPr/>
          <p:nvPr/>
        </p:nvSpPr>
        <p:spPr>
          <a:xfrm>
            <a:off x="6781800" y="393329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Sum of Weights</a:t>
            </a:r>
            <a:endParaRPr lang="en-US" sz="1100" dirty="0"/>
          </a:p>
        </p:txBody>
      </p:sp>
      <p:sp>
        <p:nvSpPr>
          <p:cNvPr id="7" name="Down Arrow 6"/>
          <p:cNvSpPr/>
          <p:nvPr/>
        </p:nvSpPr>
        <p:spPr>
          <a:xfrm>
            <a:off x="5181600" y="2057400"/>
            <a:ext cx="31851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Weight</a:t>
            </a:r>
            <a:endParaRPr lang="en-US" sz="1000" dirty="0"/>
          </a:p>
        </p:txBody>
      </p:sp>
      <p:sp>
        <p:nvSpPr>
          <p:cNvPr id="8"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15</a:t>
            </a:r>
            <a:endParaRPr lang="en-US" altLang="en-US" sz="1000" b="1" dirty="0"/>
          </a:p>
        </p:txBody>
      </p:sp>
    </p:spTree>
    <p:extLst>
      <p:ext uri="{BB962C8B-B14F-4D97-AF65-F5344CB8AC3E}">
        <p14:creationId xmlns:p14="http://schemas.microsoft.com/office/powerpoint/2010/main" val="4170343673"/>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CJC Support Formula </a:t>
            </a:r>
          </a:p>
        </p:txBody>
      </p:sp>
      <p:sp>
        <p:nvSpPr>
          <p:cNvPr id="3" name="Content Placeholder 2"/>
          <p:cNvSpPr>
            <a:spLocks noGrp="1"/>
          </p:cNvSpPr>
          <p:nvPr>
            <p:ph idx="1"/>
          </p:nvPr>
        </p:nvSpPr>
        <p:spPr/>
        <p:txBody>
          <a:bodyPr/>
          <a:lstStyle/>
          <a:p>
            <a:endParaRPr lang="en-US" dirty="0"/>
          </a:p>
        </p:txBody>
      </p:sp>
      <p:pic>
        <p:nvPicPr>
          <p:cNvPr id="2050" name="Picture 2" descr="C:\Users\deborah\AppData\Local\Microsoft\Windows\Temporary Internet Files\Content.Outlook\BTKUVNLE\DOC052616-05262016154906-000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5400000">
            <a:off x="2331377" y="-304801"/>
            <a:ext cx="4800600" cy="830580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16</a:t>
            </a:r>
            <a:endParaRPr lang="en-US" altLang="en-US" sz="1000" b="1" dirty="0"/>
          </a:p>
        </p:txBody>
      </p:sp>
    </p:spTree>
    <p:extLst>
      <p:ext uri="{BB962C8B-B14F-4D97-AF65-F5344CB8AC3E}">
        <p14:creationId xmlns:p14="http://schemas.microsoft.com/office/powerpoint/2010/main" val="3382326367"/>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143000"/>
          </a:xfrm>
        </p:spPr>
        <p:txBody>
          <a:bodyPr>
            <a:normAutofit/>
          </a:bodyPr>
          <a:lstStyle/>
          <a:p>
            <a:r>
              <a:rPr lang="en-US" dirty="0" smtClean="0"/>
              <a:t>Support Formula Base</a:t>
            </a:r>
            <a:endParaRPr lang="en-US" dirty="0"/>
          </a:p>
        </p:txBody>
      </p:sp>
      <p:sp>
        <p:nvSpPr>
          <p:cNvPr id="3" name="Content Placeholder 2"/>
          <p:cNvSpPr>
            <a:spLocks noGrp="1"/>
          </p:cNvSpPr>
          <p:nvPr>
            <p:ph idx="1"/>
          </p:nvPr>
        </p:nvSpPr>
        <p:spPr>
          <a:xfrm>
            <a:off x="685800" y="1066800"/>
            <a:ext cx="8077200" cy="5410201"/>
          </a:xfrm>
        </p:spPr>
        <p:txBody>
          <a:bodyPr>
            <a:normAutofit fontScale="92500" lnSpcReduction="20000"/>
          </a:bodyPr>
          <a:lstStyle/>
          <a:p>
            <a:pPr marL="0" indent="0">
              <a:buNone/>
            </a:pPr>
            <a:r>
              <a:rPr lang="en-US" b="1" u="sng" dirty="0" smtClean="0">
                <a:solidFill>
                  <a:schemeClr val="accent1">
                    <a:lumMod val="75000"/>
                  </a:schemeClr>
                </a:solidFill>
              </a:rPr>
              <a:t>Base Calculation</a:t>
            </a:r>
          </a:p>
          <a:p>
            <a:pPr marL="0" indent="0">
              <a:buNone/>
            </a:pPr>
            <a:endParaRPr lang="en-US" dirty="0" smtClean="0"/>
          </a:p>
          <a:p>
            <a:pPr marL="0" indent="0">
              <a:buNone/>
            </a:pPr>
            <a:r>
              <a:rPr lang="en-US" dirty="0"/>
              <a:t>	</a:t>
            </a:r>
            <a:r>
              <a:rPr lang="en-US" dirty="0" smtClean="0"/>
              <a:t>* Provides fixed, equal amounts to  each 		of the 15 </a:t>
            </a:r>
            <a:r>
              <a:rPr lang="en-US" dirty="0"/>
              <a:t>colleges</a:t>
            </a:r>
            <a:r>
              <a:rPr lang="en-US" dirty="0" smtClean="0"/>
              <a:t>.</a:t>
            </a:r>
          </a:p>
          <a:p>
            <a:pPr marL="0" indent="0">
              <a:buNone/>
            </a:pPr>
            <a:endParaRPr lang="en-US" dirty="0" smtClean="0"/>
          </a:p>
          <a:p>
            <a:pPr marL="0" indent="0">
              <a:buNone/>
            </a:pPr>
            <a:r>
              <a:rPr lang="en-US" dirty="0"/>
              <a:t>	</a:t>
            </a:r>
            <a:r>
              <a:rPr lang="en-US" dirty="0" smtClean="0"/>
              <a:t>* The Base amount is equal to the </a:t>
            </a:r>
            <a:r>
              <a:rPr lang="en-US" b="1" dirty="0" smtClean="0">
                <a:solidFill>
                  <a:schemeClr val="accent1">
                    <a:lumMod val="75000"/>
                  </a:schemeClr>
                </a:solidFill>
              </a:rPr>
              <a:t>Prior year</a:t>
            </a:r>
            <a:r>
              <a:rPr lang="en-US" dirty="0" smtClean="0"/>
              <a:t> 	funding formula amount (line items not 	included) times </a:t>
            </a:r>
            <a:r>
              <a:rPr lang="en-US" b="1" dirty="0" smtClean="0">
                <a:solidFill>
                  <a:schemeClr val="accent1">
                    <a:lumMod val="75000"/>
                  </a:schemeClr>
                </a:solidFill>
              </a:rPr>
              <a:t>15%</a:t>
            </a:r>
          </a:p>
          <a:p>
            <a:pPr marL="0" indent="0">
              <a:buNone/>
            </a:pPr>
            <a:endParaRPr lang="en-US" dirty="0">
              <a:solidFill>
                <a:schemeClr val="accent1">
                  <a:lumMod val="75000"/>
                </a:schemeClr>
              </a:solidFill>
            </a:endParaRPr>
          </a:p>
          <a:p>
            <a:pPr marL="0" indent="0">
              <a:buNone/>
            </a:pPr>
            <a:r>
              <a:rPr lang="en-US" dirty="0"/>
              <a:t>	</a:t>
            </a:r>
            <a:r>
              <a:rPr lang="en-US" dirty="0" smtClean="0"/>
              <a:t>* The total </a:t>
            </a:r>
            <a:r>
              <a:rPr lang="en-US" b="1" dirty="0" smtClean="0">
                <a:solidFill>
                  <a:schemeClr val="accent1">
                    <a:lumMod val="75000"/>
                  </a:schemeClr>
                </a:solidFill>
              </a:rPr>
              <a:t>Base </a:t>
            </a:r>
            <a:r>
              <a:rPr lang="en-US" dirty="0" smtClean="0"/>
              <a:t>amount is subtracted from 	the total funding formula amount for the 	</a:t>
            </a:r>
            <a:r>
              <a:rPr lang="en-US" b="1" dirty="0" smtClean="0">
                <a:solidFill>
                  <a:schemeClr val="accent1">
                    <a:lumMod val="75000"/>
                  </a:schemeClr>
                </a:solidFill>
              </a:rPr>
              <a:t>current year </a:t>
            </a:r>
            <a:r>
              <a:rPr lang="en-US" dirty="0" smtClean="0"/>
              <a:t>to provide the amount available 	to be distributed via FTE enrollment</a:t>
            </a:r>
            <a:endParaRPr lang="en-US" dirty="0"/>
          </a:p>
          <a:p>
            <a:endParaRPr lang="en-US" dirty="0"/>
          </a:p>
        </p:txBody>
      </p:sp>
      <p:sp>
        <p:nvSpPr>
          <p:cNvPr id="4"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17</a:t>
            </a:r>
            <a:endParaRPr lang="en-US" altLang="en-US" sz="1000" b="1" dirty="0"/>
          </a:p>
        </p:txBody>
      </p:sp>
    </p:spTree>
    <p:extLst>
      <p:ext uri="{BB962C8B-B14F-4D97-AF65-F5344CB8AC3E}">
        <p14:creationId xmlns:p14="http://schemas.microsoft.com/office/powerpoint/2010/main" val="1443911916"/>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873368"/>
          </a:xfrm>
        </p:spPr>
        <p:txBody>
          <a:bodyPr/>
          <a:lstStyle/>
          <a:p>
            <a:r>
              <a:rPr lang="en-US" dirty="0" smtClean="0"/>
              <a:t>Full Time Equivalent (FTE)</a:t>
            </a:r>
            <a:endParaRPr lang="en-US" dirty="0"/>
          </a:p>
        </p:txBody>
      </p:sp>
      <p:sp>
        <p:nvSpPr>
          <p:cNvPr id="3" name="Content Placeholder 2"/>
          <p:cNvSpPr>
            <a:spLocks noGrp="1"/>
          </p:cNvSpPr>
          <p:nvPr>
            <p:ph idx="1"/>
          </p:nvPr>
        </p:nvSpPr>
        <p:spPr>
          <a:xfrm>
            <a:off x="609600" y="914400"/>
            <a:ext cx="8458200" cy="5415146"/>
          </a:xfrm>
        </p:spPr>
        <p:txBody>
          <a:bodyPr>
            <a:normAutofit fontScale="25000" lnSpcReduction="20000"/>
          </a:bodyPr>
          <a:lstStyle/>
          <a:p>
            <a:pPr marL="0" indent="0">
              <a:buNone/>
            </a:pPr>
            <a:endParaRPr lang="en-US" dirty="0"/>
          </a:p>
          <a:p>
            <a:r>
              <a:rPr lang="en-US" sz="9600" dirty="0" smtClean="0"/>
              <a:t>Semester Credit Hours from the </a:t>
            </a:r>
            <a:r>
              <a:rPr lang="en-US" sz="9600" b="1" dirty="0" smtClean="0"/>
              <a:t>prior year’s </a:t>
            </a:r>
            <a:r>
              <a:rPr lang="en-US" sz="9600" b="1" dirty="0" smtClean="0">
                <a:solidFill>
                  <a:schemeClr val="tx2">
                    <a:lumMod val="75000"/>
                  </a:schemeClr>
                </a:solidFill>
              </a:rPr>
              <a:t>Summer, Fall and Summer </a:t>
            </a:r>
            <a:r>
              <a:rPr lang="en-US" sz="9600" dirty="0" smtClean="0"/>
              <a:t>semesters enrollments are collected</a:t>
            </a:r>
          </a:p>
          <a:p>
            <a:pPr marL="0" indent="0">
              <a:buNone/>
            </a:pPr>
            <a:endParaRPr lang="en-US" sz="9600" dirty="0" smtClean="0"/>
          </a:p>
          <a:p>
            <a:r>
              <a:rPr lang="en-US" sz="9600" dirty="0" smtClean="0"/>
              <a:t>From students “actually </a:t>
            </a:r>
            <a:r>
              <a:rPr lang="en-US" sz="9600" b="1" dirty="0" smtClean="0">
                <a:solidFill>
                  <a:schemeClr val="tx2">
                    <a:lumMod val="75000"/>
                  </a:schemeClr>
                </a:solidFill>
              </a:rPr>
              <a:t>enrolled</a:t>
            </a:r>
            <a:r>
              <a:rPr lang="en-US" sz="9600" dirty="0" smtClean="0"/>
              <a:t> and </a:t>
            </a:r>
            <a:r>
              <a:rPr lang="en-US" sz="9600" b="1" dirty="0" smtClean="0">
                <a:solidFill>
                  <a:schemeClr val="tx2">
                    <a:lumMod val="75000"/>
                  </a:schemeClr>
                </a:solidFill>
              </a:rPr>
              <a:t>in attendance </a:t>
            </a:r>
            <a:r>
              <a:rPr lang="en-US" sz="9600" dirty="0" smtClean="0"/>
              <a:t>the last day of the sixth week of each semester, or its equivalent, counting only students who reside within the State of Mississippi”  </a:t>
            </a:r>
          </a:p>
          <a:p>
            <a:pPr marL="0" indent="0">
              <a:buNone/>
            </a:pPr>
            <a:r>
              <a:rPr lang="en-US" sz="9600" dirty="0"/>
              <a:t>	</a:t>
            </a:r>
            <a:r>
              <a:rPr lang="en-US" sz="9600" dirty="0" smtClean="0"/>
              <a:t>(</a:t>
            </a:r>
            <a:r>
              <a:rPr lang="en-US" sz="9600" b="1" dirty="0" err="1" smtClean="0"/>
              <a:t>A.D.Nursing</a:t>
            </a:r>
            <a:r>
              <a:rPr lang="en-US" sz="9600" b="1" dirty="0" smtClean="0"/>
              <a:t> is the only exception</a:t>
            </a:r>
            <a:r>
              <a:rPr lang="en-US" sz="9600" dirty="0" smtClean="0"/>
              <a:t>. Out-of-state A.D. 	Nursing students must pay out of state tuition, but the 	semester credit hours they take qualify them for pay 	purposes.)  </a:t>
            </a:r>
          </a:p>
          <a:p>
            <a:pPr marL="0" indent="0">
              <a:buNone/>
            </a:pPr>
            <a:endParaRPr lang="en-US" sz="9600" dirty="0"/>
          </a:p>
          <a:p>
            <a:r>
              <a:rPr lang="en-US" sz="9600" dirty="0" smtClean="0"/>
              <a:t>In the following categories:  1) Academic, 2) Technical,  3) Career, 4) Associate Degree Nursing , 5) Associate Degree Allied Health and 6) MSVCC</a:t>
            </a:r>
          </a:p>
          <a:p>
            <a:endParaRPr lang="en-US" sz="9600" dirty="0" smtClean="0"/>
          </a:p>
          <a:p>
            <a:r>
              <a:rPr lang="en-US" sz="9600" dirty="0" smtClean="0"/>
              <a:t>It takes </a:t>
            </a:r>
            <a:r>
              <a:rPr lang="en-US" sz="9600" b="1" dirty="0" smtClean="0">
                <a:solidFill>
                  <a:schemeClr val="tx2">
                    <a:lumMod val="75000"/>
                  </a:schemeClr>
                </a:solidFill>
              </a:rPr>
              <a:t>30 </a:t>
            </a:r>
            <a:r>
              <a:rPr lang="en-US" sz="9600" dirty="0"/>
              <a:t>Semester Credit </a:t>
            </a:r>
            <a:r>
              <a:rPr lang="en-US" sz="9600" dirty="0" smtClean="0"/>
              <a:t>Hours to equal </a:t>
            </a:r>
            <a:r>
              <a:rPr lang="en-US" sz="9600" b="1" dirty="0" smtClean="0">
                <a:solidFill>
                  <a:schemeClr val="tx2">
                    <a:lumMod val="75000"/>
                  </a:schemeClr>
                </a:solidFill>
              </a:rPr>
              <a:t>1 FTE</a:t>
            </a:r>
            <a:endParaRPr lang="en-US" sz="9600" b="1" dirty="0">
              <a:solidFill>
                <a:schemeClr val="tx2">
                  <a:lumMod val="75000"/>
                </a:schemeClr>
              </a:solidFill>
            </a:endParaRPr>
          </a:p>
          <a:p>
            <a:endParaRPr lang="en-US" sz="9600" dirty="0" smtClean="0"/>
          </a:p>
          <a:p>
            <a:endParaRPr lang="en-US" dirty="0" smtClean="0"/>
          </a:p>
          <a:p>
            <a:pPr marL="0" indent="0">
              <a:buNone/>
            </a:pPr>
            <a:r>
              <a:rPr lang="en-US" dirty="0" smtClean="0"/>
              <a:t> </a:t>
            </a:r>
            <a:endParaRPr lang="en-US" dirty="0"/>
          </a:p>
        </p:txBody>
      </p:sp>
      <p:sp>
        <p:nvSpPr>
          <p:cNvPr id="4"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18</a:t>
            </a:r>
            <a:endParaRPr lang="en-US" altLang="en-US" sz="1000" b="1" dirty="0"/>
          </a:p>
        </p:txBody>
      </p:sp>
    </p:spTree>
    <p:extLst>
      <p:ext uri="{BB962C8B-B14F-4D97-AF65-F5344CB8AC3E}">
        <p14:creationId xmlns:p14="http://schemas.microsoft.com/office/powerpoint/2010/main" val="1394026913"/>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599"/>
            <a:ext cx="7886700" cy="1325563"/>
          </a:xfrm>
        </p:spPr>
        <p:txBody>
          <a:bodyPr>
            <a:normAutofit/>
          </a:bodyPr>
          <a:lstStyle/>
          <a:p>
            <a:pPr algn="ctr"/>
            <a:r>
              <a:rPr lang="en-US" dirty="0" smtClean="0"/>
              <a:t>CJC Support Formula</a:t>
            </a:r>
            <a:endParaRPr lang="en-US" dirty="0"/>
          </a:p>
        </p:txBody>
      </p:sp>
      <p:sp>
        <p:nvSpPr>
          <p:cNvPr id="3" name="Content Placeholder 2"/>
          <p:cNvSpPr>
            <a:spLocks noGrp="1"/>
          </p:cNvSpPr>
          <p:nvPr>
            <p:ph idx="1"/>
          </p:nvPr>
        </p:nvSpPr>
        <p:spPr>
          <a:xfrm>
            <a:off x="609600" y="1143000"/>
            <a:ext cx="7886700" cy="5318974"/>
          </a:xfrm>
        </p:spPr>
        <p:txBody>
          <a:bodyPr>
            <a:normAutofit/>
          </a:bodyPr>
          <a:lstStyle/>
          <a:p>
            <a:pPr marL="0" indent="0">
              <a:buNone/>
            </a:pPr>
            <a:r>
              <a:rPr lang="en-US" dirty="0" smtClean="0"/>
              <a:t>Example:	Amount Available = $178,942,795</a:t>
            </a:r>
          </a:p>
          <a:p>
            <a:pPr marL="0" indent="0">
              <a:buNone/>
            </a:pPr>
            <a:r>
              <a:rPr lang="en-US" sz="2000" dirty="0"/>
              <a:t>	</a:t>
            </a:r>
            <a:r>
              <a:rPr lang="en-US" sz="2000" dirty="0" smtClean="0"/>
              <a:t>	</a:t>
            </a:r>
          </a:p>
          <a:p>
            <a:pPr marL="0" indent="0">
              <a:buNone/>
            </a:pPr>
            <a:r>
              <a:rPr lang="en-US" sz="2000" dirty="0"/>
              <a:t>	</a:t>
            </a:r>
            <a:r>
              <a:rPr lang="en-US" sz="2000" dirty="0" smtClean="0"/>
              <a:t>	Academic	43,636 SCH 	x 1.0	43,636</a:t>
            </a:r>
            <a:r>
              <a:rPr lang="en-US" sz="2000" dirty="0"/>
              <a:t>	</a:t>
            </a:r>
            <a:r>
              <a:rPr lang="en-US" sz="2000" dirty="0" smtClean="0"/>
              <a:t>		Technical	10,409 SCH	x 1.0	10,409</a:t>
            </a:r>
          </a:p>
          <a:p>
            <a:pPr marL="0" indent="0">
              <a:buNone/>
            </a:pPr>
            <a:r>
              <a:rPr lang="en-US" sz="2000" dirty="0"/>
              <a:t>	</a:t>
            </a:r>
            <a:r>
              <a:rPr lang="en-US" sz="2000" dirty="0" smtClean="0"/>
              <a:t>	Career		  4,072 SCH 	x 1.0	  4,072</a:t>
            </a:r>
          </a:p>
          <a:p>
            <a:pPr marL="0" indent="0">
              <a:buNone/>
            </a:pPr>
            <a:r>
              <a:rPr lang="en-US" sz="2000" dirty="0"/>
              <a:t>	</a:t>
            </a:r>
            <a:r>
              <a:rPr lang="en-US" sz="2000" dirty="0" smtClean="0"/>
              <a:t>	</a:t>
            </a:r>
            <a:r>
              <a:rPr lang="en-US" sz="2000" dirty="0" err="1" smtClean="0"/>
              <a:t>A.D.Nursing</a:t>
            </a:r>
            <a:r>
              <a:rPr lang="en-US" sz="2000" dirty="0" smtClean="0"/>
              <a:t>	   2,678 SCH	x 1.19	  3,187</a:t>
            </a:r>
          </a:p>
          <a:p>
            <a:pPr marL="0" indent="0">
              <a:buNone/>
            </a:pPr>
            <a:r>
              <a:rPr lang="en-US" sz="2000" dirty="0"/>
              <a:t>	</a:t>
            </a:r>
            <a:r>
              <a:rPr lang="en-US" sz="2000" dirty="0" smtClean="0"/>
              <a:t>	A.D. Allied Health	   1,755 SCH	x 1.19	  2,089</a:t>
            </a:r>
          </a:p>
          <a:p>
            <a:pPr marL="0" indent="0">
              <a:buNone/>
            </a:pPr>
            <a:r>
              <a:rPr lang="en-US" sz="2000" dirty="0"/>
              <a:t>	</a:t>
            </a:r>
            <a:r>
              <a:rPr lang="en-US" sz="2000" dirty="0" smtClean="0"/>
              <a:t>	MSVCC Host	   2,400 SCH	x 0.5	  1,200</a:t>
            </a:r>
          </a:p>
          <a:p>
            <a:pPr marL="0" indent="0">
              <a:buNone/>
            </a:pPr>
            <a:r>
              <a:rPr lang="en-US" sz="2000" dirty="0"/>
              <a:t>	</a:t>
            </a:r>
            <a:r>
              <a:rPr lang="en-US" sz="2000" dirty="0" smtClean="0"/>
              <a:t>	MSVCC Provider	   2,400 SCH	x 0.5	  1,200</a:t>
            </a:r>
          </a:p>
          <a:p>
            <a:pPr marL="0" indent="0">
              <a:buNone/>
            </a:pPr>
            <a:r>
              <a:rPr lang="en-US" sz="2000" dirty="0"/>
              <a:t>	</a:t>
            </a:r>
            <a:r>
              <a:rPr lang="en-US" sz="2000" dirty="0" smtClean="0"/>
              <a:t>						---------</a:t>
            </a:r>
          </a:p>
          <a:p>
            <a:pPr marL="0" indent="0">
              <a:buNone/>
            </a:pPr>
            <a:r>
              <a:rPr lang="en-US" sz="2000" dirty="0"/>
              <a:t>	</a:t>
            </a:r>
            <a:r>
              <a:rPr lang="en-US" sz="2000" dirty="0" smtClean="0"/>
              <a:t>			Sum of Weights = 	68,793</a:t>
            </a:r>
            <a:endParaRPr lang="en-US" sz="2000" dirty="0"/>
          </a:p>
          <a:p>
            <a:pPr marL="0" indent="0">
              <a:buNone/>
            </a:pPr>
            <a:r>
              <a:rPr lang="en-US" sz="2400" dirty="0" smtClean="0"/>
              <a:t>Amount Availabl</a:t>
            </a:r>
            <a:r>
              <a:rPr lang="en-US" sz="2000" dirty="0" smtClean="0"/>
              <a:t>e to Distribute /</a:t>
            </a:r>
            <a:r>
              <a:rPr lang="en-US" sz="2400" dirty="0" smtClean="0"/>
              <a:t> Sum of Weights = $210,990,085/65,793.67 = </a:t>
            </a:r>
            <a:r>
              <a:rPr lang="en-US" sz="2400" dirty="0" smtClean="0">
                <a:solidFill>
                  <a:srgbClr val="FF0000"/>
                </a:solidFill>
              </a:rPr>
              <a:t>$2,719.76  </a:t>
            </a:r>
            <a:r>
              <a:rPr lang="en-US" sz="2400" dirty="0" smtClean="0"/>
              <a:t>for a 1.0 FTE = 30 SCH</a:t>
            </a:r>
            <a:endParaRPr lang="en-US" sz="2000" dirty="0"/>
          </a:p>
        </p:txBody>
      </p:sp>
      <p:sp>
        <p:nvSpPr>
          <p:cNvPr id="4"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19</a:t>
            </a:r>
            <a:endParaRPr lang="en-US" altLang="en-US" sz="1000" b="1" dirty="0"/>
          </a:p>
        </p:txBody>
      </p:sp>
    </p:spTree>
    <p:extLst>
      <p:ext uri="{BB962C8B-B14F-4D97-AF65-F5344CB8AC3E}">
        <p14:creationId xmlns:p14="http://schemas.microsoft.com/office/powerpoint/2010/main" val="1164539957"/>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29910374"/>
              </p:ext>
            </p:extLst>
          </p:nvPr>
        </p:nvGraphicFramePr>
        <p:xfrm>
          <a:off x="1828800" y="1676400"/>
          <a:ext cx="6096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smtClean="0"/>
              <a:t>Today’s Overview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CJC Support Formula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Categories are not necessarily Mutually Exclusive.  </a:t>
            </a:r>
          </a:p>
          <a:p>
            <a:pPr marL="0" indent="0">
              <a:buNone/>
            </a:pPr>
            <a:endParaRPr lang="en-US" dirty="0" smtClean="0"/>
          </a:p>
          <a:p>
            <a:pPr marL="0" indent="0">
              <a:buNone/>
            </a:pPr>
            <a:r>
              <a:rPr lang="en-US" dirty="0" smtClean="0"/>
              <a:t>Categories Overlap.</a:t>
            </a:r>
          </a:p>
          <a:p>
            <a:pPr marL="0" indent="0">
              <a:buNone/>
            </a:pPr>
            <a:endParaRPr lang="en-US" dirty="0"/>
          </a:p>
          <a:p>
            <a:pPr marL="0" indent="0">
              <a:buNone/>
            </a:pPr>
            <a:r>
              <a:rPr lang="en-US" dirty="0" smtClean="0"/>
              <a:t>For example:	NUR credit hours are both Academic and AD Nursing --- simultaneously in the same calculation, i.e. </a:t>
            </a:r>
            <a:r>
              <a:rPr lang="en-US" u="sng" dirty="0" smtClean="0"/>
              <a:t>accumulated twice</a:t>
            </a:r>
            <a:r>
              <a:rPr lang="en-US" dirty="0" smtClean="0"/>
              <a:t>.</a:t>
            </a:r>
            <a:endParaRPr lang="en-US" dirty="0"/>
          </a:p>
        </p:txBody>
      </p:sp>
      <p:sp>
        <p:nvSpPr>
          <p:cNvPr id="4"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20</a:t>
            </a:r>
            <a:endParaRPr lang="en-US" altLang="en-US" sz="1000" b="1" dirty="0"/>
          </a:p>
        </p:txBody>
      </p:sp>
    </p:spTree>
    <p:extLst>
      <p:ext uri="{BB962C8B-B14F-4D97-AF65-F5344CB8AC3E}">
        <p14:creationId xmlns:p14="http://schemas.microsoft.com/office/powerpoint/2010/main" val="2360181464"/>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CJC Support Formula</a:t>
            </a:r>
            <a:endParaRPr lang="en-US" dirty="0"/>
          </a:p>
        </p:txBody>
      </p:sp>
      <p:sp>
        <p:nvSpPr>
          <p:cNvPr id="3" name="Content Placeholder 2"/>
          <p:cNvSpPr>
            <a:spLocks noGrp="1"/>
          </p:cNvSpPr>
          <p:nvPr>
            <p:ph idx="1"/>
          </p:nvPr>
        </p:nvSpPr>
        <p:spPr>
          <a:xfrm>
            <a:off x="628650" y="1506829"/>
            <a:ext cx="8515350" cy="4741571"/>
          </a:xfrm>
        </p:spPr>
        <p:txBody>
          <a:bodyPr>
            <a:normAutofit fontScale="70000" lnSpcReduction="20000"/>
          </a:bodyPr>
          <a:lstStyle/>
          <a:p>
            <a:pPr marL="0" indent="0">
              <a:buNone/>
            </a:pPr>
            <a:r>
              <a:rPr lang="en-US" sz="3400" dirty="0" smtClean="0"/>
              <a:t>ADN </a:t>
            </a:r>
            <a:r>
              <a:rPr lang="en-US" sz="3400" dirty="0" smtClean="0"/>
              <a:t>Example:	Student has 3 SCH of NUR 1123.</a:t>
            </a:r>
          </a:p>
          <a:p>
            <a:pPr marL="0" indent="0">
              <a:buNone/>
            </a:pPr>
            <a:r>
              <a:rPr lang="en-US" sz="3400" dirty="0"/>
              <a:t>	</a:t>
            </a:r>
            <a:r>
              <a:rPr lang="en-US" sz="3400" dirty="0" smtClean="0"/>
              <a:t>		(SCH = Semester Credit Hours)</a:t>
            </a:r>
          </a:p>
          <a:p>
            <a:pPr marL="0" indent="0">
              <a:buNone/>
            </a:pPr>
            <a:endParaRPr lang="en-US" sz="3400" dirty="0"/>
          </a:p>
          <a:p>
            <a:pPr marL="0" indent="0">
              <a:buNone/>
            </a:pPr>
            <a:r>
              <a:rPr lang="en-US" sz="3400" dirty="0" smtClean="0"/>
              <a:t>			Academic	3/30 x 1.0   =  0.10</a:t>
            </a:r>
          </a:p>
          <a:p>
            <a:pPr marL="0" indent="0">
              <a:buNone/>
            </a:pPr>
            <a:r>
              <a:rPr lang="en-US" sz="3400" dirty="0"/>
              <a:t>	</a:t>
            </a:r>
            <a:r>
              <a:rPr lang="en-US" sz="3400" dirty="0" smtClean="0"/>
              <a:t>		ADN		3/30 x 1.19 =  0.1190</a:t>
            </a:r>
          </a:p>
          <a:p>
            <a:pPr marL="0" indent="0">
              <a:buNone/>
            </a:pPr>
            <a:r>
              <a:rPr lang="en-US" sz="3400" dirty="0"/>
              <a:t>	</a:t>
            </a:r>
            <a:r>
              <a:rPr lang="en-US" sz="3400" dirty="0" smtClean="0"/>
              <a:t>		---------------------------------------------</a:t>
            </a:r>
          </a:p>
          <a:p>
            <a:pPr marL="0" indent="0">
              <a:buNone/>
            </a:pPr>
            <a:r>
              <a:rPr lang="en-US" sz="3400" dirty="0"/>
              <a:t>	</a:t>
            </a:r>
            <a:r>
              <a:rPr lang="en-US" sz="3400" dirty="0" smtClean="0"/>
              <a:t>		</a:t>
            </a:r>
            <a:r>
              <a:rPr lang="en-US" sz="3400" dirty="0"/>
              <a:t>(Sum of the Weights</a:t>
            </a:r>
            <a:r>
              <a:rPr lang="en-US" sz="3400" dirty="0" smtClean="0"/>
              <a:t>)</a:t>
            </a:r>
            <a:r>
              <a:rPr lang="en-US" sz="3400" dirty="0" smtClean="0"/>
              <a:t>           = 0.2190</a:t>
            </a:r>
            <a:endParaRPr lang="en-US" sz="3400" dirty="0"/>
          </a:p>
          <a:p>
            <a:pPr marL="0" indent="0">
              <a:buNone/>
            </a:pPr>
            <a:endParaRPr lang="en-US" sz="3400" dirty="0" smtClean="0"/>
          </a:p>
          <a:p>
            <a:pPr marL="0" indent="0">
              <a:buNone/>
            </a:pPr>
            <a:r>
              <a:rPr lang="en-US" sz="3400" dirty="0" smtClean="0"/>
              <a:t>Same </a:t>
            </a:r>
            <a:r>
              <a:rPr lang="en-US" sz="3400" dirty="0" smtClean="0"/>
              <a:t>is true for AD Allied </a:t>
            </a:r>
            <a:r>
              <a:rPr lang="en-US" sz="3400" dirty="0" smtClean="0"/>
              <a:t>Health</a:t>
            </a:r>
          </a:p>
          <a:p>
            <a:pPr marL="0" indent="0">
              <a:buNone/>
            </a:pPr>
            <a:endParaRPr lang="en-US" sz="3400" dirty="0"/>
          </a:p>
          <a:p>
            <a:pPr marL="0" indent="0">
              <a:buNone/>
            </a:pPr>
            <a:r>
              <a:rPr lang="en-US" sz="3400" dirty="0" smtClean="0"/>
              <a:t>If the student took NUR 1119, the sum of the weights would be Academic = 0.30 and ADN =0.357, for a total sum of the weights of 0.675.</a:t>
            </a:r>
            <a:endParaRPr lang="en-US" sz="3400" dirty="0" smtClean="0"/>
          </a:p>
          <a:p>
            <a:pPr marL="0" indent="0">
              <a:buNone/>
            </a:pPr>
            <a:endParaRPr lang="en-US" dirty="0" smtClean="0"/>
          </a:p>
        </p:txBody>
      </p:sp>
      <p:sp>
        <p:nvSpPr>
          <p:cNvPr id="4"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21</a:t>
            </a:r>
            <a:endParaRPr lang="en-US" altLang="en-US" sz="1000" b="1" dirty="0"/>
          </a:p>
        </p:txBody>
      </p:sp>
    </p:spTree>
    <p:extLst>
      <p:ext uri="{BB962C8B-B14F-4D97-AF65-F5344CB8AC3E}">
        <p14:creationId xmlns:p14="http://schemas.microsoft.com/office/powerpoint/2010/main" val="2311832302"/>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CJC Support Formula</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Example:</a:t>
            </a:r>
          </a:p>
          <a:p>
            <a:pPr marL="0" indent="0">
              <a:buNone/>
            </a:pPr>
            <a:r>
              <a:rPr lang="en-US" dirty="0"/>
              <a:t>	</a:t>
            </a:r>
            <a:r>
              <a:rPr lang="en-US" dirty="0" smtClean="0"/>
              <a:t>Student is coded as an NUR </a:t>
            </a:r>
            <a:r>
              <a:rPr lang="en-US" dirty="0" smtClean="0"/>
              <a:t>Program of Study </a:t>
            </a:r>
            <a:r>
              <a:rPr lang="en-US" dirty="0" smtClean="0"/>
              <a:t>in PE </a:t>
            </a:r>
            <a:r>
              <a:rPr lang="en-US" dirty="0" smtClean="0"/>
              <a:t>F27 (CIP 513800), </a:t>
            </a:r>
            <a:r>
              <a:rPr lang="en-US" dirty="0" smtClean="0"/>
              <a:t>takes 6 </a:t>
            </a:r>
            <a:r>
              <a:rPr lang="en-US" dirty="0" smtClean="0"/>
              <a:t>hrs. </a:t>
            </a:r>
            <a:r>
              <a:rPr lang="en-US" dirty="0" smtClean="0"/>
              <a:t>of NUR and 6 </a:t>
            </a:r>
            <a:r>
              <a:rPr lang="en-US" dirty="0" smtClean="0"/>
              <a:t>hrs. </a:t>
            </a:r>
            <a:r>
              <a:rPr lang="en-US" dirty="0" smtClean="0"/>
              <a:t>of BIO:</a:t>
            </a:r>
          </a:p>
          <a:p>
            <a:pPr marL="0" indent="0">
              <a:buNone/>
            </a:pPr>
            <a:r>
              <a:rPr lang="en-US" dirty="0"/>
              <a:t>	</a:t>
            </a:r>
            <a:r>
              <a:rPr lang="en-US" dirty="0" smtClean="0"/>
              <a:t>	</a:t>
            </a:r>
            <a:r>
              <a:rPr lang="en-US" dirty="0">
                <a:solidFill>
                  <a:schemeClr val="accent1">
                    <a:lumMod val="50000"/>
                  </a:schemeClr>
                </a:solidFill>
              </a:rPr>
              <a:t>[ 12 Academic x 1.0 + 6 ADN x 1.19 ]</a:t>
            </a:r>
          </a:p>
          <a:p>
            <a:pPr marL="0" indent="0">
              <a:buNone/>
            </a:pPr>
            <a:endParaRPr lang="en-US" dirty="0"/>
          </a:p>
          <a:p>
            <a:pPr marL="0" indent="0">
              <a:buNone/>
            </a:pPr>
            <a:r>
              <a:rPr lang="en-US" dirty="0" smtClean="0"/>
              <a:t>	Same student is coded as an LAR (pre-nursing) major in PE, takes same schedule:</a:t>
            </a:r>
          </a:p>
          <a:p>
            <a:pPr marL="0" indent="0">
              <a:buNone/>
            </a:pPr>
            <a:r>
              <a:rPr lang="en-US" dirty="0"/>
              <a:t>	</a:t>
            </a:r>
            <a:r>
              <a:rPr lang="en-US" dirty="0" smtClean="0"/>
              <a:t>	</a:t>
            </a:r>
            <a:r>
              <a:rPr lang="en-US" dirty="0" smtClean="0">
                <a:solidFill>
                  <a:schemeClr val="accent1">
                    <a:lumMod val="50000"/>
                  </a:schemeClr>
                </a:solidFill>
              </a:rPr>
              <a:t>[ 12 Academic x 1.0 ]</a:t>
            </a:r>
            <a:endParaRPr lang="en-US" dirty="0">
              <a:solidFill>
                <a:schemeClr val="accent1">
                  <a:lumMod val="50000"/>
                </a:schemeClr>
              </a:solidFill>
            </a:endParaRPr>
          </a:p>
        </p:txBody>
      </p:sp>
      <p:sp>
        <p:nvSpPr>
          <p:cNvPr id="4"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22</a:t>
            </a:r>
            <a:endParaRPr lang="en-US" altLang="en-US" sz="1000" b="1" dirty="0"/>
          </a:p>
        </p:txBody>
      </p:sp>
    </p:spTree>
    <p:extLst>
      <p:ext uri="{BB962C8B-B14F-4D97-AF65-F5344CB8AC3E}">
        <p14:creationId xmlns:p14="http://schemas.microsoft.com/office/powerpoint/2010/main" val="1331835917"/>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CJC Support Formula</a:t>
            </a:r>
            <a:endParaRPr lang="en-US" dirty="0"/>
          </a:p>
        </p:txBody>
      </p:sp>
      <p:sp>
        <p:nvSpPr>
          <p:cNvPr id="3" name="Content Placeholder 2"/>
          <p:cNvSpPr>
            <a:spLocks noGrp="1"/>
          </p:cNvSpPr>
          <p:nvPr>
            <p:ph idx="1"/>
          </p:nvPr>
        </p:nvSpPr>
        <p:spPr>
          <a:xfrm>
            <a:off x="685800" y="1143000"/>
            <a:ext cx="7886700" cy="5280338"/>
          </a:xfrm>
        </p:spPr>
        <p:txBody>
          <a:bodyPr>
            <a:normAutofit fontScale="85000" lnSpcReduction="20000"/>
          </a:bodyPr>
          <a:lstStyle/>
          <a:p>
            <a:pPr marL="0" indent="0">
              <a:buNone/>
            </a:pPr>
            <a:r>
              <a:rPr lang="en-US" dirty="0" smtClean="0"/>
              <a:t>Example:</a:t>
            </a:r>
          </a:p>
          <a:p>
            <a:pPr marL="0" indent="0">
              <a:buNone/>
            </a:pPr>
            <a:endParaRPr lang="en-US" dirty="0"/>
          </a:p>
          <a:p>
            <a:pPr marL="0" indent="0">
              <a:buNone/>
            </a:pPr>
            <a:r>
              <a:rPr lang="en-US" dirty="0" smtClean="0">
                <a:solidFill>
                  <a:schemeClr val="accent3">
                    <a:lumMod val="75000"/>
                  </a:schemeClr>
                </a:solidFill>
              </a:rPr>
              <a:t>Bob is coded PE Field 9 (Curriculum) as 1 (AA) and PE Field 27 </a:t>
            </a:r>
            <a:r>
              <a:rPr lang="en-US" dirty="0" smtClean="0">
                <a:solidFill>
                  <a:schemeClr val="accent3">
                    <a:lumMod val="75000"/>
                  </a:schemeClr>
                </a:solidFill>
              </a:rPr>
              <a:t>(Program of Study) </a:t>
            </a:r>
            <a:r>
              <a:rPr lang="en-US" dirty="0" smtClean="0">
                <a:solidFill>
                  <a:schemeClr val="accent3">
                    <a:lumMod val="75000"/>
                  </a:schemeClr>
                </a:solidFill>
              </a:rPr>
              <a:t>as LAR (Liberal Arts) via CIP.</a:t>
            </a:r>
          </a:p>
          <a:p>
            <a:pPr marL="0" indent="0">
              <a:buNone/>
            </a:pPr>
            <a:endParaRPr lang="en-US" dirty="0"/>
          </a:p>
          <a:p>
            <a:pPr marL="0" indent="0">
              <a:buNone/>
            </a:pPr>
            <a:r>
              <a:rPr lang="en-US" dirty="0" smtClean="0">
                <a:solidFill>
                  <a:schemeClr val="accent6">
                    <a:lumMod val="75000"/>
                  </a:schemeClr>
                </a:solidFill>
              </a:rPr>
              <a:t>Jessica is coded in PE Field 9 as 1 (AA) and Field 27 </a:t>
            </a:r>
            <a:r>
              <a:rPr lang="en-US" dirty="0" smtClean="0">
                <a:solidFill>
                  <a:schemeClr val="accent6">
                    <a:lumMod val="75000"/>
                  </a:schemeClr>
                </a:solidFill>
              </a:rPr>
              <a:t>(Program of Study) </a:t>
            </a:r>
            <a:r>
              <a:rPr lang="en-US" dirty="0" smtClean="0">
                <a:solidFill>
                  <a:schemeClr val="accent6">
                    <a:lumMod val="75000"/>
                  </a:schemeClr>
                </a:solidFill>
              </a:rPr>
              <a:t>as NUR via CIP (513800).  </a:t>
            </a:r>
          </a:p>
          <a:p>
            <a:pPr marL="0" indent="0">
              <a:buNone/>
            </a:pPr>
            <a:endParaRPr lang="en-US" dirty="0"/>
          </a:p>
          <a:p>
            <a:pPr marL="0" indent="0">
              <a:buNone/>
            </a:pPr>
            <a:r>
              <a:rPr lang="en-US" dirty="0" smtClean="0">
                <a:solidFill>
                  <a:schemeClr val="accent5">
                    <a:lumMod val="75000"/>
                  </a:schemeClr>
                </a:solidFill>
              </a:rPr>
              <a:t>Bob and Jessica are both enrolled in NUR 2118.  Jessica will receive the additional ADN Category 1.19 weight.  Bob will </a:t>
            </a:r>
            <a:r>
              <a:rPr lang="en-US" u="sng" dirty="0" smtClean="0">
                <a:solidFill>
                  <a:schemeClr val="accent5">
                    <a:lumMod val="75000"/>
                  </a:schemeClr>
                </a:solidFill>
              </a:rPr>
              <a:t>NOT</a:t>
            </a:r>
            <a:r>
              <a:rPr lang="en-US" dirty="0" smtClean="0">
                <a:solidFill>
                  <a:schemeClr val="accent5">
                    <a:lumMod val="75000"/>
                  </a:schemeClr>
                </a:solidFill>
              </a:rPr>
              <a:t>.</a:t>
            </a:r>
          </a:p>
          <a:p>
            <a:pPr marL="0" indent="0">
              <a:buNone/>
            </a:pPr>
            <a:endParaRPr lang="en-US" dirty="0" smtClean="0">
              <a:solidFill>
                <a:schemeClr val="accent5">
                  <a:lumMod val="75000"/>
                </a:schemeClr>
              </a:solidFill>
            </a:endParaRPr>
          </a:p>
          <a:p>
            <a:pPr marL="0" indent="0">
              <a:buNone/>
            </a:pPr>
            <a:r>
              <a:rPr lang="en-US" sz="2400" dirty="0" smtClean="0">
                <a:solidFill>
                  <a:schemeClr val="accent1">
                    <a:lumMod val="75000"/>
                  </a:schemeClr>
                </a:solidFill>
              </a:rPr>
              <a:t>Note:  Correct coding of PE Field 9 (Curriculum) and PE Field 27 (Program of Study ) are necessary for premium reimbursement hours (such as NUR). </a:t>
            </a:r>
            <a:endParaRPr lang="en-US" sz="2400" dirty="0" smtClean="0">
              <a:solidFill>
                <a:schemeClr val="accent1">
                  <a:lumMod val="75000"/>
                </a:schemeClr>
              </a:solidFill>
            </a:endParaRPr>
          </a:p>
          <a:p>
            <a:pPr marL="0" indent="0">
              <a:buNone/>
            </a:pPr>
            <a:endParaRPr lang="en-US" dirty="0" smtClean="0"/>
          </a:p>
        </p:txBody>
      </p:sp>
      <p:sp>
        <p:nvSpPr>
          <p:cNvPr id="4" name="Footer Placeholder 4"/>
          <p:cNvSpPr txBox="1">
            <a:spLocks noGrp="1"/>
          </p:cNvSpPr>
          <p:nvPr/>
        </p:nvSpPr>
        <p:spPr bwMode="auto">
          <a:xfrm>
            <a:off x="4397339" y="6321545"/>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23</a:t>
            </a:r>
            <a:endParaRPr lang="en-US" altLang="en-US" sz="1000" b="1" dirty="0"/>
          </a:p>
        </p:txBody>
      </p:sp>
    </p:spTree>
    <p:extLst>
      <p:ext uri="{BB962C8B-B14F-4D97-AF65-F5344CB8AC3E}">
        <p14:creationId xmlns:p14="http://schemas.microsoft.com/office/powerpoint/2010/main" val="1076178419"/>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B6FD58-5F2D-491E-BCD2-9968DF44CA7E}" type="slidenum">
              <a:rPr lang="en-US" smtClean="0"/>
              <a:pPr/>
              <a:t>24</a:t>
            </a:fld>
            <a:endParaRPr lang="en-US"/>
          </a:p>
        </p:txBody>
      </p:sp>
      <p:sp>
        <p:nvSpPr>
          <p:cNvPr id="3" name="Rectangle 2"/>
          <p:cNvSpPr/>
          <p:nvPr/>
        </p:nvSpPr>
        <p:spPr>
          <a:xfrm>
            <a:off x="838200" y="1447800"/>
            <a:ext cx="8153400" cy="4401205"/>
          </a:xfrm>
          <a:prstGeom prst="rect">
            <a:avLst/>
          </a:prstGeom>
        </p:spPr>
        <p:txBody>
          <a:bodyPr wrap="square">
            <a:spAutoFit/>
          </a:bodyPr>
          <a:lstStyle/>
          <a:p>
            <a:pPr lvl="0">
              <a:buFont typeface="Arial" pitchFamily="34" charset="0"/>
              <a:buChar char="•"/>
            </a:pPr>
            <a:r>
              <a:rPr lang="en-US" sz="2800" dirty="0" smtClean="0"/>
              <a:t>MSVCC </a:t>
            </a:r>
            <a:r>
              <a:rPr lang="en-US" sz="2800" b="1" dirty="0" smtClean="0">
                <a:solidFill>
                  <a:schemeClr val="accent1">
                    <a:lumMod val="75000"/>
                  </a:schemeClr>
                </a:solidFill>
              </a:rPr>
              <a:t>PROVIDER</a:t>
            </a:r>
            <a:r>
              <a:rPr lang="en-US" sz="2800" dirty="0" smtClean="0">
                <a:solidFill>
                  <a:schemeClr val="accent1">
                    <a:lumMod val="75000"/>
                  </a:schemeClr>
                </a:solidFill>
              </a:rPr>
              <a:t> </a:t>
            </a:r>
            <a:r>
              <a:rPr lang="en-US" sz="2800" dirty="0" smtClean="0"/>
              <a:t>semester credit hours are included in the academic, technical or career categories of the formula.</a:t>
            </a:r>
          </a:p>
          <a:p>
            <a:pPr lvl="0"/>
            <a:endParaRPr lang="en-US" sz="2800" dirty="0" smtClean="0"/>
          </a:p>
          <a:p>
            <a:pPr lvl="0">
              <a:buFont typeface="Arial" pitchFamily="34" charset="0"/>
              <a:buChar char="•"/>
            </a:pPr>
            <a:r>
              <a:rPr lang="en-US" sz="2800" dirty="0" smtClean="0"/>
              <a:t>In addition, MSVCC </a:t>
            </a:r>
            <a:r>
              <a:rPr lang="en-US" sz="2800" b="1" dirty="0" smtClean="0">
                <a:solidFill>
                  <a:schemeClr val="accent1">
                    <a:lumMod val="75000"/>
                  </a:schemeClr>
                </a:solidFill>
              </a:rPr>
              <a:t>HOST and PROVIDER </a:t>
            </a:r>
            <a:r>
              <a:rPr lang="en-US" sz="2800" dirty="0" smtClean="0"/>
              <a:t>hours may qualify for FTE funding in a separate section of the formula if the MSVCC student takes less than 12 SCH.</a:t>
            </a:r>
          </a:p>
          <a:p>
            <a:pPr lvl="0"/>
            <a:endParaRPr lang="en-US" sz="2800" dirty="0" smtClean="0"/>
          </a:p>
          <a:p>
            <a:pPr lvl="0">
              <a:buFont typeface="Arial" pitchFamily="34" charset="0"/>
              <a:buChar char="•"/>
            </a:pPr>
            <a:r>
              <a:rPr lang="en-US" sz="2800" dirty="0" smtClean="0"/>
              <a:t> All colleges participating in the MSVCC will agree to basic MSVCC Operational Guidelines and sign a MOU.</a:t>
            </a:r>
            <a:endParaRPr lang="en-US" sz="2800" dirty="0"/>
          </a:p>
        </p:txBody>
      </p:sp>
      <p:sp>
        <p:nvSpPr>
          <p:cNvPr id="4" name="TextBox 3"/>
          <p:cNvSpPr txBox="1"/>
          <p:nvPr/>
        </p:nvSpPr>
        <p:spPr>
          <a:xfrm>
            <a:off x="1828800" y="457200"/>
            <a:ext cx="6400800" cy="707886"/>
          </a:xfrm>
          <a:prstGeom prst="rect">
            <a:avLst/>
          </a:prstGeom>
          <a:noFill/>
        </p:spPr>
        <p:txBody>
          <a:bodyPr wrap="square" rtlCol="0">
            <a:spAutoFit/>
          </a:bodyPr>
          <a:lstStyle/>
          <a:p>
            <a:r>
              <a:rPr lang="en-US" sz="4000" b="1" dirty="0" smtClean="0">
                <a:solidFill>
                  <a:schemeClr val="accent1">
                    <a:lumMod val="75000"/>
                  </a:schemeClr>
                </a:solidFill>
              </a:rPr>
              <a:t>State Funding for MSVCC</a:t>
            </a:r>
            <a:endParaRPr lang="en-US" sz="4000" b="1" dirty="0">
              <a:solidFill>
                <a:schemeClr val="accent1">
                  <a:lumMod val="75000"/>
                </a:schemeClr>
              </a:solidFill>
            </a:endParaRPr>
          </a:p>
        </p:txBody>
      </p:sp>
      <p:sp>
        <p:nvSpPr>
          <p:cNvPr id="5"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24</a:t>
            </a:r>
            <a:endParaRPr lang="en-US" altLang="en-US" sz="1000" b="1" dirty="0"/>
          </a:p>
        </p:txBody>
      </p:sp>
    </p:spTree>
    <p:extLst>
      <p:ext uri="{BB962C8B-B14F-4D97-AF65-F5344CB8AC3E}">
        <p14:creationId xmlns:p14="http://schemas.microsoft.com/office/powerpoint/2010/main" val="4187317209"/>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MSVCC PROVIDER HOURS</a:t>
            </a:r>
            <a:endParaRPr lang="en-US" dirty="0"/>
          </a:p>
        </p:txBody>
      </p:sp>
      <p:sp>
        <p:nvSpPr>
          <p:cNvPr id="3" name="Content Placeholder 2"/>
          <p:cNvSpPr>
            <a:spLocks noGrp="1"/>
          </p:cNvSpPr>
          <p:nvPr>
            <p:ph idx="1"/>
          </p:nvPr>
        </p:nvSpPr>
        <p:spPr>
          <a:xfrm>
            <a:off x="1066800" y="1752600"/>
            <a:ext cx="7620000" cy="4648200"/>
          </a:xfrm>
        </p:spPr>
        <p:txBody>
          <a:bodyPr>
            <a:normAutofit/>
          </a:bodyPr>
          <a:lstStyle/>
          <a:p>
            <a:r>
              <a:rPr lang="en-US" dirty="0" smtClean="0"/>
              <a:t>All MSVCC </a:t>
            </a:r>
            <a:r>
              <a:rPr lang="en-US" b="1" dirty="0" smtClean="0">
                <a:solidFill>
                  <a:schemeClr val="accent1">
                    <a:lumMod val="75000"/>
                  </a:schemeClr>
                </a:solidFill>
              </a:rPr>
              <a:t>PROVIDER</a:t>
            </a:r>
            <a:r>
              <a:rPr lang="en-US" b="1" dirty="0" smtClean="0">
                <a:solidFill>
                  <a:srgbClr val="92D050"/>
                </a:solidFill>
              </a:rPr>
              <a:t> </a:t>
            </a:r>
            <a:r>
              <a:rPr lang="en-US" dirty="0" smtClean="0">
                <a:solidFill>
                  <a:schemeClr val="tx1"/>
                </a:solidFill>
              </a:rPr>
              <a:t>semester credit hours (SCH) for the summer, fall, and spring semesters of the prior year are combined with traditional SCH and then divided by 30 </a:t>
            </a:r>
            <a:r>
              <a:rPr lang="en-US" dirty="0" smtClean="0">
                <a:solidFill>
                  <a:schemeClr val="tx1"/>
                </a:solidFill>
              </a:rPr>
              <a:t>to </a:t>
            </a:r>
            <a:r>
              <a:rPr lang="en-US" dirty="0" smtClean="0">
                <a:solidFill>
                  <a:schemeClr val="tx1"/>
                </a:solidFill>
              </a:rPr>
              <a:t>determine the number of Full-Time Equivalent Students.</a:t>
            </a:r>
          </a:p>
          <a:p>
            <a:pPr marL="0" indent="0">
              <a:buNone/>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50B6FD58-5F2D-491E-BCD2-9968DF44CA7E}" type="slidenum">
              <a:rPr lang="en-US" smtClean="0"/>
              <a:pPr/>
              <a:t>25</a:t>
            </a:fld>
            <a:endParaRPr lang="en-US"/>
          </a:p>
        </p:txBody>
      </p:sp>
      <p:sp>
        <p:nvSpPr>
          <p:cNvPr id="5" name="Footer Placeholder 4"/>
          <p:cNvSpPr txBox="1">
            <a:spLocks noGrp="1"/>
          </p:cNvSpPr>
          <p:nvPr/>
        </p:nvSpPr>
        <p:spPr bwMode="auto">
          <a:xfrm>
            <a:off x="4401620" y="632954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25</a:t>
            </a:r>
            <a:endParaRPr lang="en-US" altLang="en-US" sz="1000" b="1" dirty="0"/>
          </a:p>
        </p:txBody>
      </p:sp>
    </p:spTree>
    <p:extLst>
      <p:ext uri="{BB962C8B-B14F-4D97-AF65-F5344CB8AC3E}">
        <p14:creationId xmlns:p14="http://schemas.microsoft.com/office/powerpoint/2010/main" val="913635652"/>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MSVCC PROVIDER HOURS</a:t>
            </a:r>
            <a:endParaRPr lang="en-US" dirty="0"/>
          </a:p>
        </p:txBody>
      </p:sp>
      <p:sp>
        <p:nvSpPr>
          <p:cNvPr id="3" name="Content Placeholder 2"/>
          <p:cNvSpPr>
            <a:spLocks noGrp="1"/>
          </p:cNvSpPr>
          <p:nvPr>
            <p:ph idx="1"/>
          </p:nvPr>
        </p:nvSpPr>
        <p:spPr/>
        <p:txBody>
          <a:bodyPr>
            <a:normAutofit lnSpcReduction="10000"/>
          </a:bodyPr>
          <a:lstStyle/>
          <a:p>
            <a:r>
              <a:rPr lang="en-US" dirty="0" smtClean="0"/>
              <a:t>Academic, technical, and career categories are weighted at </a:t>
            </a:r>
            <a:r>
              <a:rPr lang="en-US" b="1" dirty="0" smtClean="0">
                <a:solidFill>
                  <a:schemeClr val="accent1">
                    <a:lumMod val="75000"/>
                  </a:schemeClr>
                </a:solidFill>
              </a:rPr>
              <a:t>1.0</a:t>
            </a:r>
            <a:r>
              <a:rPr lang="en-US" dirty="0" smtClean="0"/>
              <a:t>.  In FY 17 that will amount to </a:t>
            </a:r>
            <a:r>
              <a:rPr lang="en-US" b="1" dirty="0" smtClean="0">
                <a:solidFill>
                  <a:schemeClr val="tx2">
                    <a:lumMod val="75000"/>
                  </a:schemeClr>
                </a:solidFill>
              </a:rPr>
              <a:t>$2,719.76</a:t>
            </a:r>
            <a:r>
              <a:rPr lang="en-US" dirty="0" smtClean="0"/>
              <a:t> per FTE student.</a:t>
            </a:r>
          </a:p>
          <a:p>
            <a:pPr>
              <a:buNone/>
            </a:pPr>
            <a:endParaRPr lang="en-US" dirty="0" smtClean="0">
              <a:solidFill>
                <a:schemeClr val="tx1"/>
              </a:solidFill>
            </a:endParaRPr>
          </a:p>
          <a:p>
            <a:r>
              <a:rPr lang="en-US" dirty="0" smtClean="0">
                <a:solidFill>
                  <a:schemeClr val="tx1"/>
                </a:solidFill>
              </a:rPr>
              <a:t>MSVCC students must be actually enrolled and in attendance the last day of the sixth week of each semester, or its equivalent, and reside within the state of Mississippi to qualify for funding.</a:t>
            </a:r>
            <a:endParaRPr lang="en-US" b="1" dirty="0">
              <a:solidFill>
                <a:srgbClr val="92D050"/>
              </a:solidFill>
            </a:endParaRPr>
          </a:p>
        </p:txBody>
      </p:sp>
      <p:sp>
        <p:nvSpPr>
          <p:cNvPr id="4" name="Slide Number Placeholder 3"/>
          <p:cNvSpPr>
            <a:spLocks noGrp="1"/>
          </p:cNvSpPr>
          <p:nvPr>
            <p:ph type="sldNum" sz="quarter" idx="12"/>
          </p:nvPr>
        </p:nvSpPr>
        <p:spPr>
          <a:xfrm>
            <a:off x="4648200" y="6248400"/>
            <a:ext cx="762000" cy="365125"/>
          </a:xfrm>
        </p:spPr>
        <p:txBody>
          <a:bodyPr/>
          <a:lstStyle/>
          <a:p>
            <a:pPr algn="ctr"/>
            <a:fld id="{50B6FD58-5F2D-491E-BCD2-9968DF44CA7E}" type="slidenum">
              <a:rPr lang="en-US" smtClean="0"/>
              <a:pPr algn="ctr"/>
              <a:t>26</a:t>
            </a:fld>
            <a:endParaRPr lang="en-US" dirty="0"/>
          </a:p>
        </p:txBody>
      </p:sp>
    </p:spTree>
    <p:extLst>
      <p:ext uri="{BB962C8B-B14F-4D97-AF65-F5344CB8AC3E}">
        <p14:creationId xmlns:p14="http://schemas.microsoft.com/office/powerpoint/2010/main" val="363883064"/>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648736"/>
          </a:xfrm>
        </p:spPr>
        <p:txBody>
          <a:bodyPr>
            <a:normAutofit/>
          </a:bodyPr>
          <a:lstStyle/>
          <a:p>
            <a:pPr algn="ctr"/>
            <a:r>
              <a:rPr lang="en-US" sz="3200" dirty="0" smtClean="0"/>
              <a:t>Traditional vs. MSVCC – Fall </a:t>
            </a:r>
            <a:r>
              <a:rPr lang="en-US" sz="3200" dirty="0" smtClean="0"/>
              <a:t>2014</a:t>
            </a:r>
            <a:endParaRPr lang="en-US" sz="3200" dirty="0"/>
          </a:p>
        </p:txBody>
      </p:sp>
      <p:sp>
        <p:nvSpPr>
          <p:cNvPr id="5" name="Slide Number Placeholder 4"/>
          <p:cNvSpPr>
            <a:spLocks noGrp="1"/>
          </p:cNvSpPr>
          <p:nvPr>
            <p:ph type="sldNum" sz="quarter" idx="12"/>
          </p:nvPr>
        </p:nvSpPr>
        <p:spPr>
          <a:xfrm>
            <a:off x="4191000" y="6393226"/>
            <a:ext cx="838200" cy="365125"/>
          </a:xfrm>
        </p:spPr>
        <p:txBody>
          <a:bodyPr/>
          <a:lstStyle/>
          <a:p>
            <a:pPr algn="ctr"/>
            <a:fld id="{50B6FD58-5F2D-491E-BCD2-9968DF44CA7E}" type="slidenum">
              <a:rPr lang="en-US" smtClean="0"/>
              <a:pPr algn="ctr"/>
              <a:t>27</a:t>
            </a:fld>
            <a:endParaRPr lang="en-US" dirty="0"/>
          </a:p>
        </p:txBody>
      </p:sp>
      <p:pic>
        <p:nvPicPr>
          <p:cNvPr id="16386" name="Picture 2" descr="C:\Users\deborah\AppData\Local\Microsoft\Windows\Temporary Internet Files\Content.Outlook\BTKUVNLE\DOC060716-06072016142007-000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5400000">
            <a:off x="2362200" y="-304800"/>
            <a:ext cx="5029200" cy="83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954695"/>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Traditional vs. MSVCC </a:t>
            </a:r>
            <a:br>
              <a:rPr lang="en-US" dirty="0" smtClean="0"/>
            </a:br>
            <a:r>
              <a:rPr lang="en-US" dirty="0" smtClean="0"/>
              <a:t>SCH Facts – FALL </a:t>
            </a:r>
            <a:r>
              <a:rPr lang="en-US" dirty="0" smtClean="0"/>
              <a:t>2014</a:t>
            </a:r>
            <a:endParaRPr lang="en-US" dirty="0"/>
          </a:p>
        </p:txBody>
      </p:sp>
      <p:sp>
        <p:nvSpPr>
          <p:cNvPr id="3" name="Content Placeholder 2"/>
          <p:cNvSpPr>
            <a:spLocks noGrp="1"/>
          </p:cNvSpPr>
          <p:nvPr>
            <p:ph idx="1"/>
          </p:nvPr>
        </p:nvSpPr>
        <p:spPr/>
        <p:txBody>
          <a:bodyPr>
            <a:normAutofit lnSpcReduction="10000"/>
          </a:bodyPr>
          <a:lstStyle/>
          <a:p>
            <a:r>
              <a:rPr lang="en-US" sz="3200" b="1" dirty="0" smtClean="0"/>
              <a:t>78.7% </a:t>
            </a:r>
            <a:r>
              <a:rPr lang="en-US" dirty="0" smtClean="0"/>
              <a:t>of all SCHs generated in the Academic, Technical, and Career sections of the funding formula were Traditional.</a:t>
            </a:r>
          </a:p>
          <a:p>
            <a:pPr>
              <a:buNone/>
            </a:pPr>
            <a:r>
              <a:rPr lang="en-US" dirty="0" smtClean="0"/>
              <a:t>____________________________________</a:t>
            </a:r>
          </a:p>
          <a:p>
            <a:r>
              <a:rPr lang="en-US" dirty="0" smtClean="0"/>
              <a:t>78.7%  </a:t>
            </a:r>
            <a:r>
              <a:rPr lang="en-US" dirty="0" smtClean="0"/>
              <a:t>Traditional</a:t>
            </a:r>
          </a:p>
          <a:p>
            <a:r>
              <a:rPr lang="en-US" b="1" dirty="0" smtClean="0">
                <a:solidFill>
                  <a:schemeClr val="tx2">
                    <a:lumMod val="75000"/>
                  </a:schemeClr>
                </a:solidFill>
              </a:rPr>
              <a:t>19.3%  </a:t>
            </a:r>
            <a:r>
              <a:rPr lang="en-US" b="1" dirty="0" smtClean="0">
                <a:solidFill>
                  <a:schemeClr val="tx2">
                    <a:lumMod val="75000"/>
                  </a:schemeClr>
                </a:solidFill>
              </a:rPr>
              <a:t>MSVCC</a:t>
            </a:r>
          </a:p>
          <a:p>
            <a:r>
              <a:rPr lang="en-US" u="sng" dirty="0" smtClean="0"/>
              <a:t>02.0%  </a:t>
            </a:r>
            <a:r>
              <a:rPr lang="en-US" u="sng" dirty="0" smtClean="0"/>
              <a:t>Hybrid</a:t>
            </a:r>
          </a:p>
          <a:p>
            <a:r>
              <a:rPr lang="en-US" dirty="0" smtClean="0"/>
              <a:t>100.0%  </a:t>
            </a:r>
            <a:r>
              <a:rPr lang="en-US" dirty="0" smtClean="0"/>
              <a:t>Total SCH generated </a:t>
            </a:r>
            <a:endParaRPr lang="en-US" dirty="0"/>
          </a:p>
        </p:txBody>
      </p:sp>
      <p:sp>
        <p:nvSpPr>
          <p:cNvPr id="4" name="Slide Number Placeholder 3"/>
          <p:cNvSpPr>
            <a:spLocks noGrp="1"/>
          </p:cNvSpPr>
          <p:nvPr>
            <p:ph type="sldNum" sz="quarter" idx="12"/>
          </p:nvPr>
        </p:nvSpPr>
        <p:spPr>
          <a:xfrm>
            <a:off x="4267200" y="6324600"/>
            <a:ext cx="609600" cy="365125"/>
          </a:xfrm>
        </p:spPr>
        <p:txBody>
          <a:bodyPr/>
          <a:lstStyle/>
          <a:p>
            <a:fld id="{50B6FD58-5F2D-491E-BCD2-9968DF44CA7E}" type="slidenum">
              <a:rPr lang="en-US" smtClean="0"/>
              <a:pPr/>
              <a:t>28</a:t>
            </a:fld>
            <a:endParaRPr lang="en-US" dirty="0"/>
          </a:p>
        </p:txBody>
      </p:sp>
    </p:spTree>
    <p:extLst>
      <p:ext uri="{BB962C8B-B14F-4D97-AF65-F5344CB8AC3E}">
        <p14:creationId xmlns:p14="http://schemas.microsoft.com/office/powerpoint/2010/main" val="2577146232"/>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Formula SCH Facts – FALL 2014</a:t>
            </a:r>
            <a:endParaRPr lang="en-US" dirty="0"/>
          </a:p>
        </p:txBody>
      </p:sp>
      <p:sp>
        <p:nvSpPr>
          <p:cNvPr id="3" name="Content Placeholder 2"/>
          <p:cNvSpPr>
            <a:spLocks noGrp="1"/>
          </p:cNvSpPr>
          <p:nvPr>
            <p:ph idx="1"/>
          </p:nvPr>
        </p:nvSpPr>
        <p:spPr/>
        <p:txBody>
          <a:bodyPr>
            <a:normAutofit lnSpcReduction="10000"/>
          </a:bodyPr>
          <a:lstStyle/>
          <a:p>
            <a:r>
              <a:rPr lang="en-US" sz="3200" b="1" dirty="0" smtClean="0"/>
              <a:t>75.6%</a:t>
            </a:r>
            <a:r>
              <a:rPr lang="en-US" dirty="0" smtClean="0"/>
              <a:t> </a:t>
            </a:r>
            <a:r>
              <a:rPr lang="en-US" dirty="0" smtClean="0"/>
              <a:t>of all SCHs generated in the Academic, Technical and Career categories of the funding formula are </a:t>
            </a:r>
            <a:r>
              <a:rPr lang="en-US" b="1" dirty="0" smtClean="0">
                <a:solidFill>
                  <a:schemeClr val="tx2">
                    <a:lumMod val="75000"/>
                  </a:schemeClr>
                </a:solidFill>
              </a:rPr>
              <a:t>ACADEMIC</a:t>
            </a:r>
          </a:p>
          <a:p>
            <a:pPr>
              <a:buNone/>
            </a:pPr>
            <a:r>
              <a:rPr lang="en-US" dirty="0" smtClean="0"/>
              <a:t>___________________________________</a:t>
            </a:r>
          </a:p>
          <a:p>
            <a:r>
              <a:rPr lang="en-US" b="1" dirty="0" smtClean="0">
                <a:solidFill>
                  <a:schemeClr val="accent1">
                    <a:lumMod val="75000"/>
                  </a:schemeClr>
                </a:solidFill>
              </a:rPr>
              <a:t>75.6%</a:t>
            </a:r>
            <a:r>
              <a:rPr lang="en-US" dirty="0" smtClean="0"/>
              <a:t> </a:t>
            </a:r>
            <a:r>
              <a:rPr lang="en-US" dirty="0" smtClean="0"/>
              <a:t>Academic</a:t>
            </a:r>
          </a:p>
          <a:p>
            <a:r>
              <a:rPr lang="en-US" dirty="0" smtClean="0"/>
              <a:t>18.0% </a:t>
            </a:r>
            <a:r>
              <a:rPr lang="en-US" dirty="0" smtClean="0"/>
              <a:t>Technical</a:t>
            </a:r>
          </a:p>
          <a:p>
            <a:r>
              <a:rPr lang="en-US" u="sng" dirty="0" smtClean="0"/>
              <a:t>06.4% </a:t>
            </a:r>
            <a:r>
              <a:rPr lang="en-US" u="sng" dirty="0" smtClean="0"/>
              <a:t>Career</a:t>
            </a:r>
          </a:p>
          <a:p>
            <a:r>
              <a:rPr lang="en-US" dirty="0" smtClean="0"/>
              <a:t>100% Total A,T,C</a:t>
            </a:r>
            <a:endParaRPr lang="en-US" dirty="0"/>
          </a:p>
        </p:txBody>
      </p:sp>
      <p:sp>
        <p:nvSpPr>
          <p:cNvPr id="4" name="Slide Number Placeholder 3"/>
          <p:cNvSpPr>
            <a:spLocks noGrp="1"/>
          </p:cNvSpPr>
          <p:nvPr>
            <p:ph type="sldNum" sz="quarter" idx="12"/>
          </p:nvPr>
        </p:nvSpPr>
        <p:spPr>
          <a:xfrm>
            <a:off x="3581400" y="6248400"/>
            <a:ext cx="2133600" cy="365125"/>
          </a:xfrm>
        </p:spPr>
        <p:txBody>
          <a:bodyPr/>
          <a:lstStyle/>
          <a:p>
            <a:pPr algn="ctr"/>
            <a:fld id="{50B6FD58-5F2D-491E-BCD2-9968DF44CA7E}" type="slidenum">
              <a:rPr lang="en-US" smtClean="0"/>
              <a:pPr algn="ctr"/>
              <a:t>29</a:t>
            </a:fld>
            <a:endParaRPr lang="en-US" dirty="0"/>
          </a:p>
        </p:txBody>
      </p:sp>
    </p:spTree>
    <p:extLst>
      <p:ext uri="{BB962C8B-B14F-4D97-AF65-F5344CB8AC3E}">
        <p14:creationId xmlns:p14="http://schemas.microsoft.com/office/powerpoint/2010/main" val="3984986837"/>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1143000" y="152400"/>
            <a:ext cx="6838156" cy="924711"/>
          </a:xfrm>
        </p:spPr>
        <p:txBody>
          <a:bodyPr/>
          <a:lstStyle/>
          <a:p>
            <a:pPr algn="ctr" eaLnBrk="1" hangingPunct="1"/>
            <a:r>
              <a:rPr lang="en-US" altLang="en-US" sz="2600" b="0" dirty="0" smtClean="0">
                <a:solidFill>
                  <a:srgbClr val="0070C0"/>
                </a:solidFill>
                <a:latin typeface="Arial Rounded MT Bold" pitchFamily="34" charset="0"/>
              </a:rPr>
              <a:t>Major Types of Funding Received by the </a:t>
            </a:r>
            <a:br>
              <a:rPr lang="en-US" altLang="en-US" sz="2600" b="0" dirty="0" smtClean="0">
                <a:solidFill>
                  <a:srgbClr val="0070C0"/>
                </a:solidFill>
                <a:latin typeface="Arial Rounded MT Bold" pitchFamily="34" charset="0"/>
              </a:rPr>
            </a:br>
            <a:r>
              <a:rPr lang="en-US" altLang="en-US" sz="2600" b="0" dirty="0" smtClean="0">
                <a:solidFill>
                  <a:srgbClr val="0070C0"/>
                </a:solidFill>
                <a:latin typeface="Arial Rounded MT Bold" pitchFamily="34" charset="0"/>
              </a:rPr>
              <a:t>Community and Junior Colleges</a:t>
            </a:r>
          </a:p>
        </p:txBody>
      </p:sp>
      <p:sp>
        <p:nvSpPr>
          <p:cNvPr id="14339" name="Rectangle 1027"/>
          <p:cNvSpPr>
            <a:spLocks noGrp="1" noChangeArrowheads="1"/>
          </p:cNvSpPr>
          <p:nvPr>
            <p:ph type="body" idx="1"/>
          </p:nvPr>
        </p:nvSpPr>
        <p:spPr>
          <a:xfrm>
            <a:off x="609600" y="845736"/>
            <a:ext cx="8458200" cy="5998565"/>
          </a:xfrm>
        </p:spPr>
        <p:txBody>
          <a:bodyPr wrap="square">
            <a:spAutoFit/>
          </a:bodyPr>
          <a:lstStyle/>
          <a:p>
            <a:pPr marL="812800" indent="-812800" eaLnBrk="1" hangingPunct="1">
              <a:buFont typeface="Wingdings" pitchFamily="2" charset="2"/>
              <a:buAutoNum type="romanUcPeriod"/>
              <a:defRPr/>
            </a:pPr>
            <a:r>
              <a:rPr lang="en-US" sz="2300" dirty="0" smtClean="0">
                <a:solidFill>
                  <a:srgbClr val="FF0000"/>
                </a:solidFill>
              </a:rPr>
              <a:t>State Source Funds:</a:t>
            </a:r>
          </a:p>
          <a:p>
            <a:pPr marL="0" indent="0" eaLnBrk="1" hangingPunct="1">
              <a:buFont typeface="Wingdings" pitchFamily="2" charset="2"/>
              <a:buNone/>
              <a:defRPr/>
            </a:pPr>
            <a:r>
              <a:rPr lang="en-US" sz="2300" dirty="0" smtClean="0">
                <a:solidFill>
                  <a:srgbClr val="FF0000"/>
                </a:solidFill>
              </a:rPr>
              <a:t>	A.  General funds	</a:t>
            </a:r>
          </a:p>
          <a:p>
            <a:pPr marL="0" indent="0" eaLnBrk="1" hangingPunct="1">
              <a:buFont typeface="Wingdings" pitchFamily="2" charset="2"/>
              <a:buNone/>
              <a:defRPr/>
            </a:pPr>
            <a:r>
              <a:rPr lang="en-US" sz="2300" dirty="0" smtClean="0">
                <a:solidFill>
                  <a:srgbClr val="FF0000"/>
                </a:solidFill>
              </a:rPr>
              <a:t>	B.  Education enhancement funds</a:t>
            </a:r>
          </a:p>
          <a:p>
            <a:pPr marL="639762" lvl="2" indent="0" eaLnBrk="1" hangingPunct="1">
              <a:buFont typeface="Wingdings" pitchFamily="2" charset="2"/>
              <a:buNone/>
              <a:defRPr/>
            </a:pPr>
            <a:r>
              <a:rPr lang="en-US" sz="2000" dirty="0" smtClean="0">
                <a:solidFill>
                  <a:srgbClr val="FF0000"/>
                </a:solidFill>
              </a:rPr>
              <a:t>	      1.  One-cent EEF – 14.41% of 1% sales tax revenue </a:t>
            </a:r>
          </a:p>
          <a:p>
            <a:pPr marL="639762" lvl="2" indent="0" eaLnBrk="1" hangingPunct="1">
              <a:buFont typeface="Wingdings" pitchFamily="2" charset="2"/>
              <a:buNone/>
              <a:defRPr/>
            </a:pPr>
            <a:r>
              <a:rPr lang="en-US" sz="2000" dirty="0" smtClean="0">
                <a:solidFill>
                  <a:srgbClr val="FF0000"/>
                </a:solidFill>
              </a:rPr>
              <a:t>`			    -  1</a:t>
            </a:r>
            <a:r>
              <a:rPr lang="en-US" sz="2000" baseline="30000" dirty="0" smtClean="0">
                <a:solidFill>
                  <a:srgbClr val="FF0000"/>
                </a:solidFill>
              </a:rPr>
              <a:t>st</a:t>
            </a:r>
            <a:r>
              <a:rPr lang="en-US" sz="2000" dirty="0" smtClean="0">
                <a:solidFill>
                  <a:srgbClr val="FF0000"/>
                </a:solidFill>
              </a:rPr>
              <a:t> year to receive FY 1993</a:t>
            </a:r>
          </a:p>
          <a:p>
            <a:pPr marL="639762" lvl="2" indent="0" eaLnBrk="1" hangingPunct="1">
              <a:buFont typeface="Wingdings" pitchFamily="2" charset="2"/>
              <a:buNone/>
              <a:defRPr/>
            </a:pPr>
            <a:r>
              <a:rPr lang="en-US" sz="2000" dirty="0" smtClean="0">
                <a:solidFill>
                  <a:srgbClr val="FF0000"/>
                </a:solidFill>
              </a:rPr>
              <a:t>	      2 .  Discretionary one-cent EEF</a:t>
            </a:r>
          </a:p>
          <a:p>
            <a:pPr marL="0" indent="0" eaLnBrk="1" hangingPunct="1">
              <a:buFont typeface="Wingdings" pitchFamily="2" charset="2"/>
              <a:buNone/>
              <a:defRPr/>
            </a:pPr>
            <a:r>
              <a:rPr lang="en-US" sz="2300" dirty="0" smtClean="0">
                <a:solidFill>
                  <a:srgbClr val="FF0000"/>
                </a:solidFill>
              </a:rPr>
              <a:t>	C.  Budget Contingency Funds</a:t>
            </a:r>
          </a:p>
          <a:p>
            <a:pPr marL="0" indent="0" eaLnBrk="1" hangingPunct="1">
              <a:buFont typeface="Wingdings" pitchFamily="2" charset="2"/>
              <a:buNone/>
              <a:defRPr/>
            </a:pPr>
            <a:r>
              <a:rPr lang="en-US" sz="2300" dirty="0">
                <a:solidFill>
                  <a:srgbClr val="FF0000"/>
                </a:solidFill>
              </a:rPr>
              <a:t>	</a:t>
            </a:r>
            <a:r>
              <a:rPr lang="en-US" sz="2300" dirty="0" smtClean="0">
                <a:solidFill>
                  <a:srgbClr val="FF0000"/>
                </a:solidFill>
              </a:rPr>
              <a:t>D.  Capital Expense Funds – </a:t>
            </a:r>
            <a:r>
              <a:rPr lang="en-US" sz="1800" dirty="0" smtClean="0">
                <a:solidFill>
                  <a:srgbClr val="FF0000"/>
                </a:solidFill>
              </a:rPr>
              <a:t> 4</a:t>
            </a:r>
            <a:r>
              <a:rPr lang="en-US" sz="1800" baseline="30000" dirty="0" smtClean="0">
                <a:solidFill>
                  <a:srgbClr val="FF0000"/>
                </a:solidFill>
              </a:rPr>
              <a:t>th</a:t>
            </a:r>
            <a:r>
              <a:rPr lang="en-US" sz="1800" dirty="0" smtClean="0">
                <a:solidFill>
                  <a:srgbClr val="FF0000"/>
                </a:solidFill>
              </a:rPr>
              <a:t> year to receive FY 2017</a:t>
            </a:r>
          </a:p>
          <a:p>
            <a:pPr marL="0" indent="0" eaLnBrk="1" hangingPunct="1">
              <a:buFont typeface="Wingdings" pitchFamily="2" charset="2"/>
              <a:buNone/>
              <a:defRPr/>
            </a:pPr>
            <a:r>
              <a:rPr lang="en-US" sz="2300" dirty="0" smtClean="0"/>
              <a:t>II.	Indirect state funds </a:t>
            </a:r>
            <a:r>
              <a:rPr lang="en-US" sz="1400" dirty="0" smtClean="0"/>
              <a:t>(Workforce from the WET Fund  &amp; Career/Tech from MS Dept. of Ed.)</a:t>
            </a:r>
          </a:p>
          <a:p>
            <a:pPr marL="0" indent="0" eaLnBrk="1" hangingPunct="1">
              <a:buFont typeface="Wingdings" pitchFamily="2" charset="2"/>
              <a:buNone/>
              <a:defRPr/>
            </a:pPr>
            <a:r>
              <a:rPr lang="en-US" sz="2300" dirty="0" smtClean="0"/>
              <a:t>III.	Federal funds</a:t>
            </a:r>
          </a:p>
          <a:p>
            <a:pPr marL="0" indent="0" eaLnBrk="1" hangingPunct="1">
              <a:buFont typeface="Wingdings" pitchFamily="2" charset="2"/>
              <a:buNone/>
              <a:defRPr/>
            </a:pPr>
            <a:r>
              <a:rPr lang="en-US" sz="2300" dirty="0" smtClean="0"/>
              <a:t>IV.  	Local funds</a:t>
            </a:r>
          </a:p>
          <a:p>
            <a:pPr marL="1757363" lvl="3" indent="-823913" eaLnBrk="1" hangingPunct="1">
              <a:buFont typeface="Wingdings" pitchFamily="2" charset="2"/>
              <a:buAutoNum type="alphaUcPeriod"/>
              <a:defRPr/>
            </a:pPr>
            <a:r>
              <a:rPr lang="en-US" sz="1700" dirty="0" smtClean="0"/>
              <a:t>Student tuition and fees</a:t>
            </a:r>
          </a:p>
          <a:p>
            <a:pPr marL="1757363" lvl="3" indent="-823913" eaLnBrk="1" hangingPunct="1">
              <a:buFont typeface="Wingdings" pitchFamily="2" charset="2"/>
              <a:buAutoNum type="alphaUcPeriod"/>
              <a:defRPr/>
            </a:pPr>
            <a:r>
              <a:rPr lang="en-US" sz="1700" dirty="0" smtClean="0"/>
              <a:t>District taxes</a:t>
            </a:r>
          </a:p>
          <a:p>
            <a:pPr marL="1757363" lvl="3" indent="-823913" eaLnBrk="1" hangingPunct="1">
              <a:buFont typeface="Wingdings" pitchFamily="2" charset="2"/>
              <a:buAutoNum type="alphaUcPeriod"/>
              <a:defRPr/>
            </a:pPr>
            <a:r>
              <a:rPr lang="en-US" sz="1700" dirty="0" smtClean="0"/>
              <a:t>Interest</a:t>
            </a:r>
          </a:p>
          <a:p>
            <a:pPr marL="1757363" lvl="3" indent="-823913" eaLnBrk="1" hangingPunct="1">
              <a:buFont typeface="Wingdings" pitchFamily="2" charset="2"/>
              <a:buAutoNum type="alphaUcPeriod"/>
              <a:defRPr/>
            </a:pPr>
            <a:r>
              <a:rPr lang="en-US" sz="1700" dirty="0" smtClean="0"/>
              <a:t>Fund balance</a:t>
            </a:r>
          </a:p>
        </p:txBody>
      </p:sp>
      <p:sp>
        <p:nvSpPr>
          <p:cNvPr id="12292" name="Footer Placeholder 4"/>
          <p:cNvSpPr txBox="1">
            <a:spLocks noGrp="1"/>
          </p:cNvSpPr>
          <p:nvPr/>
        </p:nvSpPr>
        <p:spPr bwMode="auto">
          <a:xfrm>
            <a:off x="4095750" y="6526395"/>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3</a:t>
            </a:r>
            <a:endParaRPr lang="en-US" altLang="en-US" sz="1000" b="1" dirty="0"/>
          </a:p>
        </p:txBody>
      </p:sp>
    </p:spTree>
    <p:extLst>
      <p:ext uri="{BB962C8B-B14F-4D97-AF65-F5344CB8AC3E}">
        <p14:creationId xmlns:p14="http://schemas.microsoft.com/office/powerpoint/2010/main" val="80457175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066800"/>
          </a:xfrm>
        </p:spPr>
        <p:txBody>
          <a:bodyPr>
            <a:normAutofit/>
          </a:bodyPr>
          <a:lstStyle/>
          <a:p>
            <a:pPr algn="ctr"/>
            <a:r>
              <a:rPr lang="en-US" sz="3200" dirty="0" smtClean="0"/>
              <a:t>MSVCC Provider Credit Hours as a % of Total Provider Credit </a:t>
            </a:r>
            <a:r>
              <a:rPr lang="en-US" sz="3200" dirty="0" smtClean="0"/>
              <a:t>Hours –Fall 2014</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3674390"/>
              </p:ext>
            </p:extLst>
          </p:nvPr>
        </p:nvGraphicFramePr>
        <p:xfrm>
          <a:off x="2438400" y="1600200"/>
          <a:ext cx="4191000" cy="4962967"/>
        </p:xfrm>
        <a:graphic>
          <a:graphicData uri="http://schemas.openxmlformats.org/drawingml/2006/table">
            <a:tbl>
              <a:tblPr>
                <a:tableStyleId>{5C22544A-7EE6-4342-B048-85BDC9FD1C3A}</a:tableStyleId>
              </a:tblPr>
              <a:tblGrid>
                <a:gridCol w="2125639"/>
                <a:gridCol w="2065361"/>
              </a:tblGrid>
              <a:tr h="193675">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5041" marR="5041" marT="5041" marB="0" anchor="b"/>
                </a:tc>
                <a:tc>
                  <a:txBody>
                    <a:bodyPr/>
                    <a:lstStyle/>
                    <a:p>
                      <a:pPr algn="ctr" fontAlgn="b"/>
                      <a:r>
                        <a:rPr lang="en-US" sz="1400" b="1" u="none" strike="noStrike" dirty="0">
                          <a:effectLst/>
                        </a:rPr>
                        <a:t>MSVCC Provider Credit</a:t>
                      </a:r>
                      <a:endParaRPr lang="en-US" sz="1400" b="1" i="0" u="none" strike="noStrike" dirty="0">
                        <a:solidFill>
                          <a:srgbClr val="000000"/>
                        </a:solidFill>
                        <a:effectLst/>
                        <a:latin typeface="Calibri"/>
                      </a:endParaRPr>
                    </a:p>
                  </a:txBody>
                  <a:tcPr marL="5041" marR="5041" marT="5041" marB="0" anchor="b"/>
                </a:tc>
              </a:tr>
              <a:tr h="193675">
                <a:tc>
                  <a:txBody>
                    <a:bodyPr/>
                    <a:lstStyle/>
                    <a:p>
                      <a:pPr algn="l" fontAlgn="b"/>
                      <a:r>
                        <a:rPr lang="en-US" sz="1400" b="1" u="none" strike="noStrike" dirty="0">
                          <a:effectLst/>
                        </a:rPr>
                        <a:t>Provider </a:t>
                      </a:r>
                      <a:endParaRPr lang="en-US" sz="1400" b="1" i="0" u="none" strike="noStrike" dirty="0">
                        <a:solidFill>
                          <a:srgbClr val="000000"/>
                        </a:solidFill>
                        <a:effectLst/>
                        <a:latin typeface="Calibri"/>
                      </a:endParaRPr>
                    </a:p>
                  </a:txBody>
                  <a:tcPr marL="5041" marR="5041" marT="5041" marB="0" anchor="b"/>
                </a:tc>
                <a:tc>
                  <a:txBody>
                    <a:bodyPr/>
                    <a:lstStyle/>
                    <a:p>
                      <a:pPr algn="ctr" fontAlgn="b"/>
                      <a:r>
                        <a:rPr lang="en-US" sz="1400" b="1" u="none" strike="noStrike" dirty="0">
                          <a:effectLst/>
                        </a:rPr>
                        <a:t>Hours as a % of Total  </a:t>
                      </a:r>
                      <a:endParaRPr lang="en-US" sz="1400" b="1" i="0" u="none" strike="noStrike" dirty="0">
                        <a:solidFill>
                          <a:srgbClr val="000000"/>
                        </a:solidFill>
                        <a:effectLst/>
                        <a:latin typeface="Calibri"/>
                      </a:endParaRPr>
                    </a:p>
                  </a:txBody>
                  <a:tcPr marL="5041" marR="5041" marT="5041" marB="0" anchor="b"/>
                </a:tc>
              </a:tr>
              <a:tr h="193675">
                <a:tc>
                  <a:txBody>
                    <a:bodyPr/>
                    <a:lstStyle/>
                    <a:p>
                      <a:pPr algn="l" fontAlgn="b"/>
                      <a:r>
                        <a:rPr lang="en-US" sz="1400" b="1" u="sng" strike="noStrike" dirty="0">
                          <a:effectLst/>
                        </a:rPr>
                        <a:t>District</a:t>
                      </a:r>
                      <a:endParaRPr lang="en-US" sz="1400" b="1" i="0" u="sng" strike="noStrike" dirty="0">
                        <a:solidFill>
                          <a:srgbClr val="000000"/>
                        </a:solidFill>
                        <a:effectLst/>
                        <a:latin typeface="Calibri"/>
                      </a:endParaRPr>
                    </a:p>
                  </a:txBody>
                  <a:tcPr marL="5041" marR="5041" marT="5041" marB="0" anchor="b"/>
                </a:tc>
                <a:tc>
                  <a:txBody>
                    <a:bodyPr/>
                    <a:lstStyle/>
                    <a:p>
                      <a:pPr algn="ctr" fontAlgn="b"/>
                      <a:r>
                        <a:rPr lang="en-US" sz="1400" b="1" u="sng" strike="noStrike" dirty="0">
                          <a:effectLst/>
                        </a:rPr>
                        <a:t>Provider Credit Hours</a:t>
                      </a:r>
                      <a:endParaRPr lang="en-US" sz="1400" b="1" i="0" u="sng" strike="noStrike" dirty="0">
                        <a:solidFill>
                          <a:srgbClr val="000000"/>
                        </a:solidFill>
                        <a:effectLst/>
                        <a:latin typeface="Calibri"/>
                      </a:endParaRPr>
                    </a:p>
                  </a:txBody>
                  <a:tcPr marL="5041" marR="5041" marT="5041" marB="0" anchor="b"/>
                </a:tc>
              </a:tr>
              <a:tr h="193675">
                <a:tc>
                  <a:txBody>
                    <a:bodyPr/>
                    <a:lstStyle/>
                    <a:p>
                      <a:pPr algn="l" fontAlgn="b"/>
                      <a:r>
                        <a:rPr lang="en-US" sz="1400" u="none" strike="noStrike" dirty="0">
                          <a:effectLst/>
                        </a:rPr>
                        <a:t>Coahoma</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10.6%</a:t>
                      </a:r>
                      <a:endParaRPr lang="en-US" sz="1400" b="0" i="0" u="none" strike="noStrike" dirty="0">
                        <a:solidFill>
                          <a:srgbClr val="000000"/>
                        </a:solidFill>
                        <a:effectLst/>
                        <a:latin typeface="Calibri"/>
                      </a:endParaRPr>
                    </a:p>
                  </a:txBody>
                  <a:tcPr marL="5041" marR="5041" marT="5041" marB="0" anchor="b"/>
                </a:tc>
              </a:tr>
              <a:tr h="353959">
                <a:tc>
                  <a:txBody>
                    <a:bodyPr/>
                    <a:lstStyle/>
                    <a:p>
                      <a:pPr algn="l" fontAlgn="b"/>
                      <a:r>
                        <a:rPr lang="en-US" sz="1400" u="none" strike="noStrike" dirty="0">
                          <a:effectLst/>
                        </a:rPr>
                        <a:t>Copiah-Lincoln</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18.5%</a:t>
                      </a:r>
                      <a:endParaRPr lang="en-US" sz="1400" b="0" i="0" u="none" strike="noStrike" dirty="0">
                        <a:solidFill>
                          <a:srgbClr val="000000"/>
                        </a:solidFill>
                        <a:effectLst/>
                        <a:latin typeface="Calibri"/>
                      </a:endParaRPr>
                    </a:p>
                  </a:txBody>
                  <a:tcPr marL="5041" marR="5041" marT="5041" marB="0" anchor="b"/>
                </a:tc>
              </a:tr>
              <a:tr h="353959">
                <a:tc>
                  <a:txBody>
                    <a:bodyPr/>
                    <a:lstStyle/>
                    <a:p>
                      <a:pPr algn="l" fontAlgn="b"/>
                      <a:r>
                        <a:rPr lang="en-US" sz="1400" u="none" strike="noStrike" dirty="0">
                          <a:effectLst/>
                        </a:rPr>
                        <a:t>East Central</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21.2%</a:t>
                      </a:r>
                      <a:endParaRPr lang="en-US" sz="1400" b="0" i="0" u="none" strike="noStrike" dirty="0">
                        <a:solidFill>
                          <a:srgbClr val="000000"/>
                        </a:solidFill>
                        <a:effectLst/>
                        <a:latin typeface="Calibri"/>
                      </a:endParaRPr>
                    </a:p>
                  </a:txBody>
                  <a:tcPr marL="5041" marR="5041" marT="5041" marB="0" anchor="b"/>
                </a:tc>
              </a:tr>
              <a:tr h="193675">
                <a:tc>
                  <a:txBody>
                    <a:bodyPr/>
                    <a:lstStyle/>
                    <a:p>
                      <a:pPr algn="l" fontAlgn="b"/>
                      <a:r>
                        <a:rPr lang="en-US" sz="1400" u="none" strike="noStrike" dirty="0">
                          <a:effectLst/>
                        </a:rPr>
                        <a:t>East MS</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28.1%</a:t>
                      </a:r>
                      <a:endParaRPr lang="en-US" sz="1400" b="0" i="0" u="none" strike="noStrike" dirty="0">
                        <a:solidFill>
                          <a:srgbClr val="000000"/>
                        </a:solidFill>
                        <a:effectLst/>
                        <a:latin typeface="Calibri"/>
                      </a:endParaRPr>
                    </a:p>
                  </a:txBody>
                  <a:tcPr marL="5041" marR="5041" marT="5041" marB="0" anchor="b"/>
                </a:tc>
              </a:tr>
              <a:tr h="193675">
                <a:tc>
                  <a:txBody>
                    <a:bodyPr/>
                    <a:lstStyle/>
                    <a:p>
                      <a:pPr algn="l" fontAlgn="b"/>
                      <a:r>
                        <a:rPr lang="en-US" sz="1400" u="none" strike="noStrike" dirty="0">
                          <a:effectLst/>
                        </a:rPr>
                        <a:t>Hinds</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15.9%</a:t>
                      </a:r>
                      <a:endParaRPr lang="en-US" sz="1400" b="0" i="0" u="none" strike="noStrike" dirty="0">
                        <a:solidFill>
                          <a:srgbClr val="000000"/>
                        </a:solidFill>
                        <a:effectLst/>
                        <a:latin typeface="Calibri"/>
                      </a:endParaRPr>
                    </a:p>
                  </a:txBody>
                  <a:tcPr marL="5041" marR="5041" marT="5041" marB="0" anchor="b"/>
                </a:tc>
              </a:tr>
              <a:tr h="193675">
                <a:tc>
                  <a:txBody>
                    <a:bodyPr/>
                    <a:lstStyle/>
                    <a:p>
                      <a:pPr algn="l" fontAlgn="b"/>
                      <a:r>
                        <a:rPr lang="en-US" sz="1400" u="none" strike="noStrike" dirty="0">
                          <a:effectLst/>
                        </a:rPr>
                        <a:t>Holmes</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28.1%</a:t>
                      </a:r>
                      <a:endParaRPr lang="en-US" sz="1400" b="0" i="0" u="none" strike="noStrike" dirty="0">
                        <a:solidFill>
                          <a:srgbClr val="000000"/>
                        </a:solidFill>
                        <a:effectLst/>
                        <a:latin typeface="Calibri"/>
                      </a:endParaRPr>
                    </a:p>
                  </a:txBody>
                  <a:tcPr marL="5041" marR="5041" marT="5041" marB="0" anchor="b"/>
                </a:tc>
              </a:tr>
              <a:tr h="193675">
                <a:tc>
                  <a:txBody>
                    <a:bodyPr/>
                    <a:lstStyle/>
                    <a:p>
                      <a:pPr algn="l" fontAlgn="b"/>
                      <a:r>
                        <a:rPr lang="en-US" sz="1400" u="none" strike="noStrike" dirty="0">
                          <a:effectLst/>
                        </a:rPr>
                        <a:t>Itawamba</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30.3%</a:t>
                      </a:r>
                      <a:endParaRPr lang="en-US" sz="1400" b="0" i="0" u="none" strike="noStrike" dirty="0">
                        <a:solidFill>
                          <a:srgbClr val="000000"/>
                        </a:solidFill>
                        <a:effectLst/>
                        <a:latin typeface="Calibri"/>
                      </a:endParaRPr>
                    </a:p>
                  </a:txBody>
                  <a:tcPr marL="5041" marR="5041" marT="5041" marB="0" anchor="b"/>
                </a:tc>
              </a:tr>
              <a:tr h="193675">
                <a:tc>
                  <a:txBody>
                    <a:bodyPr/>
                    <a:lstStyle/>
                    <a:p>
                      <a:pPr algn="l" fontAlgn="b"/>
                      <a:r>
                        <a:rPr lang="en-US" sz="1400" u="none" strike="noStrike" dirty="0">
                          <a:effectLst/>
                        </a:rPr>
                        <a:t>Jones</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11.0%</a:t>
                      </a:r>
                      <a:endParaRPr lang="en-US" sz="1400" b="0" i="0" u="none" strike="noStrike" dirty="0">
                        <a:solidFill>
                          <a:srgbClr val="000000"/>
                        </a:solidFill>
                        <a:effectLst/>
                        <a:latin typeface="Calibri"/>
                      </a:endParaRPr>
                    </a:p>
                  </a:txBody>
                  <a:tcPr marL="5041" marR="5041" marT="5041" marB="0" anchor="b"/>
                </a:tc>
              </a:tr>
              <a:tr h="193675">
                <a:tc>
                  <a:txBody>
                    <a:bodyPr/>
                    <a:lstStyle/>
                    <a:p>
                      <a:pPr algn="l" fontAlgn="b"/>
                      <a:r>
                        <a:rPr lang="en-US" sz="1400" u="none" strike="noStrike" dirty="0">
                          <a:effectLst/>
                        </a:rPr>
                        <a:t>Meridian</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12.9%</a:t>
                      </a:r>
                      <a:endParaRPr lang="en-US" sz="1400" b="0" i="0" u="none" strike="noStrike" dirty="0">
                        <a:solidFill>
                          <a:srgbClr val="000000"/>
                        </a:solidFill>
                        <a:effectLst/>
                        <a:latin typeface="Calibri"/>
                      </a:endParaRPr>
                    </a:p>
                  </a:txBody>
                  <a:tcPr marL="5041" marR="5041" marT="5041" marB="0" anchor="b"/>
                </a:tc>
              </a:tr>
              <a:tr h="193675">
                <a:tc>
                  <a:txBody>
                    <a:bodyPr/>
                    <a:lstStyle/>
                    <a:p>
                      <a:pPr algn="l" fontAlgn="b"/>
                      <a:r>
                        <a:rPr lang="en-US" sz="1400" u="none" strike="noStrike" dirty="0">
                          <a:effectLst/>
                        </a:rPr>
                        <a:t>MS Delta</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11.1%</a:t>
                      </a:r>
                      <a:endParaRPr lang="en-US" sz="1400" b="0" i="0" u="none" strike="noStrike" dirty="0">
                        <a:solidFill>
                          <a:srgbClr val="000000"/>
                        </a:solidFill>
                        <a:effectLst/>
                        <a:latin typeface="Calibri"/>
                      </a:endParaRPr>
                    </a:p>
                  </a:txBody>
                  <a:tcPr marL="5041" marR="5041" marT="5041" marB="0" anchor="b"/>
                </a:tc>
              </a:tr>
              <a:tr h="353959">
                <a:tc>
                  <a:txBody>
                    <a:bodyPr/>
                    <a:lstStyle/>
                    <a:p>
                      <a:pPr algn="l" fontAlgn="b"/>
                      <a:r>
                        <a:rPr lang="en-US" sz="1400" u="none" strike="noStrike" dirty="0">
                          <a:effectLst/>
                        </a:rPr>
                        <a:t>MS Gulf Coast</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22.6%</a:t>
                      </a:r>
                      <a:endParaRPr lang="en-US" sz="1400" b="0" i="0" u="none" strike="noStrike" dirty="0">
                        <a:solidFill>
                          <a:srgbClr val="000000"/>
                        </a:solidFill>
                        <a:effectLst/>
                        <a:latin typeface="Calibri"/>
                      </a:endParaRPr>
                    </a:p>
                  </a:txBody>
                  <a:tcPr marL="5041" marR="5041" marT="5041" marB="0" anchor="b"/>
                </a:tc>
              </a:tr>
              <a:tr h="353959">
                <a:tc>
                  <a:txBody>
                    <a:bodyPr/>
                    <a:lstStyle/>
                    <a:p>
                      <a:pPr algn="l" fontAlgn="b"/>
                      <a:r>
                        <a:rPr lang="en-US" sz="1400" u="none" strike="noStrike" dirty="0">
                          <a:effectLst/>
                        </a:rPr>
                        <a:t>Northeast MS</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16.8%</a:t>
                      </a:r>
                      <a:endParaRPr lang="en-US" sz="1400" b="0" i="0" u="none" strike="noStrike" dirty="0">
                        <a:solidFill>
                          <a:srgbClr val="000000"/>
                        </a:solidFill>
                        <a:effectLst/>
                        <a:latin typeface="Calibri"/>
                      </a:endParaRPr>
                    </a:p>
                  </a:txBody>
                  <a:tcPr marL="5041" marR="5041" marT="5041" marB="0" anchor="b"/>
                </a:tc>
              </a:tr>
              <a:tr h="353959">
                <a:tc>
                  <a:txBody>
                    <a:bodyPr/>
                    <a:lstStyle/>
                    <a:p>
                      <a:pPr algn="l" fontAlgn="b"/>
                      <a:r>
                        <a:rPr lang="en-US" sz="1400" u="none" strike="noStrike" dirty="0">
                          <a:effectLst/>
                        </a:rPr>
                        <a:t>Northwest MS</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16.2%</a:t>
                      </a:r>
                      <a:endParaRPr lang="en-US" sz="1400" b="0" i="0" u="none" strike="noStrike" dirty="0">
                        <a:solidFill>
                          <a:srgbClr val="000000"/>
                        </a:solidFill>
                        <a:effectLst/>
                        <a:latin typeface="Calibri"/>
                      </a:endParaRPr>
                    </a:p>
                  </a:txBody>
                  <a:tcPr marL="5041" marR="5041" marT="5041" marB="0" anchor="b"/>
                </a:tc>
              </a:tr>
              <a:tr h="193675">
                <a:tc>
                  <a:txBody>
                    <a:bodyPr/>
                    <a:lstStyle/>
                    <a:p>
                      <a:pPr algn="l" fontAlgn="b"/>
                      <a:r>
                        <a:rPr lang="en-US" sz="1400" u="none" strike="noStrike" dirty="0">
                          <a:effectLst/>
                        </a:rPr>
                        <a:t>Pearl River</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16.5%</a:t>
                      </a:r>
                      <a:endParaRPr lang="en-US" sz="1400" b="0" i="0" u="none" strike="noStrike" dirty="0">
                        <a:solidFill>
                          <a:srgbClr val="000000"/>
                        </a:solidFill>
                        <a:effectLst/>
                        <a:latin typeface="Calibri"/>
                      </a:endParaRPr>
                    </a:p>
                  </a:txBody>
                  <a:tcPr marL="5041" marR="5041" marT="5041" marB="0" anchor="b"/>
                </a:tc>
              </a:tr>
              <a:tr h="353959">
                <a:tc>
                  <a:txBody>
                    <a:bodyPr/>
                    <a:lstStyle/>
                    <a:p>
                      <a:pPr algn="l" fontAlgn="b"/>
                      <a:r>
                        <a:rPr lang="en-US" sz="1400" u="none" strike="noStrike" dirty="0">
                          <a:effectLst/>
                        </a:rPr>
                        <a:t>Southwest MS</a:t>
                      </a:r>
                      <a:endParaRPr lang="en-US" sz="1400" b="1" i="0" u="none" strike="noStrike" dirty="0">
                        <a:solidFill>
                          <a:srgbClr val="000000"/>
                        </a:solidFill>
                        <a:effectLst/>
                        <a:latin typeface="Arial, Albany AMT, Helvetica"/>
                      </a:endParaRPr>
                    </a:p>
                  </a:txBody>
                  <a:tcPr marL="5041" marR="5041" marT="5041" marB="0" anchor="b"/>
                </a:tc>
                <a:tc>
                  <a:txBody>
                    <a:bodyPr/>
                    <a:lstStyle/>
                    <a:p>
                      <a:pPr algn="r" fontAlgn="b"/>
                      <a:r>
                        <a:rPr lang="en-US" sz="1400" u="none" strike="noStrike" dirty="0" smtClean="0">
                          <a:effectLst/>
                        </a:rPr>
                        <a:t>17.7%</a:t>
                      </a:r>
                      <a:endParaRPr lang="en-US" sz="1400" b="0" i="0" u="none" strike="noStrike" dirty="0">
                        <a:solidFill>
                          <a:srgbClr val="000000"/>
                        </a:solidFill>
                        <a:effectLst/>
                        <a:latin typeface="Calibri"/>
                      </a:endParaRPr>
                    </a:p>
                  </a:txBody>
                  <a:tcPr marL="5041" marR="5041" marT="5041" marB="0" anchor="b"/>
                </a:tc>
              </a:tr>
              <a:tr h="200354">
                <a:tc>
                  <a:txBody>
                    <a:bodyPr/>
                    <a:lstStyle/>
                    <a:p>
                      <a:pPr algn="l" fontAlgn="b"/>
                      <a:r>
                        <a:rPr lang="en-US" sz="1400" u="none" strike="noStrike" dirty="0">
                          <a:effectLst/>
                        </a:rPr>
                        <a:t>Total</a:t>
                      </a:r>
                      <a:endParaRPr lang="en-US" sz="1400" b="1" i="0" u="none" strike="noStrike" dirty="0">
                        <a:solidFill>
                          <a:srgbClr val="000000"/>
                        </a:solidFill>
                        <a:effectLst/>
                        <a:latin typeface="Calibri"/>
                      </a:endParaRPr>
                    </a:p>
                  </a:txBody>
                  <a:tcPr marL="5041" marR="5041" marT="5041" marB="0" anchor="b"/>
                </a:tc>
                <a:tc>
                  <a:txBody>
                    <a:bodyPr/>
                    <a:lstStyle/>
                    <a:p>
                      <a:pPr algn="r" fontAlgn="b"/>
                      <a:r>
                        <a:rPr lang="en-US" sz="1400" u="none" strike="noStrike" dirty="0" smtClean="0">
                          <a:effectLst/>
                        </a:rPr>
                        <a:t>19.3%</a:t>
                      </a:r>
                      <a:endParaRPr lang="en-US" sz="1400" b="0" i="0" u="none" strike="noStrike" dirty="0">
                        <a:solidFill>
                          <a:srgbClr val="000000"/>
                        </a:solidFill>
                        <a:effectLst/>
                        <a:latin typeface="Calibri"/>
                      </a:endParaRPr>
                    </a:p>
                  </a:txBody>
                  <a:tcPr marL="5041" marR="5041" marT="5041" marB="0" anchor="b"/>
                </a:tc>
              </a:tr>
            </a:tbl>
          </a:graphicData>
        </a:graphic>
      </p:graphicFrame>
      <p:sp>
        <p:nvSpPr>
          <p:cNvPr id="4" name="Slide Number Placeholder 3"/>
          <p:cNvSpPr>
            <a:spLocks noGrp="1"/>
          </p:cNvSpPr>
          <p:nvPr>
            <p:ph type="sldNum" sz="quarter" idx="12"/>
          </p:nvPr>
        </p:nvSpPr>
        <p:spPr/>
        <p:txBody>
          <a:bodyPr/>
          <a:lstStyle/>
          <a:p>
            <a:fld id="{50B6FD58-5F2D-491E-BCD2-9968DF44CA7E}" type="slidenum">
              <a:rPr lang="en-US" smtClean="0"/>
              <a:pPr/>
              <a:t>30</a:t>
            </a:fld>
            <a:endParaRPr lang="en-US"/>
          </a:p>
        </p:txBody>
      </p:sp>
    </p:spTree>
    <p:extLst>
      <p:ext uri="{BB962C8B-B14F-4D97-AF65-F5344CB8AC3E}">
        <p14:creationId xmlns:p14="http://schemas.microsoft.com/office/powerpoint/2010/main" val="840848064"/>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Part-time Host &amp; Provider</a:t>
            </a:r>
            <a:endParaRPr lang="en-US" dirty="0"/>
          </a:p>
        </p:txBody>
      </p:sp>
      <p:sp>
        <p:nvSpPr>
          <p:cNvPr id="3" name="Content Placeholder 2"/>
          <p:cNvSpPr>
            <a:spLocks noGrp="1"/>
          </p:cNvSpPr>
          <p:nvPr>
            <p:ph idx="1"/>
          </p:nvPr>
        </p:nvSpPr>
        <p:spPr>
          <a:xfrm>
            <a:off x="762000" y="1905000"/>
            <a:ext cx="8077200" cy="4423387"/>
          </a:xfrm>
        </p:spPr>
        <p:txBody>
          <a:bodyPr/>
          <a:lstStyle/>
          <a:p>
            <a:r>
              <a:rPr lang="en-US" dirty="0" smtClean="0"/>
              <a:t>In addition, MSCVCC Host and Provider hours may qualify on the basis of the prior year full-time equivalency of MSVCC hours generated during the summer, fall and spring semesters.</a:t>
            </a:r>
          </a:p>
          <a:p>
            <a:endParaRPr lang="en-US" dirty="0" smtClean="0"/>
          </a:p>
          <a:p>
            <a:r>
              <a:rPr lang="en-US" dirty="0" smtClean="0"/>
              <a:t>To be considered in this separate section of the formula, the MSVCC student must be taking </a:t>
            </a:r>
            <a:r>
              <a:rPr lang="en-US" b="1" dirty="0" smtClean="0">
                <a:solidFill>
                  <a:schemeClr val="accent1">
                    <a:lumMod val="75000"/>
                  </a:schemeClr>
                </a:solidFill>
              </a:rPr>
              <a:t>less than 12 semester credit hours.</a:t>
            </a:r>
            <a:endParaRPr lang="en-US" dirty="0">
              <a:solidFill>
                <a:schemeClr val="accent1">
                  <a:lumMod val="75000"/>
                </a:schemeClr>
              </a:solidFill>
            </a:endParaRPr>
          </a:p>
        </p:txBody>
      </p:sp>
      <p:sp>
        <p:nvSpPr>
          <p:cNvPr id="4" name="Slide Number Placeholder 3"/>
          <p:cNvSpPr>
            <a:spLocks noGrp="1"/>
          </p:cNvSpPr>
          <p:nvPr>
            <p:ph type="sldNum" sz="quarter" idx="12"/>
          </p:nvPr>
        </p:nvSpPr>
        <p:spPr>
          <a:xfrm>
            <a:off x="4038600" y="6248400"/>
            <a:ext cx="2133600" cy="365125"/>
          </a:xfrm>
        </p:spPr>
        <p:txBody>
          <a:bodyPr/>
          <a:lstStyle/>
          <a:p>
            <a:pPr algn="ctr"/>
            <a:fld id="{50B6FD58-5F2D-491E-BCD2-9968DF44CA7E}" type="slidenum">
              <a:rPr lang="en-US" smtClean="0"/>
              <a:pPr algn="ctr"/>
              <a:t>31</a:t>
            </a:fld>
            <a:endParaRPr lang="en-US" dirty="0"/>
          </a:p>
        </p:txBody>
      </p:sp>
    </p:spTree>
    <p:extLst>
      <p:ext uri="{BB962C8B-B14F-4D97-AF65-F5344CB8AC3E}">
        <p14:creationId xmlns:p14="http://schemas.microsoft.com/office/powerpoint/2010/main" val="557487247"/>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Part-time Host &amp; Provider</a:t>
            </a:r>
            <a:endParaRPr lang="en-US" dirty="0"/>
          </a:p>
        </p:txBody>
      </p:sp>
      <p:sp>
        <p:nvSpPr>
          <p:cNvPr id="3" name="Content Placeholder 2"/>
          <p:cNvSpPr>
            <a:spLocks noGrp="1"/>
          </p:cNvSpPr>
          <p:nvPr>
            <p:ph idx="1"/>
          </p:nvPr>
        </p:nvSpPr>
        <p:spPr/>
        <p:txBody>
          <a:bodyPr>
            <a:normAutofit lnSpcReduction="10000"/>
          </a:bodyPr>
          <a:lstStyle/>
          <a:p>
            <a:r>
              <a:rPr lang="en-US" dirty="0" smtClean="0"/>
              <a:t>Those SCH being </a:t>
            </a:r>
            <a:r>
              <a:rPr lang="en-US" b="1" dirty="0" smtClean="0">
                <a:solidFill>
                  <a:schemeClr val="tx2">
                    <a:lumMod val="75000"/>
                  </a:schemeClr>
                </a:solidFill>
              </a:rPr>
              <a:t>HOSTED</a:t>
            </a:r>
            <a:r>
              <a:rPr lang="en-US" dirty="0" smtClean="0"/>
              <a:t> by one institution shall receive funding at the weight of </a:t>
            </a:r>
            <a:r>
              <a:rPr lang="en-US" b="1" dirty="0" smtClean="0">
                <a:solidFill>
                  <a:schemeClr val="tx2">
                    <a:lumMod val="75000"/>
                  </a:schemeClr>
                </a:solidFill>
              </a:rPr>
              <a:t>0.50</a:t>
            </a:r>
            <a:r>
              <a:rPr lang="en-US" b="1" dirty="0" smtClean="0">
                <a:solidFill>
                  <a:srgbClr val="92D050"/>
                </a:solidFill>
              </a:rPr>
              <a:t> </a:t>
            </a:r>
            <a:r>
              <a:rPr lang="en-US" dirty="0" smtClean="0"/>
              <a:t>and those SCH being </a:t>
            </a:r>
            <a:r>
              <a:rPr lang="en-US" b="1" dirty="0" smtClean="0">
                <a:solidFill>
                  <a:schemeClr val="tx2">
                    <a:lumMod val="75000"/>
                  </a:schemeClr>
                </a:solidFill>
              </a:rPr>
              <a:t>PROVIDED</a:t>
            </a:r>
            <a:r>
              <a:rPr lang="en-US" dirty="0" smtClean="0"/>
              <a:t> by one institution shall  receive funding at the weight of </a:t>
            </a:r>
            <a:r>
              <a:rPr lang="en-US" b="1" dirty="0" smtClean="0">
                <a:solidFill>
                  <a:schemeClr val="tx2">
                    <a:lumMod val="75000"/>
                  </a:schemeClr>
                </a:solidFill>
              </a:rPr>
              <a:t>0.50</a:t>
            </a:r>
            <a:r>
              <a:rPr lang="en-US" dirty="0" smtClean="0"/>
              <a:t>.</a:t>
            </a:r>
          </a:p>
          <a:p>
            <a:r>
              <a:rPr lang="en-US" dirty="0" smtClean="0"/>
              <a:t>If a college hosts and provides a MSVCC student,  they receive a weight of 0.50 for the SCH generated in each category for a total weight of 1.0</a:t>
            </a:r>
            <a:r>
              <a:rPr lang="en-US" b="1" dirty="0" smtClean="0">
                <a:solidFill>
                  <a:schemeClr val="tx2">
                    <a:lumMod val="75000"/>
                  </a:schemeClr>
                </a:solidFill>
              </a:rPr>
              <a:t>.</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3886200" y="6019800"/>
            <a:ext cx="2133600" cy="365125"/>
          </a:xfrm>
        </p:spPr>
        <p:txBody>
          <a:bodyPr/>
          <a:lstStyle/>
          <a:p>
            <a:pPr algn="ctr"/>
            <a:fld id="{50B6FD58-5F2D-491E-BCD2-9968DF44CA7E}" type="slidenum">
              <a:rPr lang="en-US" smtClean="0"/>
              <a:pPr algn="ctr"/>
              <a:t>32</a:t>
            </a:fld>
            <a:endParaRPr lang="en-US" dirty="0"/>
          </a:p>
        </p:txBody>
      </p:sp>
    </p:spTree>
    <p:extLst>
      <p:ext uri="{BB962C8B-B14F-4D97-AF65-F5344CB8AC3E}">
        <p14:creationId xmlns:p14="http://schemas.microsoft.com/office/powerpoint/2010/main" val="2342115282"/>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797168"/>
          </a:xfrm>
        </p:spPr>
        <p:txBody>
          <a:bodyPr/>
          <a:lstStyle/>
          <a:p>
            <a:pPr algn="ctr"/>
            <a:r>
              <a:rPr lang="en-US" dirty="0" smtClean="0"/>
              <a:t>CJC Support Formula- MSVCC</a:t>
            </a:r>
            <a:endParaRPr lang="en-US" dirty="0"/>
          </a:p>
        </p:txBody>
      </p:sp>
      <p:sp>
        <p:nvSpPr>
          <p:cNvPr id="3" name="Content Placeholder 2"/>
          <p:cNvSpPr>
            <a:spLocks noGrp="1"/>
          </p:cNvSpPr>
          <p:nvPr>
            <p:ph idx="1"/>
          </p:nvPr>
        </p:nvSpPr>
        <p:spPr>
          <a:xfrm>
            <a:off x="762000" y="1219200"/>
            <a:ext cx="8077200" cy="4884555"/>
          </a:xfrm>
        </p:spPr>
        <p:txBody>
          <a:bodyPr>
            <a:normAutofit fontScale="85000" lnSpcReduction="20000"/>
          </a:bodyPr>
          <a:lstStyle/>
          <a:p>
            <a:pPr marL="0" indent="0">
              <a:buNone/>
            </a:pPr>
            <a:r>
              <a:rPr lang="en-US" dirty="0" smtClean="0"/>
              <a:t>Two MSVCC Reimbursement Streams:</a:t>
            </a:r>
          </a:p>
          <a:p>
            <a:pPr marL="0" indent="0">
              <a:buNone/>
            </a:pPr>
            <a:endParaRPr lang="en-US" dirty="0"/>
          </a:p>
          <a:p>
            <a:pPr marL="0" indent="0">
              <a:buNone/>
            </a:pPr>
            <a:r>
              <a:rPr lang="en-US" dirty="0" smtClean="0"/>
              <a:t>	1.	MSVCC PROVIDER SCH are included in 			Academic, Technical, or Career in the 			Support Formula at a weight of 1.0.</a:t>
            </a:r>
          </a:p>
          <a:p>
            <a:pPr marL="0" indent="0">
              <a:buNone/>
            </a:pPr>
            <a:endParaRPr lang="en-US" dirty="0" smtClean="0"/>
          </a:p>
          <a:p>
            <a:pPr marL="0" indent="0">
              <a:buNone/>
            </a:pPr>
            <a:r>
              <a:rPr lang="en-US" dirty="0"/>
              <a:t>	</a:t>
            </a:r>
            <a:r>
              <a:rPr lang="en-US" dirty="0" smtClean="0"/>
              <a:t>2.	</a:t>
            </a:r>
            <a:r>
              <a:rPr lang="en-US" dirty="0" smtClean="0">
                <a:solidFill>
                  <a:srgbClr val="FF0000"/>
                </a:solidFill>
              </a:rPr>
              <a:t>If the student is part-time </a:t>
            </a:r>
            <a:r>
              <a:rPr lang="en-US" dirty="0" smtClean="0"/>
              <a:t>in a Fall, Spring 		(&lt;12 SCH), or Summer (&lt; 6 SCH) term, then</a:t>
            </a:r>
          </a:p>
          <a:p>
            <a:pPr marL="0" indent="0">
              <a:buNone/>
            </a:pPr>
            <a:r>
              <a:rPr lang="en-US" dirty="0"/>
              <a:t>	</a:t>
            </a:r>
            <a:r>
              <a:rPr lang="en-US" dirty="0" smtClean="0"/>
              <a:t>	a.	HOST college receives the TUITION 			plus the FTE times 0.5</a:t>
            </a:r>
          </a:p>
          <a:p>
            <a:pPr marL="0" indent="0">
              <a:buNone/>
            </a:pPr>
            <a:r>
              <a:rPr lang="en-US" dirty="0"/>
              <a:t>	</a:t>
            </a:r>
            <a:r>
              <a:rPr lang="en-US" dirty="0" smtClean="0"/>
              <a:t>	b.	PROVIDER college receives the 				FORMULA </a:t>
            </a:r>
            <a:r>
              <a:rPr lang="en-US" dirty="0" smtClean="0">
                <a:solidFill>
                  <a:srgbClr val="FF0000"/>
                </a:solidFill>
              </a:rPr>
              <a:t>IN ADDITION</a:t>
            </a:r>
            <a:r>
              <a:rPr lang="en-US" dirty="0" smtClean="0"/>
              <a:t> the FTE 			            times 0.5</a:t>
            </a:r>
            <a:endParaRPr lang="en-US" dirty="0"/>
          </a:p>
        </p:txBody>
      </p:sp>
      <p:sp>
        <p:nvSpPr>
          <p:cNvPr id="4" name="Rectangle 3"/>
          <p:cNvSpPr/>
          <p:nvPr/>
        </p:nvSpPr>
        <p:spPr>
          <a:xfrm>
            <a:off x="4362648" y="6103755"/>
            <a:ext cx="418704" cy="369332"/>
          </a:xfrm>
          <a:prstGeom prst="rect">
            <a:avLst/>
          </a:prstGeom>
        </p:spPr>
        <p:txBody>
          <a:bodyPr wrap="none">
            <a:spAutoFit/>
          </a:bodyPr>
          <a:lstStyle/>
          <a:p>
            <a:fld id="{50B6FD58-5F2D-491E-BCD2-9968DF44CA7E}" type="slidenum">
              <a:rPr lang="en-US"/>
              <a:pPr/>
              <a:t>33</a:t>
            </a:fld>
            <a:endParaRPr lang="en-US" dirty="0"/>
          </a:p>
        </p:txBody>
      </p:sp>
    </p:spTree>
    <p:extLst>
      <p:ext uri="{BB962C8B-B14F-4D97-AF65-F5344CB8AC3E}">
        <p14:creationId xmlns:p14="http://schemas.microsoft.com/office/powerpoint/2010/main" val="2809946773"/>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CJC Support Formula- MSVCC</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sz="3600" dirty="0" smtClean="0"/>
              <a:t>The MSVCC:</a:t>
            </a:r>
          </a:p>
          <a:p>
            <a:pPr marL="0" indent="0">
              <a:buNone/>
            </a:pPr>
            <a:endParaRPr lang="en-US" dirty="0"/>
          </a:p>
          <a:p>
            <a:pPr marL="0" indent="0">
              <a:buNone/>
            </a:pPr>
            <a:r>
              <a:rPr lang="en-US" dirty="0" smtClean="0"/>
              <a:t>MSVCC Provider:	Institution Supplies </a:t>
            </a:r>
            <a:r>
              <a:rPr lang="en-US" u="sng" dirty="0" smtClean="0">
                <a:solidFill>
                  <a:srgbClr val="FF0000"/>
                </a:solidFill>
              </a:rPr>
              <a:t>Instruction</a:t>
            </a:r>
          </a:p>
          <a:p>
            <a:pPr marL="0" indent="0">
              <a:buNone/>
            </a:pPr>
            <a:r>
              <a:rPr lang="en-US" dirty="0" smtClean="0"/>
              <a:t>MSVCC Host:	Institution Supplies </a:t>
            </a:r>
            <a:r>
              <a:rPr lang="en-US" u="sng" dirty="0" smtClean="0">
                <a:solidFill>
                  <a:srgbClr val="FF0000"/>
                </a:solidFill>
              </a:rPr>
              <a:t>Student</a:t>
            </a:r>
          </a:p>
          <a:p>
            <a:pPr marL="0" indent="0">
              <a:buNone/>
            </a:pPr>
            <a:endParaRPr lang="en-US" dirty="0">
              <a:solidFill>
                <a:srgbClr val="FF0000"/>
              </a:solidFill>
            </a:endParaRPr>
          </a:p>
          <a:p>
            <a:pPr marL="0" indent="0" algn="ctr">
              <a:buNone/>
            </a:pPr>
            <a:r>
              <a:rPr lang="en-US" dirty="0" smtClean="0">
                <a:solidFill>
                  <a:schemeClr val="accent2">
                    <a:lumMod val="75000"/>
                  </a:schemeClr>
                </a:solidFill>
              </a:rPr>
              <a:t>TUITION</a:t>
            </a:r>
            <a:r>
              <a:rPr lang="en-US" dirty="0" smtClean="0"/>
              <a:t> follows the </a:t>
            </a:r>
            <a:r>
              <a:rPr lang="en-US" dirty="0" smtClean="0">
                <a:solidFill>
                  <a:srgbClr val="00B050"/>
                </a:solidFill>
              </a:rPr>
              <a:t>STUDENT</a:t>
            </a:r>
            <a:r>
              <a:rPr lang="en-US" dirty="0" smtClean="0"/>
              <a:t>.</a:t>
            </a:r>
          </a:p>
          <a:p>
            <a:pPr marL="0" indent="0" algn="ctr">
              <a:buNone/>
            </a:pPr>
            <a:r>
              <a:rPr lang="en-US" dirty="0" smtClean="0">
                <a:solidFill>
                  <a:schemeClr val="accent2">
                    <a:lumMod val="75000"/>
                  </a:schemeClr>
                </a:solidFill>
              </a:rPr>
              <a:t>FORMULA</a:t>
            </a:r>
            <a:r>
              <a:rPr lang="en-US" dirty="0" smtClean="0"/>
              <a:t> follows </a:t>
            </a:r>
            <a:r>
              <a:rPr lang="en-US" dirty="0" smtClean="0">
                <a:solidFill>
                  <a:srgbClr val="00B050"/>
                </a:solidFill>
              </a:rPr>
              <a:t>INSTRUCTION </a:t>
            </a:r>
            <a:r>
              <a:rPr lang="en-US" dirty="0" smtClean="0"/>
              <a:t>(in general (1))</a:t>
            </a:r>
          </a:p>
          <a:p>
            <a:pPr marL="0" indent="0" algn="ctr">
              <a:buNone/>
            </a:pPr>
            <a:r>
              <a:rPr lang="en-US" sz="1800" dirty="0" smtClean="0"/>
              <a:t>(1)   EXCEPT for Part-time MSVCC HOST SCH</a:t>
            </a:r>
            <a:endParaRPr lang="en-US" sz="1800" dirty="0"/>
          </a:p>
        </p:txBody>
      </p:sp>
    </p:spTree>
    <p:extLst>
      <p:ext uri="{BB962C8B-B14F-4D97-AF65-F5344CB8AC3E}">
        <p14:creationId xmlns:p14="http://schemas.microsoft.com/office/powerpoint/2010/main" val="2797461590"/>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685800"/>
          </a:xfrm>
        </p:spPr>
        <p:txBody>
          <a:bodyPr>
            <a:normAutofit fontScale="90000"/>
          </a:bodyPr>
          <a:lstStyle/>
          <a:p>
            <a:r>
              <a:rPr lang="en-US" dirty="0" smtClean="0"/>
              <a:t>Funding Scenario I</a:t>
            </a:r>
            <a:endParaRPr lang="en-US" dirty="0"/>
          </a:p>
        </p:txBody>
      </p:sp>
      <p:sp>
        <p:nvSpPr>
          <p:cNvPr id="3" name="Content Placeholder 2"/>
          <p:cNvSpPr>
            <a:spLocks noGrp="1"/>
          </p:cNvSpPr>
          <p:nvPr>
            <p:ph idx="1"/>
          </p:nvPr>
        </p:nvSpPr>
        <p:spPr>
          <a:xfrm>
            <a:off x="685800" y="1600200"/>
            <a:ext cx="8382000" cy="4800600"/>
          </a:xfrm>
        </p:spPr>
        <p:txBody>
          <a:bodyPr>
            <a:noAutofit/>
          </a:bodyPr>
          <a:lstStyle/>
          <a:p>
            <a:pPr marL="68580" indent="0">
              <a:buNone/>
            </a:pPr>
            <a:r>
              <a:rPr lang="en-US" sz="2000" dirty="0" smtClean="0"/>
              <a:t>If </a:t>
            </a:r>
            <a:r>
              <a:rPr lang="en-US" sz="2000" dirty="0"/>
              <a:t>an ICC student takes a 3 credit hour on-line course through Hinds CC, how much tuition </a:t>
            </a:r>
            <a:r>
              <a:rPr lang="en-US" sz="2000" dirty="0" smtClean="0"/>
              <a:t> </a:t>
            </a:r>
            <a:r>
              <a:rPr lang="en-US" sz="2000" dirty="0"/>
              <a:t>will each school get and how much state reimbursement?</a:t>
            </a:r>
          </a:p>
          <a:p>
            <a:pPr marL="68580" indent="0">
              <a:buNone/>
            </a:pPr>
            <a:r>
              <a:rPr lang="en-US" sz="1400" dirty="0"/>
              <a:t> </a:t>
            </a:r>
          </a:p>
          <a:p>
            <a:pPr marL="68580" indent="0">
              <a:buNone/>
            </a:pPr>
            <a:r>
              <a:rPr lang="en-US" sz="1400" b="1" u="sng" dirty="0"/>
              <a:t>ICC (Host)	</a:t>
            </a:r>
            <a:r>
              <a:rPr lang="en-US" sz="1400" b="1" dirty="0"/>
              <a:t>		</a:t>
            </a:r>
            <a:r>
              <a:rPr lang="en-US" sz="1400" b="1" dirty="0" smtClean="0"/>
              <a:t>	</a:t>
            </a:r>
            <a:r>
              <a:rPr lang="en-US" sz="1400" b="1" dirty="0" smtClean="0"/>
              <a:t>	</a:t>
            </a:r>
            <a:r>
              <a:rPr lang="en-US" sz="1400" b="1" u="sng" dirty="0" smtClean="0"/>
              <a:t>Hinds </a:t>
            </a:r>
            <a:r>
              <a:rPr lang="en-US" sz="1400" b="1" u="sng" dirty="0"/>
              <a:t>(Provider)</a:t>
            </a:r>
            <a:endParaRPr lang="en-US" sz="1400" dirty="0"/>
          </a:p>
          <a:p>
            <a:pPr marL="68580" indent="0">
              <a:buNone/>
            </a:pPr>
            <a:r>
              <a:rPr lang="en-US" sz="1400" dirty="0" smtClean="0"/>
              <a:t>Tuition (part-time) </a:t>
            </a:r>
            <a:r>
              <a:rPr lang="en-US" sz="1400" dirty="0"/>
              <a:t>on average in FY </a:t>
            </a:r>
            <a:r>
              <a:rPr lang="en-US" sz="1400" dirty="0" smtClean="0"/>
              <a:t>2016 </a:t>
            </a:r>
            <a:r>
              <a:rPr lang="en-US" sz="1400" dirty="0"/>
              <a:t>is </a:t>
            </a:r>
            <a:r>
              <a:rPr lang="en-US" sz="1400" dirty="0" smtClean="0"/>
              <a:t>	</a:t>
            </a:r>
            <a:r>
              <a:rPr lang="en-US" sz="1400" dirty="0" smtClean="0"/>
              <a:t>	</a:t>
            </a:r>
            <a:r>
              <a:rPr lang="en-US" sz="1400" dirty="0" smtClean="0"/>
              <a:t>Academic</a:t>
            </a:r>
            <a:r>
              <a:rPr lang="en-US" sz="1400" dirty="0"/>
              <a:t>, Career or </a:t>
            </a:r>
            <a:r>
              <a:rPr lang="en-US" sz="1400" dirty="0" smtClean="0"/>
              <a:t>Technical</a:t>
            </a:r>
            <a:endParaRPr lang="en-US" sz="1400" dirty="0"/>
          </a:p>
          <a:p>
            <a:pPr marL="68580" indent="0">
              <a:buNone/>
            </a:pPr>
            <a:r>
              <a:rPr lang="en-US" sz="1400" dirty="0" smtClean="0"/>
              <a:t>         $118.00 per SCH.</a:t>
            </a:r>
            <a:r>
              <a:rPr lang="en-US" sz="1400" dirty="0"/>
              <a:t>	</a:t>
            </a:r>
            <a:r>
              <a:rPr lang="en-US" sz="1400" dirty="0" smtClean="0"/>
              <a:t>			Section </a:t>
            </a:r>
            <a:r>
              <a:rPr lang="en-US" sz="1400" dirty="0"/>
              <a:t>of the Formula:</a:t>
            </a:r>
          </a:p>
          <a:p>
            <a:pPr marL="68580" indent="0">
              <a:buNone/>
            </a:pPr>
            <a:r>
              <a:rPr lang="en-US" sz="1400" dirty="0"/>
              <a:t> </a:t>
            </a:r>
          </a:p>
          <a:p>
            <a:pPr marL="68580" indent="0">
              <a:buNone/>
            </a:pPr>
            <a:r>
              <a:rPr lang="en-US" sz="1400" dirty="0"/>
              <a:t>$</a:t>
            </a:r>
            <a:r>
              <a:rPr lang="en-US" sz="1400" dirty="0" smtClean="0"/>
              <a:t>118.00 </a:t>
            </a:r>
            <a:r>
              <a:rPr lang="en-US" sz="1400" dirty="0"/>
              <a:t>X 3 hours </a:t>
            </a:r>
            <a:r>
              <a:rPr lang="en-US" sz="1400" dirty="0" smtClean="0"/>
              <a:t>=               </a:t>
            </a:r>
            <a:r>
              <a:rPr lang="en-US" sz="1400" dirty="0" smtClean="0"/>
              <a:t>	 </a:t>
            </a:r>
            <a:r>
              <a:rPr lang="en-US" sz="1400" dirty="0" smtClean="0"/>
              <a:t>$</a:t>
            </a:r>
            <a:r>
              <a:rPr lang="en-US" sz="1400" dirty="0" smtClean="0"/>
              <a:t>354.00</a:t>
            </a:r>
            <a:r>
              <a:rPr lang="en-US" sz="1400" dirty="0"/>
              <a:t>	</a:t>
            </a:r>
            <a:r>
              <a:rPr lang="en-US" sz="1400" dirty="0" smtClean="0"/>
              <a:t>	</a:t>
            </a:r>
            <a:r>
              <a:rPr lang="en-US" sz="1400" dirty="0" smtClean="0"/>
              <a:t>$2,719.76/30 </a:t>
            </a:r>
            <a:r>
              <a:rPr lang="en-US" sz="1400" dirty="0"/>
              <a:t>SCH X 3 hours =    </a:t>
            </a:r>
            <a:r>
              <a:rPr lang="en-US" sz="1400" dirty="0" smtClean="0"/>
              <a:t>       $</a:t>
            </a:r>
            <a:r>
              <a:rPr lang="en-US" sz="1400" dirty="0" smtClean="0"/>
              <a:t>271.98</a:t>
            </a:r>
            <a:endParaRPr lang="en-US" sz="1400" dirty="0"/>
          </a:p>
          <a:p>
            <a:pPr marL="68580" indent="0">
              <a:buNone/>
            </a:pPr>
            <a:r>
              <a:rPr lang="en-US" sz="1400" dirty="0"/>
              <a:t> </a:t>
            </a:r>
          </a:p>
          <a:p>
            <a:pPr marL="68580" indent="0">
              <a:buNone/>
            </a:pPr>
            <a:r>
              <a:rPr lang="en-US" sz="1400" dirty="0"/>
              <a:t>In addition:</a:t>
            </a:r>
          </a:p>
          <a:p>
            <a:pPr marL="68580" indent="0">
              <a:buNone/>
            </a:pPr>
            <a:r>
              <a:rPr lang="en-US" sz="1400" dirty="0">
                <a:solidFill>
                  <a:schemeClr val="accent1">
                    <a:lumMod val="75000"/>
                  </a:schemeClr>
                </a:solidFill>
              </a:rPr>
              <a:t>Host</a:t>
            </a:r>
            <a:r>
              <a:rPr lang="en-US" sz="1400" dirty="0"/>
              <a:t>/Provider Section of the Formula: 	</a:t>
            </a:r>
            <a:r>
              <a:rPr lang="en-US" sz="1400" dirty="0" smtClean="0"/>
              <a:t>	Host/</a:t>
            </a:r>
            <a:r>
              <a:rPr lang="en-US" sz="1400" dirty="0" smtClean="0">
                <a:solidFill>
                  <a:schemeClr val="accent1">
                    <a:lumMod val="75000"/>
                  </a:schemeClr>
                </a:solidFill>
              </a:rPr>
              <a:t>Provider </a:t>
            </a:r>
            <a:r>
              <a:rPr lang="en-US" sz="1400" dirty="0"/>
              <a:t>Section of the </a:t>
            </a:r>
            <a:r>
              <a:rPr lang="en-US" sz="1400" dirty="0" smtClean="0"/>
              <a:t>Formula:</a:t>
            </a:r>
            <a:endParaRPr lang="en-US" sz="1400" dirty="0"/>
          </a:p>
          <a:p>
            <a:pPr marL="68580" indent="0">
              <a:buNone/>
            </a:pPr>
            <a:r>
              <a:rPr lang="en-US" sz="1400" u="sng" dirty="0" smtClean="0"/>
              <a:t>3 host hours x ($</a:t>
            </a:r>
            <a:r>
              <a:rPr lang="en-US" sz="1400" u="sng" dirty="0" smtClean="0"/>
              <a:t>1,359.88/30</a:t>
            </a:r>
            <a:r>
              <a:rPr lang="en-US" sz="1400" u="sng" dirty="0" smtClean="0"/>
              <a:t>) </a:t>
            </a:r>
            <a:r>
              <a:rPr lang="en-US" sz="1400" u="sng" dirty="0" smtClean="0"/>
              <a:t>=	 </a:t>
            </a:r>
            <a:r>
              <a:rPr lang="en-US" sz="1400" u="sng" dirty="0" smtClean="0"/>
              <a:t>$</a:t>
            </a:r>
            <a:r>
              <a:rPr lang="en-US" sz="1400" u="sng" dirty="0" smtClean="0"/>
              <a:t>135.99</a:t>
            </a:r>
            <a:r>
              <a:rPr lang="en-US" sz="1400" u="sng" dirty="0" smtClean="0"/>
              <a:t>	</a:t>
            </a:r>
            <a:r>
              <a:rPr lang="en-US" sz="1400" u="sng" dirty="0" smtClean="0"/>
              <a:t>	3 </a:t>
            </a:r>
            <a:r>
              <a:rPr lang="en-US" sz="1400" u="sng" dirty="0" smtClean="0"/>
              <a:t>provider hours x ($</a:t>
            </a:r>
            <a:r>
              <a:rPr lang="en-US" sz="1400" u="sng" dirty="0" smtClean="0"/>
              <a:t>1359.88/30</a:t>
            </a:r>
            <a:r>
              <a:rPr lang="en-US" sz="1400" u="sng" dirty="0" smtClean="0"/>
              <a:t>) = </a:t>
            </a:r>
            <a:r>
              <a:rPr lang="en-US" sz="1400" u="sng" dirty="0" smtClean="0"/>
              <a:t> $135.99</a:t>
            </a:r>
            <a:endParaRPr lang="en-US" sz="1400" u="sng" dirty="0"/>
          </a:p>
          <a:p>
            <a:pPr marL="68580" indent="0">
              <a:buNone/>
            </a:pPr>
            <a:r>
              <a:rPr lang="en-US" sz="1400" dirty="0"/>
              <a:t> </a:t>
            </a:r>
          </a:p>
          <a:p>
            <a:pPr marL="68580" indent="0">
              <a:buNone/>
            </a:pPr>
            <a:r>
              <a:rPr lang="en-US" sz="1400" dirty="0"/>
              <a:t>Total 		</a:t>
            </a:r>
            <a:r>
              <a:rPr lang="en-US" sz="1400" dirty="0" smtClean="0"/>
              <a:t>             </a:t>
            </a:r>
            <a:r>
              <a:rPr lang="en-US" sz="1400" dirty="0" smtClean="0"/>
              <a:t>	$489.99 </a:t>
            </a:r>
            <a:r>
              <a:rPr lang="en-US" sz="1400" dirty="0"/>
              <a:t>	</a:t>
            </a:r>
            <a:r>
              <a:rPr lang="en-US" sz="1400" dirty="0" smtClean="0"/>
              <a:t>	Total </a:t>
            </a:r>
            <a:r>
              <a:rPr lang="en-US" sz="1400" dirty="0"/>
              <a:t>		    </a:t>
            </a:r>
            <a:r>
              <a:rPr lang="en-US" sz="1400" dirty="0" smtClean="0"/>
              <a:t>                $407.97</a:t>
            </a:r>
            <a:endParaRPr lang="en-US" sz="1400" dirty="0"/>
          </a:p>
        </p:txBody>
      </p:sp>
      <p:sp>
        <p:nvSpPr>
          <p:cNvPr id="4" name="Slide Number Placeholder 3"/>
          <p:cNvSpPr>
            <a:spLocks noGrp="1"/>
          </p:cNvSpPr>
          <p:nvPr>
            <p:ph type="sldNum" sz="quarter" idx="12"/>
          </p:nvPr>
        </p:nvSpPr>
        <p:spPr>
          <a:xfrm>
            <a:off x="3581400" y="6248400"/>
            <a:ext cx="2133600" cy="365125"/>
          </a:xfrm>
        </p:spPr>
        <p:txBody>
          <a:bodyPr/>
          <a:lstStyle/>
          <a:p>
            <a:pPr algn="ctr"/>
            <a:fld id="{50B6FD58-5F2D-491E-BCD2-9968DF44CA7E}" type="slidenum">
              <a:rPr lang="en-US" smtClean="0"/>
              <a:pPr algn="ctr"/>
              <a:t>35</a:t>
            </a:fld>
            <a:endParaRPr lang="en-US" dirty="0"/>
          </a:p>
        </p:txBody>
      </p:sp>
    </p:spTree>
    <p:extLst>
      <p:ext uri="{BB962C8B-B14F-4D97-AF65-F5344CB8AC3E}">
        <p14:creationId xmlns:p14="http://schemas.microsoft.com/office/powerpoint/2010/main" val="1560250830"/>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724936"/>
          </a:xfrm>
        </p:spPr>
        <p:txBody>
          <a:bodyPr>
            <a:normAutofit fontScale="90000"/>
          </a:bodyPr>
          <a:lstStyle/>
          <a:p>
            <a:r>
              <a:rPr lang="en-US" dirty="0" smtClean="0"/>
              <a:t>Funding Scenario II</a:t>
            </a:r>
            <a:endParaRPr lang="en-US" dirty="0"/>
          </a:p>
        </p:txBody>
      </p:sp>
      <p:sp>
        <p:nvSpPr>
          <p:cNvPr id="3" name="Content Placeholder 2"/>
          <p:cNvSpPr>
            <a:spLocks noGrp="1"/>
          </p:cNvSpPr>
          <p:nvPr>
            <p:ph idx="1"/>
          </p:nvPr>
        </p:nvSpPr>
        <p:spPr>
          <a:xfrm>
            <a:off x="609600" y="1828800"/>
            <a:ext cx="8229600" cy="4114800"/>
          </a:xfrm>
        </p:spPr>
        <p:txBody>
          <a:bodyPr>
            <a:normAutofit fontScale="47500" lnSpcReduction="20000"/>
          </a:bodyPr>
          <a:lstStyle/>
          <a:p>
            <a:pPr marL="68580" indent="0">
              <a:buNone/>
            </a:pPr>
            <a:endParaRPr lang="en-US" dirty="0"/>
          </a:p>
          <a:p>
            <a:pPr marL="68580" indent="0">
              <a:buNone/>
            </a:pPr>
            <a:r>
              <a:rPr lang="en-US" sz="3300" dirty="0"/>
              <a:t>Same ICC student is taking 15 SCH and 3 of those hours are online from </a:t>
            </a:r>
            <a:r>
              <a:rPr lang="en-US" sz="3300" dirty="0" smtClean="0"/>
              <a:t>Hinds </a:t>
            </a:r>
            <a:r>
              <a:rPr lang="en-US" sz="3300" dirty="0"/>
              <a:t>CC:</a:t>
            </a:r>
          </a:p>
          <a:p>
            <a:pPr marL="68580" indent="0">
              <a:buNone/>
            </a:pPr>
            <a:r>
              <a:rPr lang="en-US" dirty="0"/>
              <a:t> </a:t>
            </a:r>
          </a:p>
          <a:p>
            <a:pPr marL="68580" indent="0">
              <a:buNone/>
            </a:pPr>
            <a:r>
              <a:rPr lang="en-US" b="1" u="sng" dirty="0"/>
              <a:t>ICC (Host)	</a:t>
            </a:r>
            <a:r>
              <a:rPr lang="en-US" b="1" dirty="0"/>
              <a:t>			</a:t>
            </a:r>
            <a:r>
              <a:rPr lang="en-US" b="1" u="sng" dirty="0" smtClean="0"/>
              <a:t>Hinds </a:t>
            </a:r>
            <a:r>
              <a:rPr lang="en-US" b="1" u="sng" dirty="0"/>
              <a:t>(Provider)</a:t>
            </a:r>
            <a:endParaRPr lang="en-US" dirty="0"/>
          </a:p>
          <a:p>
            <a:pPr marL="68580" indent="0">
              <a:buNone/>
            </a:pPr>
            <a:r>
              <a:rPr lang="en-US" dirty="0"/>
              <a:t>Tuition </a:t>
            </a:r>
            <a:r>
              <a:rPr lang="en-US" dirty="0" smtClean="0"/>
              <a:t>(full-time) on </a:t>
            </a:r>
            <a:r>
              <a:rPr lang="en-US" dirty="0"/>
              <a:t>average in FY </a:t>
            </a:r>
            <a:r>
              <a:rPr lang="en-US" dirty="0" smtClean="0"/>
              <a:t>2016 </a:t>
            </a:r>
            <a:r>
              <a:rPr lang="en-US" dirty="0" smtClean="0"/>
              <a:t>is</a:t>
            </a:r>
            <a:r>
              <a:rPr lang="en-US" dirty="0"/>
              <a:t>	Academic, Career or Technical </a:t>
            </a:r>
            <a:endParaRPr lang="en-US" dirty="0" smtClean="0"/>
          </a:p>
          <a:p>
            <a:pPr marL="68580" indent="0">
              <a:buNone/>
            </a:pPr>
            <a:r>
              <a:rPr lang="en-US" dirty="0" smtClean="0"/>
              <a:t>$</a:t>
            </a:r>
            <a:r>
              <a:rPr lang="en-US" dirty="0" smtClean="0"/>
              <a:t>1,288.00 </a:t>
            </a:r>
            <a:r>
              <a:rPr lang="en-US" dirty="0"/>
              <a:t>per semester		</a:t>
            </a:r>
            <a:r>
              <a:rPr lang="en-US" dirty="0" smtClean="0"/>
              <a:t>Section </a:t>
            </a:r>
            <a:r>
              <a:rPr lang="en-US" dirty="0"/>
              <a:t>of the Formula:</a:t>
            </a:r>
          </a:p>
          <a:p>
            <a:pPr marL="68580" indent="0">
              <a:buNone/>
            </a:pPr>
            <a:r>
              <a:rPr lang="en-US" dirty="0"/>
              <a:t> </a:t>
            </a:r>
          </a:p>
          <a:p>
            <a:pPr marL="68580" indent="0">
              <a:buNone/>
            </a:pPr>
            <a:r>
              <a:rPr lang="en-US" dirty="0"/>
              <a:t>$</a:t>
            </a:r>
            <a:r>
              <a:rPr lang="en-US" dirty="0" smtClean="0"/>
              <a:t>1,288/15 </a:t>
            </a:r>
            <a:r>
              <a:rPr lang="en-US" dirty="0" smtClean="0"/>
              <a:t>hours </a:t>
            </a:r>
            <a:r>
              <a:rPr lang="en-US" dirty="0"/>
              <a:t>= 	</a:t>
            </a:r>
            <a:r>
              <a:rPr lang="en-US" dirty="0" smtClean="0"/>
              <a:t>          </a:t>
            </a:r>
            <a:r>
              <a:rPr lang="en-US" dirty="0" smtClean="0"/>
              <a:t>$85.87</a:t>
            </a:r>
            <a:endParaRPr lang="en-US" dirty="0"/>
          </a:p>
          <a:p>
            <a:pPr marL="68580" indent="0">
              <a:buNone/>
            </a:pPr>
            <a:r>
              <a:rPr lang="en-US" dirty="0" smtClean="0"/>
              <a:t>$85.87 </a:t>
            </a:r>
            <a:r>
              <a:rPr lang="en-US" dirty="0"/>
              <a:t>X 3 hours =                $</a:t>
            </a:r>
            <a:r>
              <a:rPr lang="en-US" dirty="0" smtClean="0"/>
              <a:t>257.61</a:t>
            </a:r>
            <a:r>
              <a:rPr lang="en-US" dirty="0"/>
              <a:t>	</a:t>
            </a:r>
            <a:r>
              <a:rPr lang="en-US" dirty="0" smtClean="0"/>
              <a:t>$</a:t>
            </a:r>
            <a:r>
              <a:rPr lang="en-US" dirty="0" smtClean="0"/>
              <a:t>2,719.76/30 </a:t>
            </a:r>
            <a:r>
              <a:rPr lang="en-US" dirty="0"/>
              <a:t>SCH X 3 hours =    </a:t>
            </a:r>
            <a:r>
              <a:rPr lang="en-US" dirty="0" smtClean="0"/>
              <a:t>              $</a:t>
            </a:r>
            <a:r>
              <a:rPr lang="en-US" dirty="0" smtClean="0"/>
              <a:t>271.98</a:t>
            </a:r>
            <a:endParaRPr lang="en-US" dirty="0"/>
          </a:p>
          <a:p>
            <a:pPr marL="68580" indent="0">
              <a:buNone/>
            </a:pPr>
            <a:r>
              <a:rPr lang="en-US" dirty="0"/>
              <a:t> </a:t>
            </a:r>
          </a:p>
          <a:p>
            <a:pPr marL="68580" indent="0">
              <a:buNone/>
            </a:pPr>
            <a:r>
              <a:rPr lang="en-US" dirty="0"/>
              <a:t>In addition:</a:t>
            </a:r>
          </a:p>
          <a:p>
            <a:pPr marL="68580" indent="0">
              <a:buNone/>
            </a:pPr>
            <a:r>
              <a:rPr lang="en-US" dirty="0"/>
              <a:t>Host/Provider Section of the Formula: 	Host/Provider Section of the Formula:</a:t>
            </a:r>
          </a:p>
          <a:p>
            <a:pPr marL="68580" indent="0">
              <a:buNone/>
            </a:pPr>
            <a:r>
              <a:rPr lang="en-US" dirty="0"/>
              <a:t>3 host hours do not qualify for MSVCC	3 provider hours do not qualify for MSVCC</a:t>
            </a:r>
          </a:p>
          <a:p>
            <a:pPr marL="68580" indent="0">
              <a:buNone/>
            </a:pPr>
            <a:r>
              <a:rPr lang="en-US" dirty="0"/>
              <a:t>Section funding since student takes more	Section funding since student takes more </a:t>
            </a:r>
          </a:p>
          <a:p>
            <a:pPr marL="68580" indent="0">
              <a:buNone/>
            </a:pPr>
            <a:r>
              <a:rPr lang="en-US" u="sng" dirty="0"/>
              <a:t>than 12 hours.	</a:t>
            </a:r>
            <a:r>
              <a:rPr lang="en-US" u="sng" dirty="0" smtClean="0"/>
              <a:t>           </a:t>
            </a:r>
            <a:r>
              <a:rPr lang="en-US" u="sng" dirty="0"/>
              <a:t>$0.00	</a:t>
            </a:r>
            <a:r>
              <a:rPr lang="en-US" u="sng" dirty="0" smtClean="0"/>
              <a:t>                      than </a:t>
            </a:r>
            <a:r>
              <a:rPr lang="en-US" u="sng" dirty="0"/>
              <a:t>12 hours</a:t>
            </a:r>
            <a:r>
              <a:rPr lang="en-US" u="sng" dirty="0" smtClean="0"/>
              <a:t>.                                                  $</a:t>
            </a:r>
            <a:r>
              <a:rPr lang="en-US" u="sng" dirty="0"/>
              <a:t>0.00</a:t>
            </a:r>
          </a:p>
          <a:p>
            <a:pPr marL="68580" indent="0">
              <a:buNone/>
            </a:pPr>
            <a:r>
              <a:rPr lang="en-US" u="sng" dirty="0"/>
              <a:t> </a:t>
            </a:r>
          </a:p>
          <a:p>
            <a:pPr marL="68580" indent="0">
              <a:buNone/>
            </a:pPr>
            <a:r>
              <a:rPr lang="en-US" dirty="0"/>
              <a:t>Total 	</a:t>
            </a:r>
            <a:r>
              <a:rPr lang="en-US" dirty="0" smtClean="0"/>
              <a:t>                            $</a:t>
            </a:r>
            <a:r>
              <a:rPr lang="en-US" dirty="0" smtClean="0"/>
              <a:t>257.61</a:t>
            </a:r>
            <a:r>
              <a:rPr lang="en-US" dirty="0"/>
              <a:t>	</a:t>
            </a:r>
            <a:r>
              <a:rPr lang="en-US" dirty="0" smtClean="0"/>
              <a:t>          Total</a:t>
            </a:r>
            <a:r>
              <a:rPr lang="en-US" dirty="0"/>
              <a:t>			         </a:t>
            </a:r>
            <a:r>
              <a:rPr lang="en-US" dirty="0" smtClean="0"/>
              <a:t>$201.94</a:t>
            </a:r>
            <a:endParaRPr lang="en-US" dirty="0"/>
          </a:p>
          <a:p>
            <a:endParaRPr lang="en-US" dirty="0"/>
          </a:p>
        </p:txBody>
      </p:sp>
      <p:sp>
        <p:nvSpPr>
          <p:cNvPr id="4" name="Slide Number Placeholder 3"/>
          <p:cNvSpPr>
            <a:spLocks noGrp="1"/>
          </p:cNvSpPr>
          <p:nvPr>
            <p:ph type="sldNum" sz="quarter" idx="12"/>
          </p:nvPr>
        </p:nvSpPr>
        <p:spPr>
          <a:xfrm>
            <a:off x="3657600" y="6172200"/>
            <a:ext cx="2133600" cy="365125"/>
          </a:xfrm>
        </p:spPr>
        <p:txBody>
          <a:bodyPr/>
          <a:lstStyle/>
          <a:p>
            <a:pPr algn="ctr"/>
            <a:fld id="{50B6FD58-5F2D-491E-BCD2-9968DF44CA7E}" type="slidenum">
              <a:rPr lang="en-US" smtClean="0"/>
              <a:pPr algn="ctr"/>
              <a:t>36</a:t>
            </a:fld>
            <a:endParaRPr lang="en-US" dirty="0"/>
          </a:p>
        </p:txBody>
      </p:sp>
    </p:spTree>
    <p:extLst>
      <p:ext uri="{BB962C8B-B14F-4D97-AF65-F5344CB8AC3E}">
        <p14:creationId xmlns:p14="http://schemas.microsoft.com/office/powerpoint/2010/main" val="3067024049"/>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CJC Support Formula- MSVCC</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r>
              <a:rPr lang="en-US" dirty="0" smtClean="0"/>
              <a:t>Course File (CF) Field 12 Course Delivery </a:t>
            </a:r>
            <a:r>
              <a:rPr lang="en-US" u="sng" dirty="0" smtClean="0"/>
              <a:t>should be coded = 2 MSVCC </a:t>
            </a:r>
            <a:r>
              <a:rPr lang="en-US" dirty="0" smtClean="0"/>
              <a:t>for the unique MSVCC shared payments to occur.</a:t>
            </a:r>
          </a:p>
          <a:p>
            <a:pPr marL="0" indent="0">
              <a:buNone/>
            </a:pPr>
            <a:endParaRPr lang="en-US" dirty="0"/>
          </a:p>
          <a:p>
            <a:pPr marL="0" indent="0">
              <a:buNone/>
            </a:pPr>
            <a:r>
              <a:rPr lang="en-US" dirty="0" smtClean="0"/>
              <a:t>MSVCC course identifiers uploaded in CF must validate against courses in the Enrollment Tool.</a:t>
            </a:r>
            <a:endParaRPr lang="en-US" dirty="0"/>
          </a:p>
        </p:txBody>
      </p:sp>
      <p:sp>
        <p:nvSpPr>
          <p:cNvPr id="4" name="Slide Number Placeholder 3"/>
          <p:cNvSpPr>
            <a:spLocks noGrp="1"/>
          </p:cNvSpPr>
          <p:nvPr>
            <p:ph type="sldNum" sz="quarter" idx="12"/>
          </p:nvPr>
        </p:nvSpPr>
        <p:spPr>
          <a:xfrm>
            <a:off x="3657600" y="6172200"/>
            <a:ext cx="2133600" cy="365125"/>
          </a:xfrm>
        </p:spPr>
        <p:txBody>
          <a:bodyPr/>
          <a:lstStyle/>
          <a:p>
            <a:pPr algn="ctr"/>
            <a:fld id="{50B6FD58-5F2D-491E-BCD2-9968DF44CA7E}" type="slidenum">
              <a:rPr lang="en-US" smtClean="0"/>
              <a:pPr algn="ctr"/>
              <a:t>37</a:t>
            </a:fld>
            <a:endParaRPr lang="en-US" dirty="0"/>
          </a:p>
        </p:txBody>
      </p:sp>
    </p:spTree>
    <p:extLst>
      <p:ext uri="{BB962C8B-B14F-4D97-AF65-F5344CB8AC3E}">
        <p14:creationId xmlns:p14="http://schemas.microsoft.com/office/powerpoint/2010/main" val="3046160817"/>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876800"/>
            <a:ext cx="7848600" cy="1754326"/>
          </a:xfrm>
          <a:prstGeom prst="rect">
            <a:avLst/>
          </a:prstGeom>
          <a:noFill/>
        </p:spPr>
        <p:txBody>
          <a:bodyPr wrap="square" rtlCol="0">
            <a:spAutoFit/>
          </a:bodyPr>
          <a:lstStyle/>
          <a:p>
            <a:r>
              <a:rPr lang="en-US" dirty="0" smtClean="0"/>
              <a:t>In the Support Funding Formula , all </a:t>
            </a:r>
            <a:r>
              <a:rPr lang="en-US" dirty="0" smtClean="0">
                <a:solidFill>
                  <a:schemeClr val="accent1">
                    <a:lumMod val="75000"/>
                  </a:schemeClr>
                </a:solidFill>
              </a:rPr>
              <a:t>Non-Degree Seeking </a:t>
            </a:r>
            <a:r>
              <a:rPr lang="en-US" dirty="0" smtClean="0"/>
              <a:t>SCHs generated (after the efficiency is applied) are </a:t>
            </a:r>
            <a:r>
              <a:rPr lang="en-US" dirty="0" smtClean="0">
                <a:solidFill>
                  <a:schemeClr val="accent1">
                    <a:lumMod val="75000"/>
                  </a:schemeClr>
                </a:solidFill>
              </a:rPr>
              <a:t>added to </a:t>
            </a:r>
            <a:r>
              <a:rPr lang="en-US" dirty="0" smtClean="0"/>
              <a:t>the </a:t>
            </a:r>
            <a:r>
              <a:rPr lang="en-US" dirty="0" smtClean="0">
                <a:solidFill>
                  <a:schemeClr val="accent1">
                    <a:lumMod val="75000"/>
                  </a:schemeClr>
                </a:solidFill>
              </a:rPr>
              <a:t>Academic </a:t>
            </a:r>
            <a:r>
              <a:rPr lang="en-US" dirty="0" smtClean="0"/>
              <a:t>SCH for allocatio</a:t>
            </a:r>
            <a:r>
              <a:rPr lang="en-US" dirty="0" smtClean="0"/>
              <a:t>n purposes.</a:t>
            </a:r>
          </a:p>
          <a:p>
            <a:endParaRPr lang="en-US" dirty="0"/>
          </a:p>
          <a:p>
            <a:r>
              <a:rPr lang="en-US" dirty="0" smtClean="0"/>
              <a:t>In the near future, we will see more and more Dual Enrollment occurring in Career and Technical Instruction; therefore, we will need to expand our data fields to separate the dual academic from the career and technical.</a:t>
            </a:r>
            <a:endParaRPr lang="en-US" sz="2000" dirty="0"/>
          </a:p>
        </p:txBody>
      </p:sp>
      <p:pic>
        <p:nvPicPr>
          <p:cNvPr id="17410" name="Picture 2" descr="C:\Users\deborah\AppData\Local\Microsoft\Windows\Temporary Internet Files\Content.Outlook\BTKUVNLE\DOC060716-06072016145727-000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5400000">
            <a:off x="2530741" y="-1641419"/>
            <a:ext cx="4639382" cy="802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767477"/>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 Items that utilize FTE in their Formulas</a:t>
            </a:r>
            <a:endParaRPr lang="en-US" dirty="0"/>
          </a:p>
        </p:txBody>
      </p:sp>
      <p:sp>
        <p:nvSpPr>
          <p:cNvPr id="3" name="Content Placeholder 2"/>
          <p:cNvSpPr>
            <a:spLocks noGrp="1"/>
          </p:cNvSpPr>
          <p:nvPr>
            <p:ph idx="1"/>
          </p:nvPr>
        </p:nvSpPr>
        <p:spPr/>
        <p:txBody>
          <a:bodyPr>
            <a:normAutofit fontScale="92500"/>
          </a:bodyPr>
          <a:lstStyle/>
          <a:p>
            <a:r>
              <a:rPr lang="en-US" dirty="0" smtClean="0"/>
              <a:t>There are certain line items within the Support Funding Formula that have their own formulas:</a:t>
            </a:r>
          </a:p>
          <a:p>
            <a:pPr lvl="1"/>
            <a:r>
              <a:rPr lang="en-US" b="1" dirty="0" smtClean="0">
                <a:solidFill>
                  <a:schemeClr val="accent1">
                    <a:lumMod val="75000"/>
                  </a:schemeClr>
                </a:solidFill>
              </a:rPr>
              <a:t>Education Technology </a:t>
            </a:r>
            <a:r>
              <a:rPr lang="en-US" dirty="0" smtClean="0"/>
              <a:t>(one part is ½ Evenly and ½ FTE Enrollment) $7,099,160</a:t>
            </a:r>
          </a:p>
          <a:p>
            <a:pPr lvl="1"/>
            <a:r>
              <a:rPr lang="en-US" dirty="0" smtClean="0"/>
              <a:t>Capital Expense Fund </a:t>
            </a:r>
            <a:r>
              <a:rPr lang="en-US" b="1" dirty="0" smtClean="0">
                <a:solidFill>
                  <a:schemeClr val="accent1">
                    <a:lumMod val="75000"/>
                  </a:schemeClr>
                </a:solidFill>
              </a:rPr>
              <a:t>Repairs and Renovations</a:t>
            </a:r>
            <a:r>
              <a:rPr lang="en-US" dirty="0" smtClean="0"/>
              <a:t> (1/2 on square footage and ½ FTE Enrollment) $5,000,000 </a:t>
            </a:r>
          </a:p>
          <a:p>
            <a:pPr lvl="1"/>
            <a:r>
              <a:rPr lang="en-US" b="1" dirty="0" smtClean="0">
                <a:solidFill>
                  <a:schemeClr val="accent1">
                    <a:lumMod val="75000"/>
                  </a:schemeClr>
                </a:solidFill>
              </a:rPr>
              <a:t>Nursing and Allied Health </a:t>
            </a:r>
            <a:r>
              <a:rPr lang="en-US" dirty="0" smtClean="0"/>
              <a:t>Line Item Appropriation- $1.2M of $2,556,922 is ½ evenly and ½ FTE Enrollment</a:t>
            </a:r>
          </a:p>
          <a:p>
            <a:pPr lvl="1"/>
            <a:endParaRPr lang="en-US" dirty="0" smtClean="0"/>
          </a:p>
          <a:p>
            <a:pPr lvl="1"/>
            <a:endParaRPr lang="en-US" dirty="0"/>
          </a:p>
        </p:txBody>
      </p:sp>
      <p:sp>
        <p:nvSpPr>
          <p:cNvPr id="5" name="Slide Number Placeholder 3"/>
          <p:cNvSpPr>
            <a:spLocks noGrp="1"/>
          </p:cNvSpPr>
          <p:nvPr>
            <p:ph type="sldNum" sz="quarter" idx="12"/>
          </p:nvPr>
        </p:nvSpPr>
        <p:spPr>
          <a:xfrm>
            <a:off x="3657600" y="6172200"/>
            <a:ext cx="2133600" cy="365125"/>
          </a:xfrm>
        </p:spPr>
        <p:txBody>
          <a:bodyPr/>
          <a:lstStyle/>
          <a:p>
            <a:pPr algn="ctr"/>
            <a:fld id="{50B6FD58-5F2D-491E-BCD2-9968DF44CA7E}" type="slidenum">
              <a:rPr lang="en-US" smtClean="0"/>
              <a:pPr algn="ctr"/>
              <a:t>39</a:t>
            </a:fld>
            <a:endParaRPr lang="en-US" dirty="0"/>
          </a:p>
        </p:txBody>
      </p:sp>
    </p:spTree>
    <p:extLst>
      <p:ext uri="{BB962C8B-B14F-4D97-AF65-F5344CB8AC3E}">
        <p14:creationId xmlns:p14="http://schemas.microsoft.com/office/powerpoint/2010/main" val="630118901"/>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CJC System has Two </a:t>
            </a:r>
            <a:r>
              <a:rPr lang="en-US" dirty="0"/>
              <a:t>funding formulas </a:t>
            </a:r>
            <a:r>
              <a:rPr lang="en-US" dirty="0" smtClean="0"/>
              <a:t>that are primarily FTE </a:t>
            </a:r>
            <a:r>
              <a:rPr lang="en-US" dirty="0"/>
              <a:t>based </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685800" y="1905001"/>
            <a:ext cx="7886700" cy="4419600"/>
          </a:xfrm>
        </p:spPr>
        <p:txBody>
          <a:bodyPr>
            <a:normAutofit lnSpcReduction="10000"/>
          </a:bodyPr>
          <a:lstStyle/>
          <a:p>
            <a:pPr marL="0" indent="0">
              <a:buNone/>
            </a:pPr>
            <a:r>
              <a:rPr lang="en-US" sz="3600" dirty="0" smtClean="0"/>
              <a:t>	1.	The </a:t>
            </a:r>
            <a:r>
              <a:rPr lang="en-US" sz="3600" dirty="0" smtClean="0">
                <a:solidFill>
                  <a:schemeClr val="accent1">
                    <a:lumMod val="75000"/>
                  </a:schemeClr>
                </a:solidFill>
              </a:rPr>
              <a:t>CJC Support Formula </a:t>
            </a:r>
            <a:r>
              <a:rPr lang="en-US" sz="3600" dirty="0" smtClean="0"/>
              <a:t>			(direct state source fund 			appropriation from the 				Legislature) </a:t>
            </a:r>
            <a:r>
              <a:rPr lang="en-US" sz="3600" dirty="0" smtClean="0">
                <a:solidFill>
                  <a:srgbClr val="C00000"/>
                </a:solidFill>
              </a:rPr>
              <a:t>$210,990,085</a:t>
            </a:r>
          </a:p>
          <a:p>
            <a:pPr marL="0" indent="0">
              <a:buNone/>
            </a:pPr>
            <a:r>
              <a:rPr lang="en-US" sz="3600" dirty="0"/>
              <a:t>	</a:t>
            </a:r>
            <a:r>
              <a:rPr lang="en-US" sz="3600" dirty="0" smtClean="0"/>
              <a:t>2.	The </a:t>
            </a:r>
            <a:r>
              <a:rPr lang="en-US" sz="3600" dirty="0" smtClean="0">
                <a:solidFill>
                  <a:schemeClr val="accent1">
                    <a:lumMod val="75000"/>
                  </a:schemeClr>
                </a:solidFill>
              </a:rPr>
              <a:t>Career-Technical Education 		Formula </a:t>
            </a:r>
            <a:r>
              <a:rPr lang="en-US" sz="3600" dirty="0" smtClean="0"/>
              <a:t>(indirect state funds 			via MDE that become special 			funds to MCCB) </a:t>
            </a:r>
            <a:r>
              <a:rPr lang="en-US" sz="3600" dirty="0" smtClean="0">
                <a:solidFill>
                  <a:srgbClr val="C00000"/>
                </a:solidFill>
              </a:rPr>
              <a:t>$26,655,473</a:t>
            </a:r>
          </a:p>
          <a:p>
            <a:pPr marL="457200" lvl="1" indent="0">
              <a:buNone/>
            </a:pPr>
            <a:endParaRPr lang="en-US" sz="3600" dirty="0" smtClean="0"/>
          </a:p>
        </p:txBody>
      </p:sp>
      <p:sp>
        <p:nvSpPr>
          <p:cNvPr id="4" name="Footer Placeholder 4"/>
          <p:cNvSpPr txBox="1">
            <a:spLocks noGrp="1"/>
          </p:cNvSpPr>
          <p:nvPr/>
        </p:nvSpPr>
        <p:spPr bwMode="auto">
          <a:xfrm>
            <a:off x="4160178" y="636003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4</a:t>
            </a:r>
            <a:endParaRPr lang="en-US" altLang="en-US" sz="1000" b="1" dirty="0"/>
          </a:p>
        </p:txBody>
      </p:sp>
    </p:spTree>
    <p:extLst>
      <p:ext uri="{BB962C8B-B14F-4D97-AF65-F5344CB8AC3E}">
        <p14:creationId xmlns:p14="http://schemas.microsoft.com/office/powerpoint/2010/main" val="147613400"/>
      </p:ext>
    </p:extLst>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and Technical Ed Formula</a:t>
            </a:r>
            <a:endParaRPr lang="en-US" dirty="0"/>
          </a:p>
        </p:txBody>
      </p:sp>
      <p:sp>
        <p:nvSpPr>
          <p:cNvPr id="3" name="Content Placeholder 2"/>
          <p:cNvSpPr>
            <a:spLocks noGrp="1"/>
          </p:cNvSpPr>
          <p:nvPr>
            <p:ph idx="1"/>
          </p:nvPr>
        </p:nvSpPr>
        <p:spPr/>
        <p:txBody>
          <a:bodyPr/>
          <a:lstStyle/>
          <a:p>
            <a:pPr marL="0" indent="0">
              <a:buNone/>
            </a:pPr>
            <a:r>
              <a:rPr lang="en-US" dirty="0" smtClean="0"/>
              <a:t>The second CJC Funding Formula </a:t>
            </a:r>
            <a:r>
              <a:rPr lang="en-US" dirty="0"/>
              <a:t>that </a:t>
            </a:r>
            <a:r>
              <a:rPr lang="en-US" dirty="0" smtClean="0"/>
              <a:t>is </a:t>
            </a:r>
            <a:r>
              <a:rPr lang="en-US" dirty="0"/>
              <a:t>primarily FTE </a:t>
            </a:r>
            <a:r>
              <a:rPr lang="en-US" dirty="0" smtClean="0"/>
              <a:t>based:</a:t>
            </a:r>
          </a:p>
          <a:p>
            <a:pPr marL="0" indent="0">
              <a:buNone/>
            </a:pPr>
            <a:endParaRPr lang="en-US" dirty="0"/>
          </a:p>
          <a:p>
            <a:pPr marL="0" indent="0">
              <a:buNone/>
            </a:pPr>
            <a:r>
              <a:rPr lang="en-US" dirty="0" smtClean="0"/>
              <a:t>	The </a:t>
            </a:r>
            <a:r>
              <a:rPr lang="en-US" dirty="0">
                <a:solidFill>
                  <a:schemeClr val="accent1">
                    <a:lumMod val="75000"/>
                  </a:schemeClr>
                </a:solidFill>
              </a:rPr>
              <a:t>Career-Technical Education 		Formula </a:t>
            </a:r>
            <a:r>
              <a:rPr lang="en-US" dirty="0" smtClean="0">
                <a:solidFill>
                  <a:schemeClr val="accent1">
                    <a:lumMod val="75000"/>
                  </a:schemeClr>
                </a:solidFill>
              </a:rPr>
              <a:t>in the amount of 	</a:t>
            </a:r>
            <a:r>
              <a:rPr lang="en-US" dirty="0" smtClean="0">
                <a:solidFill>
                  <a:srgbClr val="C00000"/>
                </a:solidFill>
              </a:rPr>
              <a:t>$26,655,473 	</a:t>
            </a:r>
            <a:r>
              <a:rPr lang="en-US" dirty="0" smtClean="0"/>
              <a:t>(indirect </a:t>
            </a:r>
            <a:r>
              <a:rPr lang="en-US" dirty="0"/>
              <a:t>state </a:t>
            </a:r>
            <a:r>
              <a:rPr lang="en-US" dirty="0" smtClean="0"/>
              <a:t>funds via </a:t>
            </a:r>
            <a:r>
              <a:rPr lang="en-US" dirty="0"/>
              <a:t>MDE that </a:t>
            </a:r>
            <a:r>
              <a:rPr lang="en-US" dirty="0" smtClean="0"/>
              <a:t>	becomes special</a:t>
            </a:r>
            <a:r>
              <a:rPr lang="en-US" dirty="0"/>
              <a:t>	funds to MCCB</a:t>
            </a:r>
            <a:r>
              <a:rPr lang="en-US" dirty="0" smtClean="0"/>
              <a:t>)</a:t>
            </a:r>
            <a:endParaRPr lang="en-US" dirty="0"/>
          </a:p>
        </p:txBody>
      </p:sp>
    </p:spTree>
    <p:extLst>
      <p:ext uri="{BB962C8B-B14F-4D97-AF65-F5344CB8AC3E}">
        <p14:creationId xmlns:p14="http://schemas.microsoft.com/office/powerpoint/2010/main" val="1917968051"/>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2500" y="1291926"/>
            <a:ext cx="7143750" cy="6586418"/>
          </a:xfrm>
          <a:prstGeom prst="rect">
            <a:avLst/>
          </a:prstGeom>
          <a:noFill/>
        </p:spPr>
        <p:txBody>
          <a:bodyPr>
            <a:spAutoFit/>
          </a:bodyPr>
          <a:lstStyle/>
          <a:p>
            <a:pPr>
              <a:defRPr/>
            </a:pPr>
            <a:r>
              <a:rPr lang="en-US" sz="2800" dirty="0">
                <a:solidFill>
                  <a:schemeClr val="accent6">
                    <a:lumMod val="75000"/>
                  </a:schemeClr>
                </a:solidFill>
              </a:rPr>
              <a:t>Contract </a:t>
            </a:r>
            <a:r>
              <a:rPr lang="en-US" sz="2800" dirty="0"/>
              <a:t>Agreement between Mississippi Community College Board and Miss Board of Education and the Mississippi Department of Education </a:t>
            </a:r>
          </a:p>
          <a:p>
            <a:pPr>
              <a:defRPr/>
            </a:pPr>
            <a:endParaRPr lang="en-US" sz="2800" dirty="0"/>
          </a:p>
          <a:p>
            <a:pPr marL="285750" indent="-285750">
              <a:buFont typeface="Arial" pitchFamily="34" charset="0"/>
              <a:buChar char="•"/>
              <a:defRPr/>
            </a:pPr>
            <a:r>
              <a:rPr lang="en-US" sz="2400" dirty="0">
                <a:solidFill>
                  <a:schemeClr val="accent6">
                    <a:lumMod val="75000"/>
                  </a:schemeClr>
                </a:solidFill>
              </a:rPr>
              <a:t>Three (3)</a:t>
            </a:r>
            <a:r>
              <a:rPr lang="en-US" sz="2400" dirty="0"/>
              <a:t> year (July 1, 2015 – June 30, 2018)</a:t>
            </a:r>
          </a:p>
          <a:p>
            <a:pPr>
              <a:defRPr/>
            </a:pPr>
            <a:endParaRPr lang="en-US" sz="2400" dirty="0"/>
          </a:p>
          <a:p>
            <a:pPr marL="285750" indent="-285750">
              <a:buFont typeface="Arial" pitchFamily="34" charset="0"/>
              <a:buChar char="•"/>
              <a:defRPr/>
            </a:pPr>
            <a:r>
              <a:rPr lang="en-US" sz="2400" dirty="0"/>
              <a:t>MDE grants authority to MCCB to </a:t>
            </a:r>
            <a:r>
              <a:rPr lang="en-US" sz="2400" b="1" dirty="0">
                <a:solidFill>
                  <a:schemeClr val="accent6">
                    <a:lumMod val="75000"/>
                  </a:schemeClr>
                </a:solidFill>
              </a:rPr>
              <a:t>manage the day-to-day operations </a:t>
            </a:r>
            <a:r>
              <a:rPr lang="en-US" sz="2400" dirty="0"/>
              <a:t>of post-secondary career and technical education </a:t>
            </a:r>
          </a:p>
          <a:p>
            <a:pPr marL="285750" indent="-285750">
              <a:buFont typeface="Arial" pitchFamily="34" charset="0"/>
              <a:buChar char="•"/>
              <a:defRPr/>
            </a:pPr>
            <a:endParaRPr lang="en-US" sz="2400" dirty="0"/>
          </a:p>
          <a:p>
            <a:pPr marL="285750" indent="-285750">
              <a:buFont typeface="Arial" pitchFamily="34" charset="0"/>
              <a:buChar char="•"/>
              <a:defRPr/>
            </a:pPr>
            <a:r>
              <a:rPr lang="en-US" sz="2400" dirty="0"/>
              <a:t>Provides MCCB authority to </a:t>
            </a:r>
            <a:r>
              <a:rPr lang="en-US" sz="2400" b="1" dirty="0">
                <a:solidFill>
                  <a:schemeClr val="accent6">
                    <a:lumMod val="75000"/>
                  </a:schemeClr>
                </a:solidFill>
              </a:rPr>
              <a:t>sub-contract </a:t>
            </a:r>
            <a:r>
              <a:rPr lang="en-US" sz="2400" dirty="0"/>
              <a:t>with the 15 CJC</a:t>
            </a:r>
          </a:p>
          <a:p>
            <a:pPr>
              <a:defRPr/>
            </a:pPr>
            <a:endParaRPr lang="en-US" dirty="0"/>
          </a:p>
          <a:p>
            <a:pPr>
              <a:defRPr/>
            </a:pPr>
            <a:endParaRPr lang="en-US" dirty="0"/>
          </a:p>
          <a:p>
            <a:pPr>
              <a:defRPr/>
            </a:pPr>
            <a:endParaRPr lang="en-US" dirty="0"/>
          </a:p>
          <a:p>
            <a:pPr>
              <a:defRPr/>
            </a:pPr>
            <a:r>
              <a:rPr lang="en-US" altLang="en-US" dirty="0"/>
              <a:t>			36</a:t>
            </a:r>
          </a:p>
          <a:p>
            <a:pPr>
              <a:defRPr/>
            </a:pPr>
            <a:endParaRPr lang="en-US" dirty="0"/>
          </a:p>
        </p:txBody>
      </p:sp>
      <p:sp>
        <p:nvSpPr>
          <p:cNvPr id="44035" name="Rectangle 6"/>
          <p:cNvSpPr>
            <a:spLocks noChangeArrowheads="1"/>
          </p:cNvSpPr>
          <p:nvPr/>
        </p:nvSpPr>
        <p:spPr bwMode="auto">
          <a:xfrm>
            <a:off x="1428750" y="650971"/>
            <a:ext cx="6381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solidFill>
                  <a:schemeClr val="accent2"/>
                </a:solidFill>
                <a:latin typeface="Arial Rounded MT Bold" pitchFamily="34" charset="0"/>
              </a:rPr>
              <a:t>Contract with MDE</a:t>
            </a:r>
            <a:endParaRPr lang="en-US" altLang="en-US" sz="3200">
              <a:solidFill>
                <a:schemeClr val="accent2"/>
              </a:solidFill>
            </a:endParaRPr>
          </a:p>
        </p:txBody>
      </p:sp>
    </p:spTree>
    <p:extLst>
      <p:ext uri="{BB962C8B-B14F-4D97-AF65-F5344CB8AC3E}">
        <p14:creationId xmlns:p14="http://schemas.microsoft.com/office/powerpoint/2010/main" val="3111336614"/>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747118" y="1371600"/>
            <a:ext cx="718145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t>Areas of post-secondary management include:</a:t>
            </a:r>
          </a:p>
          <a:p>
            <a:endParaRPr lang="en-US" altLang="en-US" sz="3200" dirty="0"/>
          </a:p>
          <a:p>
            <a:pPr marL="914400" lvl="1" indent="-457200">
              <a:buFont typeface="Arial" charset="0"/>
              <a:buAutoNum type="arabicPeriod"/>
            </a:pPr>
            <a:r>
              <a:rPr lang="en-US" altLang="en-US" sz="3200" dirty="0"/>
              <a:t>Fiscal Responsibility</a:t>
            </a:r>
          </a:p>
          <a:p>
            <a:pPr marL="914400" lvl="1" indent="-457200">
              <a:buFont typeface="Arial" charset="0"/>
              <a:buAutoNum type="arabicPeriod"/>
            </a:pPr>
            <a:r>
              <a:rPr lang="en-US" altLang="en-US" sz="3200" dirty="0"/>
              <a:t>Program Approval</a:t>
            </a:r>
          </a:p>
          <a:p>
            <a:pPr marL="914400" lvl="1" indent="-457200">
              <a:buFont typeface="Arial" charset="0"/>
              <a:buAutoNum type="arabicPeriod"/>
            </a:pPr>
            <a:r>
              <a:rPr lang="en-US" altLang="en-US" sz="3200" dirty="0"/>
              <a:t>Certification</a:t>
            </a:r>
          </a:p>
          <a:p>
            <a:pPr marL="914400" lvl="1" indent="-457200">
              <a:buFont typeface="Arial" charset="0"/>
              <a:buAutoNum type="arabicPeriod"/>
            </a:pPr>
            <a:r>
              <a:rPr lang="en-US" altLang="en-US" sz="3200" dirty="0"/>
              <a:t>Reporting</a:t>
            </a:r>
          </a:p>
          <a:p>
            <a:pPr marL="914400" lvl="1" indent="-457200">
              <a:buFont typeface="Arial" charset="0"/>
              <a:buAutoNum type="arabicPeriod"/>
            </a:pPr>
            <a:r>
              <a:rPr lang="en-US" altLang="en-US" sz="3200" dirty="0"/>
              <a:t>Curriculum </a:t>
            </a:r>
          </a:p>
          <a:p>
            <a:pPr marL="914400" lvl="1" indent="-457200">
              <a:buFont typeface="Arial" charset="0"/>
              <a:buAutoNum type="arabicPeriod"/>
            </a:pPr>
            <a:r>
              <a:rPr lang="en-US" altLang="en-US" sz="3200" dirty="0"/>
              <a:t>Assessment</a:t>
            </a:r>
          </a:p>
          <a:p>
            <a:endParaRPr lang="en-US" altLang="en-US" sz="3200" dirty="0"/>
          </a:p>
        </p:txBody>
      </p:sp>
      <p:sp>
        <p:nvSpPr>
          <p:cNvPr id="45059" name="Rectangle 2"/>
          <p:cNvSpPr>
            <a:spLocks noChangeArrowheads="1"/>
          </p:cNvSpPr>
          <p:nvPr/>
        </p:nvSpPr>
        <p:spPr bwMode="auto">
          <a:xfrm>
            <a:off x="865187" y="544145"/>
            <a:ext cx="6945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solidFill>
                  <a:schemeClr val="accent2"/>
                </a:solidFill>
                <a:latin typeface="Arial Rounded MT Bold" pitchFamily="34" charset="0"/>
              </a:rPr>
              <a:t>Contract with MDE</a:t>
            </a:r>
            <a:endParaRPr lang="en-US" altLang="en-US" sz="3200">
              <a:solidFill>
                <a:schemeClr val="accent2"/>
              </a:solidFill>
            </a:endParaRPr>
          </a:p>
        </p:txBody>
      </p:sp>
      <p:sp>
        <p:nvSpPr>
          <p:cNvPr id="45060" name="Rectangle 1"/>
          <p:cNvSpPr>
            <a:spLocks noChangeArrowheads="1"/>
          </p:cNvSpPr>
          <p:nvPr/>
        </p:nvSpPr>
        <p:spPr bwMode="auto">
          <a:xfrm>
            <a:off x="4337845" y="625933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t>42</a:t>
            </a:r>
            <a:endParaRPr lang="en-US" altLang="en-US" dirty="0"/>
          </a:p>
        </p:txBody>
      </p:sp>
    </p:spTree>
    <p:extLst>
      <p:ext uri="{BB962C8B-B14F-4D97-AF65-F5344CB8AC3E}">
        <p14:creationId xmlns:p14="http://schemas.microsoft.com/office/powerpoint/2010/main" val="501687466"/>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952500" y="228600"/>
            <a:ext cx="7581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600" dirty="0">
                <a:solidFill>
                  <a:schemeClr val="accent2"/>
                </a:solidFill>
                <a:latin typeface="Arial Rounded MT Bold" pitchFamily="34" charset="0"/>
              </a:rPr>
              <a:t>Contract with MDE</a:t>
            </a:r>
            <a:endParaRPr lang="en-US" altLang="en-US" sz="3600" dirty="0">
              <a:solidFill>
                <a:schemeClr val="accent2"/>
              </a:solidFill>
            </a:endParaRPr>
          </a:p>
        </p:txBody>
      </p:sp>
      <p:sp>
        <p:nvSpPr>
          <p:cNvPr id="3" name="TextBox 2"/>
          <p:cNvSpPr txBox="1"/>
          <p:nvPr/>
        </p:nvSpPr>
        <p:spPr>
          <a:xfrm>
            <a:off x="631358" y="953332"/>
            <a:ext cx="8432943" cy="5663089"/>
          </a:xfrm>
          <a:prstGeom prst="rect">
            <a:avLst/>
          </a:prstGeom>
          <a:noFill/>
        </p:spPr>
        <p:txBody>
          <a:bodyPr wrap="square">
            <a:spAutoFit/>
          </a:bodyPr>
          <a:lstStyle/>
          <a:p>
            <a:pPr>
              <a:defRPr/>
            </a:pPr>
            <a:r>
              <a:rPr lang="en-US" sz="2400" b="1" dirty="0">
                <a:solidFill>
                  <a:schemeClr val="accent6">
                    <a:lumMod val="75000"/>
                  </a:schemeClr>
                </a:solidFill>
              </a:rPr>
              <a:t>1.  Fiscal Responsibility</a:t>
            </a:r>
            <a:r>
              <a:rPr lang="en-US" dirty="0"/>
              <a:t>:</a:t>
            </a:r>
          </a:p>
          <a:p>
            <a:pPr>
              <a:defRPr/>
            </a:pPr>
            <a:endParaRPr lang="en-US" dirty="0"/>
          </a:p>
          <a:p>
            <a:pPr marL="285750" indent="-285750">
              <a:buFont typeface="Arial" pitchFamily="34" charset="0"/>
              <a:buChar char="•"/>
              <a:defRPr/>
            </a:pPr>
            <a:r>
              <a:rPr lang="en-US" b="1" dirty="0"/>
              <a:t>State Funds </a:t>
            </a:r>
            <a:r>
              <a:rPr lang="en-US" dirty="0"/>
              <a:t>to Community and Junior Colleges</a:t>
            </a:r>
          </a:p>
          <a:p>
            <a:pPr marL="285750" indent="-285750">
              <a:buFont typeface="Arial" pitchFamily="34" charset="0"/>
              <a:buChar char="•"/>
              <a:defRPr/>
            </a:pPr>
            <a:endParaRPr lang="en-US" dirty="0"/>
          </a:p>
          <a:p>
            <a:pPr marL="742950" lvl="1" indent="-285750">
              <a:buFont typeface="Arial" pitchFamily="34" charset="0"/>
              <a:buChar char="•"/>
              <a:defRPr/>
            </a:pPr>
            <a:r>
              <a:rPr lang="en-US" dirty="0"/>
              <a:t>Funds designated for career and technical salary</a:t>
            </a:r>
          </a:p>
          <a:p>
            <a:pPr lvl="1">
              <a:defRPr/>
            </a:pPr>
            <a:r>
              <a:rPr lang="en-US" dirty="0"/>
              <a:t>	reimbursement shall be allocated by the MCCB</a:t>
            </a:r>
          </a:p>
          <a:p>
            <a:pPr lvl="1">
              <a:defRPr/>
            </a:pPr>
            <a:r>
              <a:rPr lang="en-US" dirty="0"/>
              <a:t>	To the community and junior colleges through a</a:t>
            </a:r>
          </a:p>
          <a:p>
            <a:pPr lvl="1">
              <a:defRPr/>
            </a:pPr>
            <a:r>
              <a:rPr lang="en-US" dirty="0"/>
              <a:t>	</a:t>
            </a:r>
            <a:r>
              <a:rPr lang="en-US" sz="2000" b="1" dirty="0"/>
              <a:t>funding formula</a:t>
            </a:r>
            <a:r>
              <a:rPr lang="en-US" sz="2000" dirty="0"/>
              <a:t> </a:t>
            </a:r>
            <a:r>
              <a:rPr lang="en-US" dirty="0"/>
              <a:t>that distributes funds based on </a:t>
            </a:r>
          </a:p>
          <a:p>
            <a:pPr lvl="1">
              <a:defRPr/>
            </a:pPr>
            <a:r>
              <a:rPr lang="en-US" dirty="0"/>
              <a:t>	</a:t>
            </a:r>
            <a:r>
              <a:rPr lang="en-US" sz="2000" b="1" dirty="0"/>
              <a:t>FTE Enrollments</a:t>
            </a:r>
            <a:r>
              <a:rPr lang="en-US" dirty="0"/>
              <a:t>.</a:t>
            </a:r>
          </a:p>
          <a:p>
            <a:pPr lvl="1">
              <a:defRPr/>
            </a:pPr>
            <a:endParaRPr lang="en-US" dirty="0"/>
          </a:p>
          <a:p>
            <a:pPr marL="742950" lvl="1" indent="-285750">
              <a:buFont typeface="Arial" pitchFamily="34" charset="0"/>
              <a:buChar char="•"/>
              <a:defRPr/>
            </a:pPr>
            <a:r>
              <a:rPr lang="en-US" dirty="0"/>
              <a:t>This formula also addresses the need for </a:t>
            </a:r>
            <a:r>
              <a:rPr lang="en-US" sz="2000" b="1" dirty="0"/>
              <a:t>base or </a:t>
            </a:r>
          </a:p>
          <a:p>
            <a:pPr lvl="1">
              <a:defRPr/>
            </a:pPr>
            <a:r>
              <a:rPr lang="en-US" sz="2000" b="1" dirty="0"/>
              <a:t>	site funds</a:t>
            </a:r>
            <a:r>
              <a:rPr lang="en-US" dirty="0"/>
              <a:t> and </a:t>
            </a:r>
            <a:r>
              <a:rPr lang="en-US" sz="2000" b="1" dirty="0"/>
              <a:t>high cost programs</a:t>
            </a:r>
            <a:r>
              <a:rPr lang="en-US" dirty="0"/>
              <a:t>.</a:t>
            </a:r>
          </a:p>
          <a:p>
            <a:pPr lvl="1">
              <a:defRPr/>
            </a:pPr>
            <a:endParaRPr lang="en-US" dirty="0"/>
          </a:p>
          <a:p>
            <a:pPr marL="742950" lvl="1" indent="-285750">
              <a:buFont typeface="Arial" pitchFamily="34" charset="0"/>
              <a:buChar char="•"/>
              <a:defRPr/>
            </a:pPr>
            <a:r>
              <a:rPr lang="en-US" dirty="0"/>
              <a:t>Community and junior colleges will </a:t>
            </a:r>
            <a:r>
              <a:rPr lang="en-US" sz="2000" b="1" dirty="0"/>
              <a:t>request </a:t>
            </a:r>
          </a:p>
          <a:p>
            <a:pPr lvl="1">
              <a:defRPr/>
            </a:pPr>
            <a:r>
              <a:rPr lang="en-US" sz="2000" b="1" dirty="0"/>
              <a:t>	reimbursement</a:t>
            </a:r>
            <a:r>
              <a:rPr lang="en-US" dirty="0"/>
              <a:t> of funds from the MCCB. </a:t>
            </a:r>
          </a:p>
          <a:p>
            <a:pPr lvl="1">
              <a:defRPr/>
            </a:pPr>
            <a:endParaRPr lang="en-US" dirty="0"/>
          </a:p>
          <a:p>
            <a:pPr marL="742950" lvl="1" indent="-285750">
              <a:buFont typeface="Arial" pitchFamily="34" charset="0"/>
              <a:buChar char="•"/>
              <a:defRPr/>
            </a:pPr>
            <a:r>
              <a:rPr lang="en-US" dirty="0"/>
              <a:t>Colleges will be required to </a:t>
            </a:r>
            <a:r>
              <a:rPr lang="en-US" sz="2000" b="1" dirty="0"/>
              <a:t>maintain documentation of expenditures </a:t>
            </a:r>
            <a:r>
              <a:rPr lang="en-US" dirty="0"/>
              <a:t>to substantiate the request.</a:t>
            </a:r>
          </a:p>
          <a:p>
            <a:pPr marL="742950" lvl="1" indent="-285750">
              <a:buFont typeface="Arial" pitchFamily="34" charset="0"/>
              <a:buChar char="•"/>
              <a:defRPr/>
            </a:pPr>
            <a:endParaRPr lang="en-US" dirty="0"/>
          </a:p>
        </p:txBody>
      </p:sp>
      <p:sp>
        <p:nvSpPr>
          <p:cNvPr id="46084" name="Rectangle 1"/>
          <p:cNvSpPr>
            <a:spLocks noChangeArrowheads="1"/>
          </p:cNvSpPr>
          <p:nvPr/>
        </p:nvSpPr>
        <p:spPr bwMode="auto">
          <a:xfrm>
            <a:off x="4429126" y="624708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400" dirty="0" smtClean="0"/>
              <a:t>43</a:t>
            </a:r>
            <a:endParaRPr lang="en-US" altLang="en-US" sz="1400" dirty="0"/>
          </a:p>
        </p:txBody>
      </p:sp>
    </p:spTree>
    <p:extLst>
      <p:ext uri="{BB962C8B-B14F-4D97-AF65-F5344CB8AC3E}">
        <p14:creationId xmlns:p14="http://schemas.microsoft.com/office/powerpoint/2010/main" val="2392886527"/>
      </p:ext>
    </p:extLst>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666750" y="437319"/>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a:solidFill>
                  <a:schemeClr val="accent2"/>
                </a:solidFill>
                <a:latin typeface="Arial Rounded MT Bold" pitchFamily="34" charset="0"/>
              </a:rPr>
              <a:t>Contract with MDE</a:t>
            </a:r>
            <a:endParaRPr lang="en-US" altLang="en-US" sz="3600">
              <a:solidFill>
                <a:schemeClr val="accent2"/>
              </a:solidFill>
            </a:endParaRPr>
          </a:p>
        </p:txBody>
      </p:sp>
      <p:sp>
        <p:nvSpPr>
          <p:cNvPr id="3" name="TextBox 2"/>
          <p:cNvSpPr txBox="1"/>
          <p:nvPr/>
        </p:nvSpPr>
        <p:spPr>
          <a:xfrm>
            <a:off x="1066800" y="914400"/>
            <a:ext cx="7729158" cy="5816977"/>
          </a:xfrm>
          <a:prstGeom prst="rect">
            <a:avLst/>
          </a:prstGeom>
          <a:noFill/>
        </p:spPr>
        <p:txBody>
          <a:bodyPr wrap="square">
            <a:spAutoFit/>
          </a:bodyPr>
          <a:lstStyle/>
          <a:p>
            <a:pPr>
              <a:defRPr/>
            </a:pPr>
            <a:r>
              <a:rPr lang="en-US" sz="3200" dirty="0">
                <a:solidFill>
                  <a:schemeClr val="accent6">
                    <a:lumMod val="75000"/>
                  </a:schemeClr>
                </a:solidFill>
              </a:rPr>
              <a:t>2.  Program Approval</a:t>
            </a:r>
          </a:p>
          <a:p>
            <a:pPr algn="ctr">
              <a:defRPr/>
            </a:pPr>
            <a:r>
              <a:rPr lang="en-US" sz="2800" dirty="0" smtClean="0"/>
              <a:t>The </a:t>
            </a:r>
            <a:r>
              <a:rPr lang="en-US" sz="2800" dirty="0"/>
              <a:t>MCCB will be the sole</a:t>
            </a:r>
          </a:p>
          <a:p>
            <a:pPr algn="ctr">
              <a:defRPr/>
            </a:pPr>
            <a:r>
              <a:rPr lang="en-US" sz="2800" dirty="0"/>
              <a:t>approval agency for </a:t>
            </a:r>
          </a:p>
          <a:p>
            <a:pPr algn="ctr">
              <a:defRPr/>
            </a:pPr>
            <a:r>
              <a:rPr lang="en-US" sz="2800" dirty="0"/>
              <a:t>post-secondary career and</a:t>
            </a:r>
          </a:p>
          <a:p>
            <a:pPr algn="ctr">
              <a:defRPr/>
            </a:pPr>
            <a:r>
              <a:rPr lang="en-US" sz="2800" dirty="0"/>
              <a:t>technical programs</a:t>
            </a:r>
            <a:r>
              <a:rPr lang="en-US" sz="2800" dirty="0" smtClean="0"/>
              <a:t>.</a:t>
            </a:r>
          </a:p>
          <a:p>
            <a:pPr algn="ctr">
              <a:defRPr/>
            </a:pPr>
            <a:endParaRPr lang="en-US" sz="2800" dirty="0" smtClean="0"/>
          </a:p>
          <a:p>
            <a:pPr algn="ctr">
              <a:defRPr/>
            </a:pPr>
            <a:r>
              <a:rPr lang="en-US" sz="2400" dirty="0" smtClean="0">
                <a:solidFill>
                  <a:srgbClr val="00B050"/>
                </a:solidFill>
              </a:rPr>
              <a:t>Prior to assigning the program of study, It </a:t>
            </a:r>
            <a:r>
              <a:rPr lang="en-US" sz="2400" dirty="0" smtClean="0">
                <a:solidFill>
                  <a:srgbClr val="00B050"/>
                </a:solidFill>
              </a:rPr>
              <a:t>is critical that you make sure your </a:t>
            </a:r>
            <a:r>
              <a:rPr lang="en-US" sz="2400" dirty="0" smtClean="0">
                <a:solidFill>
                  <a:srgbClr val="00B050"/>
                </a:solidFill>
              </a:rPr>
              <a:t>Career and Technical  </a:t>
            </a:r>
            <a:endParaRPr lang="en-US" sz="2400" dirty="0" smtClean="0">
              <a:solidFill>
                <a:srgbClr val="00B050"/>
              </a:solidFill>
            </a:endParaRPr>
          </a:p>
          <a:p>
            <a:pPr algn="ctr">
              <a:defRPr/>
            </a:pPr>
            <a:r>
              <a:rPr lang="en-US" sz="2400" dirty="0" smtClean="0">
                <a:solidFill>
                  <a:srgbClr val="00B050"/>
                </a:solidFill>
              </a:rPr>
              <a:t>programs are approved and they have </a:t>
            </a:r>
          </a:p>
          <a:p>
            <a:pPr algn="ctr">
              <a:defRPr/>
            </a:pPr>
            <a:r>
              <a:rPr lang="en-US" sz="2400" dirty="0" smtClean="0">
                <a:solidFill>
                  <a:srgbClr val="00B050"/>
                </a:solidFill>
              </a:rPr>
              <a:t>the correct CIP code</a:t>
            </a:r>
            <a:r>
              <a:rPr lang="en-US" sz="2400" dirty="0" smtClean="0">
                <a:solidFill>
                  <a:srgbClr val="00B050"/>
                </a:solidFill>
              </a:rPr>
              <a:t>.</a:t>
            </a:r>
          </a:p>
          <a:p>
            <a:pPr algn="ctr">
              <a:defRPr/>
            </a:pPr>
            <a:endParaRPr lang="en-US" sz="2400" dirty="0" smtClean="0">
              <a:solidFill>
                <a:srgbClr val="00B050"/>
              </a:solidFill>
            </a:endParaRPr>
          </a:p>
          <a:p>
            <a:pPr algn="ctr">
              <a:defRPr/>
            </a:pPr>
            <a:r>
              <a:rPr lang="en-US" sz="2400" dirty="0" smtClean="0">
                <a:solidFill>
                  <a:schemeClr val="accent1">
                    <a:lumMod val="75000"/>
                  </a:schemeClr>
                </a:solidFill>
              </a:rPr>
              <a:t>(A list of approved CTE programs by college is in </a:t>
            </a:r>
            <a:r>
              <a:rPr lang="en-US" sz="2400" dirty="0" err="1" smtClean="0">
                <a:solidFill>
                  <a:schemeClr val="accent1">
                    <a:lumMod val="75000"/>
                  </a:schemeClr>
                </a:solidFill>
              </a:rPr>
              <a:t>eARS</a:t>
            </a:r>
            <a:r>
              <a:rPr lang="en-US" sz="2400" dirty="0" smtClean="0">
                <a:solidFill>
                  <a:schemeClr val="accent1">
                    <a:lumMod val="75000"/>
                  </a:schemeClr>
                </a:solidFill>
              </a:rPr>
              <a:t>.  This year a table was added to the guidelines.)</a:t>
            </a:r>
            <a:endParaRPr lang="en-US" sz="2400" dirty="0">
              <a:solidFill>
                <a:schemeClr val="accent1">
                  <a:lumMod val="75000"/>
                </a:schemeClr>
              </a:solidFill>
            </a:endParaRPr>
          </a:p>
          <a:p>
            <a:pPr algn="ctr">
              <a:defRPr/>
            </a:pPr>
            <a:endParaRPr lang="en-US" sz="3200" dirty="0"/>
          </a:p>
        </p:txBody>
      </p:sp>
      <p:sp>
        <p:nvSpPr>
          <p:cNvPr id="49156" name="Rectangle 1"/>
          <p:cNvSpPr>
            <a:spLocks noChangeArrowheads="1"/>
          </p:cNvSpPr>
          <p:nvPr/>
        </p:nvSpPr>
        <p:spPr bwMode="auto">
          <a:xfrm>
            <a:off x="4341813" y="615250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t>44</a:t>
            </a:r>
            <a:endParaRPr lang="en-US" altLang="en-US" dirty="0"/>
          </a:p>
        </p:txBody>
      </p:sp>
    </p:spTree>
    <p:extLst>
      <p:ext uri="{BB962C8B-B14F-4D97-AF65-F5344CB8AC3E}">
        <p14:creationId xmlns:p14="http://schemas.microsoft.com/office/powerpoint/2010/main" val="3386220982"/>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p:cNvSpPr txBox="1">
            <a:spLocks noChangeArrowheads="1"/>
          </p:cNvSpPr>
          <p:nvPr/>
        </p:nvSpPr>
        <p:spPr bwMode="auto">
          <a:xfrm>
            <a:off x="914184" y="1295400"/>
            <a:ext cx="80772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a:defRPr/>
            </a:pPr>
            <a:endParaRPr lang="en-US" altLang="en-US" sz="2400" b="1" dirty="0" smtClean="0">
              <a:solidFill>
                <a:schemeClr val="accent6">
                  <a:lumMod val="75000"/>
                </a:schemeClr>
              </a:solidFill>
            </a:endParaRPr>
          </a:p>
          <a:p>
            <a:pPr>
              <a:defRPr/>
            </a:pPr>
            <a:r>
              <a:rPr lang="en-US" altLang="en-US" sz="2400" dirty="0" smtClean="0"/>
              <a:t>C/T Funding Formula Committee was authorized and their recommendations were accepted by the MACJC</a:t>
            </a:r>
          </a:p>
          <a:p>
            <a:pPr>
              <a:defRPr/>
            </a:pPr>
            <a:endParaRPr lang="en-US" altLang="en-US" sz="2400" b="1" dirty="0" smtClean="0">
              <a:solidFill>
                <a:schemeClr val="accent6">
                  <a:lumMod val="75000"/>
                </a:schemeClr>
              </a:solidFill>
            </a:endParaRPr>
          </a:p>
          <a:p>
            <a:pPr>
              <a:defRPr/>
            </a:pPr>
            <a:r>
              <a:rPr lang="en-US" altLang="en-US" sz="2400" b="1" dirty="0" smtClean="0">
                <a:solidFill>
                  <a:schemeClr val="accent6">
                    <a:lumMod val="75000"/>
                  </a:schemeClr>
                </a:solidFill>
              </a:rPr>
              <a:t>$26,655,473 </a:t>
            </a:r>
            <a:r>
              <a:rPr lang="en-US" altLang="en-US" sz="1800" dirty="0" smtClean="0"/>
              <a:t>– </a:t>
            </a:r>
            <a:r>
              <a:rPr lang="en-US" altLang="en-US" sz="1800" b="1" dirty="0" smtClean="0">
                <a:solidFill>
                  <a:schemeClr val="accent6">
                    <a:lumMod val="75000"/>
                  </a:schemeClr>
                </a:solidFill>
              </a:rPr>
              <a:t>FORMULA</a:t>
            </a:r>
            <a:r>
              <a:rPr lang="en-US" altLang="en-US" sz="1800" dirty="0" smtClean="0"/>
              <a:t> amount has not changed since 2004</a:t>
            </a:r>
          </a:p>
          <a:p>
            <a:pPr>
              <a:defRPr/>
            </a:pPr>
            <a:endParaRPr lang="en-US" altLang="en-US" sz="1800" dirty="0" smtClean="0"/>
          </a:p>
          <a:p>
            <a:pPr>
              <a:defRPr/>
            </a:pPr>
            <a:endParaRPr lang="en-US" altLang="en-US" sz="1800" dirty="0" smtClean="0"/>
          </a:p>
          <a:p>
            <a:pPr>
              <a:defRPr/>
            </a:pPr>
            <a:r>
              <a:rPr lang="en-US" altLang="en-US" sz="2400" b="1" dirty="0" smtClean="0">
                <a:solidFill>
                  <a:schemeClr val="accent6">
                    <a:lumMod val="75000"/>
                  </a:schemeClr>
                </a:solidFill>
              </a:rPr>
              <a:t>$1,999,155  </a:t>
            </a:r>
            <a:r>
              <a:rPr lang="en-US" altLang="en-US" sz="1800" dirty="0" smtClean="0"/>
              <a:t>or </a:t>
            </a:r>
            <a:r>
              <a:rPr lang="en-US" altLang="en-US" sz="2400" b="1" dirty="0" smtClean="0">
                <a:solidFill>
                  <a:schemeClr val="accent6">
                    <a:lumMod val="75000"/>
                  </a:schemeClr>
                </a:solidFill>
              </a:rPr>
              <a:t>$133,277 </a:t>
            </a:r>
            <a:r>
              <a:rPr lang="en-US" altLang="en-US" sz="1800" dirty="0" smtClean="0"/>
              <a:t>each - </a:t>
            </a:r>
            <a:r>
              <a:rPr lang="en-US" altLang="en-US" sz="1800" b="1" dirty="0" smtClean="0">
                <a:solidFill>
                  <a:schemeClr val="accent6">
                    <a:lumMod val="75000"/>
                  </a:schemeClr>
                </a:solidFill>
              </a:rPr>
              <a:t>BASE</a:t>
            </a:r>
            <a:r>
              <a:rPr lang="en-US" altLang="en-US" sz="1800" dirty="0" smtClean="0"/>
              <a:t> in C/T Formula = </a:t>
            </a:r>
            <a:r>
              <a:rPr lang="en-US" altLang="en-US" sz="2400" b="1" dirty="0" smtClean="0">
                <a:solidFill>
                  <a:schemeClr val="accent6">
                    <a:lumMod val="75000"/>
                  </a:schemeClr>
                </a:solidFill>
              </a:rPr>
              <a:t>7.5%</a:t>
            </a:r>
            <a:r>
              <a:rPr lang="en-US" altLang="en-US" sz="1800" dirty="0" smtClean="0"/>
              <a:t> where all colleges share evenly</a:t>
            </a:r>
          </a:p>
          <a:p>
            <a:pPr>
              <a:defRPr/>
            </a:pPr>
            <a:endParaRPr lang="en-US" altLang="en-US" sz="1800" dirty="0" smtClean="0"/>
          </a:p>
          <a:p>
            <a:pPr>
              <a:defRPr/>
            </a:pPr>
            <a:r>
              <a:rPr lang="en-US" altLang="en-US" sz="1800" dirty="0" smtClean="0"/>
              <a:t>Career &amp; Technical Enrollment ( </a:t>
            </a:r>
            <a:r>
              <a:rPr lang="en-US" altLang="en-US" sz="2000" b="1" dirty="0" smtClean="0">
                <a:solidFill>
                  <a:schemeClr val="accent6">
                    <a:lumMod val="75000"/>
                  </a:schemeClr>
                </a:solidFill>
              </a:rPr>
              <a:t>no academic hours </a:t>
            </a:r>
            <a:r>
              <a:rPr lang="en-US" altLang="en-US" sz="1800" dirty="0" smtClean="0"/>
              <a:t>and </a:t>
            </a:r>
            <a:r>
              <a:rPr lang="en-US" altLang="en-US" sz="2000" b="1" dirty="0" smtClean="0">
                <a:solidFill>
                  <a:schemeClr val="accent6">
                    <a:lumMod val="75000"/>
                  </a:schemeClr>
                </a:solidFill>
              </a:rPr>
              <a:t>no A.D.N. hours</a:t>
            </a:r>
            <a:r>
              <a:rPr lang="en-US" altLang="en-US" sz="1800" b="1" dirty="0" smtClean="0">
                <a:solidFill>
                  <a:schemeClr val="accent6">
                    <a:lumMod val="75000"/>
                  </a:schemeClr>
                </a:solidFill>
              </a:rPr>
              <a:t> </a:t>
            </a:r>
            <a:r>
              <a:rPr lang="en-US" altLang="en-US" sz="1800" dirty="0" smtClean="0"/>
              <a:t>included)</a:t>
            </a:r>
          </a:p>
          <a:p>
            <a:pPr>
              <a:defRPr/>
            </a:pPr>
            <a:endParaRPr lang="en-US" altLang="en-US" sz="1800" dirty="0" smtClean="0"/>
          </a:p>
          <a:p>
            <a:pPr>
              <a:defRPr/>
            </a:pPr>
            <a:r>
              <a:rPr lang="en-US" altLang="en-US" sz="2400" b="1" dirty="0" smtClean="0">
                <a:solidFill>
                  <a:schemeClr val="accent6">
                    <a:lumMod val="75000"/>
                  </a:schemeClr>
                </a:solidFill>
              </a:rPr>
              <a:t>19 </a:t>
            </a:r>
            <a:r>
              <a:rPr lang="en-US" altLang="en-US" sz="1800" dirty="0" smtClean="0"/>
              <a:t>High Cost Programs</a:t>
            </a:r>
          </a:p>
        </p:txBody>
      </p:sp>
      <p:sp>
        <p:nvSpPr>
          <p:cNvPr id="3" name="TextBox 2"/>
          <p:cNvSpPr txBox="1"/>
          <p:nvPr/>
        </p:nvSpPr>
        <p:spPr>
          <a:xfrm>
            <a:off x="1288332" y="219188"/>
            <a:ext cx="6998418" cy="584775"/>
          </a:xfrm>
          <a:prstGeom prst="rect">
            <a:avLst/>
          </a:prstGeom>
          <a:noFill/>
        </p:spPr>
        <p:txBody>
          <a:bodyPr wrap="square">
            <a:spAutoFit/>
          </a:bodyPr>
          <a:lstStyle/>
          <a:p>
            <a:pPr>
              <a:defRPr/>
            </a:pPr>
            <a:r>
              <a:rPr lang="en-US" sz="3200" b="1" dirty="0">
                <a:solidFill>
                  <a:schemeClr val="accent6">
                    <a:lumMod val="75000"/>
                  </a:schemeClr>
                </a:solidFill>
              </a:rPr>
              <a:t>Career/Technical </a:t>
            </a:r>
            <a:r>
              <a:rPr lang="en-US" sz="3200" b="1" dirty="0" smtClean="0">
                <a:solidFill>
                  <a:schemeClr val="accent6">
                    <a:lumMod val="75000"/>
                  </a:schemeClr>
                </a:solidFill>
              </a:rPr>
              <a:t>Funding </a:t>
            </a:r>
            <a:r>
              <a:rPr lang="en-US" sz="3200" b="1" dirty="0">
                <a:solidFill>
                  <a:schemeClr val="accent6">
                    <a:lumMod val="75000"/>
                  </a:schemeClr>
                </a:solidFill>
              </a:rPr>
              <a:t>Formula </a:t>
            </a:r>
          </a:p>
        </p:txBody>
      </p:sp>
      <p:sp>
        <p:nvSpPr>
          <p:cNvPr id="50180" name="Rectangle 1"/>
          <p:cNvSpPr>
            <a:spLocks noChangeArrowheads="1"/>
          </p:cNvSpPr>
          <p:nvPr/>
        </p:nvSpPr>
        <p:spPr bwMode="auto">
          <a:xfrm>
            <a:off x="4401345" y="625933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t>45</a:t>
            </a:r>
            <a:endParaRPr lang="en-US" altLang="en-US" dirty="0"/>
          </a:p>
        </p:txBody>
      </p:sp>
    </p:spTree>
    <p:extLst>
      <p:ext uri="{BB962C8B-B14F-4D97-AF65-F5344CB8AC3E}">
        <p14:creationId xmlns:p14="http://schemas.microsoft.com/office/powerpoint/2010/main" val="1287286445"/>
      </p:ext>
    </p:extLst>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791280" y="1537395"/>
            <a:ext cx="7772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a:defRPr/>
            </a:pPr>
            <a:r>
              <a:rPr lang="en-US" altLang="en-US" sz="2800" b="1" dirty="0" smtClean="0">
                <a:solidFill>
                  <a:schemeClr val="accent6">
                    <a:lumMod val="75000"/>
                  </a:schemeClr>
                </a:solidFill>
              </a:rPr>
              <a:t>Level 3</a:t>
            </a:r>
          </a:p>
          <a:p>
            <a:pPr>
              <a:defRPr/>
            </a:pPr>
            <a:endParaRPr lang="en-US" altLang="en-US" sz="2800" dirty="0" smtClean="0"/>
          </a:p>
          <a:p>
            <a:pPr marL="514350" indent="-514350">
              <a:buFont typeface="+mj-lt"/>
              <a:buAutoNum type="arabicPeriod"/>
              <a:defRPr/>
            </a:pPr>
            <a:r>
              <a:rPr lang="en-US" altLang="en-US" sz="2400" dirty="0" smtClean="0"/>
              <a:t>Diagnostic Medical </a:t>
            </a:r>
            <a:r>
              <a:rPr lang="en-US" altLang="en-US" sz="2400" dirty="0" err="1" smtClean="0"/>
              <a:t>Sonography</a:t>
            </a:r>
            <a:r>
              <a:rPr lang="en-US" altLang="en-US" sz="2400" dirty="0" smtClean="0"/>
              <a:t> 	</a:t>
            </a:r>
          </a:p>
          <a:p>
            <a:pPr>
              <a:defRPr/>
            </a:pPr>
            <a:r>
              <a:rPr lang="en-US" altLang="en-US" sz="2400" dirty="0"/>
              <a:t>	</a:t>
            </a:r>
            <a:r>
              <a:rPr lang="en-US" altLang="en-US" sz="2400" dirty="0" smtClean="0"/>
              <a:t>CIP 510910</a:t>
            </a:r>
          </a:p>
          <a:p>
            <a:pPr>
              <a:defRPr/>
            </a:pPr>
            <a:endParaRPr lang="en-US" altLang="en-US" sz="2400" dirty="0" smtClean="0"/>
          </a:p>
          <a:p>
            <a:pPr>
              <a:defRPr/>
            </a:pPr>
            <a:r>
              <a:rPr lang="en-US" altLang="en-US" sz="2400" dirty="0" smtClean="0"/>
              <a:t>2.  Dental Hygiene</a:t>
            </a:r>
          </a:p>
          <a:p>
            <a:pPr>
              <a:defRPr/>
            </a:pPr>
            <a:r>
              <a:rPr lang="en-US" altLang="en-US" sz="2400" dirty="0" smtClean="0"/>
              <a:t>	 CIP 510602</a:t>
            </a:r>
          </a:p>
          <a:p>
            <a:pPr>
              <a:defRPr/>
            </a:pPr>
            <a:endParaRPr lang="en-US" altLang="en-US" sz="2400" dirty="0" smtClean="0"/>
          </a:p>
          <a:p>
            <a:pPr>
              <a:defRPr/>
            </a:pPr>
            <a:r>
              <a:rPr lang="en-US" altLang="en-US" sz="2400" dirty="0" smtClean="0"/>
              <a:t>3.  Physical Therapy Technician/ 	Assistant</a:t>
            </a:r>
          </a:p>
          <a:p>
            <a:pPr>
              <a:defRPr/>
            </a:pPr>
            <a:r>
              <a:rPr lang="en-US" altLang="en-US" sz="2400" dirty="0" smtClean="0"/>
              <a:t>	CIP 510806</a:t>
            </a:r>
          </a:p>
          <a:p>
            <a:pPr>
              <a:defRPr/>
            </a:pPr>
            <a:endParaRPr lang="en-US" altLang="en-US" sz="2400" dirty="0" smtClean="0"/>
          </a:p>
          <a:p>
            <a:pPr>
              <a:defRPr/>
            </a:pPr>
            <a:r>
              <a:rPr lang="en-US" altLang="en-US" sz="2400" dirty="0" smtClean="0"/>
              <a:t>4.  Dental Assistant </a:t>
            </a:r>
          </a:p>
          <a:p>
            <a:pPr>
              <a:defRPr/>
            </a:pPr>
            <a:r>
              <a:rPr lang="en-US" altLang="en-US" sz="2400" dirty="0" smtClean="0"/>
              <a:t>	CIP 510601</a:t>
            </a:r>
          </a:p>
        </p:txBody>
      </p:sp>
      <p:sp>
        <p:nvSpPr>
          <p:cNvPr id="2" name="Rectangle 1"/>
          <p:cNvSpPr/>
          <p:nvPr/>
        </p:nvSpPr>
        <p:spPr>
          <a:xfrm>
            <a:off x="1123157" y="152400"/>
            <a:ext cx="6667500" cy="1384995"/>
          </a:xfrm>
          <a:prstGeom prst="rect">
            <a:avLst/>
          </a:prstGeom>
        </p:spPr>
        <p:txBody>
          <a:bodyPr>
            <a:spAutoFit/>
          </a:bodyPr>
          <a:lstStyle/>
          <a:p>
            <a:pPr>
              <a:defRPr/>
            </a:pPr>
            <a:r>
              <a:rPr lang="en-US" sz="2800" b="1" dirty="0">
                <a:solidFill>
                  <a:schemeClr val="accent6">
                    <a:lumMod val="75000"/>
                  </a:schemeClr>
                </a:solidFill>
              </a:rPr>
              <a:t>C/T Funding Formula</a:t>
            </a:r>
          </a:p>
          <a:p>
            <a:pPr>
              <a:defRPr/>
            </a:pPr>
            <a:r>
              <a:rPr lang="en-US" sz="2800" b="1" dirty="0">
                <a:solidFill>
                  <a:schemeClr val="accent6">
                    <a:lumMod val="75000"/>
                  </a:schemeClr>
                </a:solidFill>
              </a:rPr>
              <a:t>19 High Cost Programs</a:t>
            </a:r>
          </a:p>
          <a:p>
            <a:pPr>
              <a:defRPr/>
            </a:pPr>
            <a:r>
              <a:rPr lang="en-US" sz="2800" b="1" dirty="0">
                <a:solidFill>
                  <a:schemeClr val="accent6">
                    <a:lumMod val="75000"/>
                  </a:schemeClr>
                </a:solidFill>
              </a:rPr>
              <a:t>Level 3 = $</a:t>
            </a:r>
            <a:r>
              <a:rPr lang="en-US" sz="2800" b="1" dirty="0" smtClean="0">
                <a:solidFill>
                  <a:schemeClr val="accent6">
                    <a:lumMod val="75000"/>
                  </a:schemeClr>
                </a:solidFill>
              </a:rPr>
              <a:t>1,429.11 </a:t>
            </a:r>
            <a:r>
              <a:rPr lang="en-US" sz="2800" b="1" dirty="0">
                <a:solidFill>
                  <a:schemeClr val="accent6">
                    <a:lumMod val="75000"/>
                  </a:schemeClr>
                </a:solidFill>
              </a:rPr>
              <a:t>per FTE </a:t>
            </a:r>
          </a:p>
        </p:txBody>
      </p:sp>
      <p:sp>
        <p:nvSpPr>
          <p:cNvPr id="51204" name="Rectangle 2"/>
          <p:cNvSpPr>
            <a:spLocks noChangeArrowheads="1"/>
          </p:cNvSpPr>
          <p:nvPr/>
        </p:nvSpPr>
        <p:spPr bwMode="auto">
          <a:xfrm>
            <a:off x="4456907" y="6440711"/>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dirty="0" smtClean="0"/>
              <a:t>46</a:t>
            </a:r>
            <a:endParaRPr lang="en-US" altLang="en-US" sz="1800" dirty="0"/>
          </a:p>
        </p:txBody>
      </p:sp>
    </p:spTree>
    <p:extLst>
      <p:ext uri="{BB962C8B-B14F-4D97-AF65-F5344CB8AC3E}">
        <p14:creationId xmlns:p14="http://schemas.microsoft.com/office/powerpoint/2010/main" val="3834763536"/>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838200" y="1537394"/>
            <a:ext cx="8001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a:defRPr/>
            </a:pPr>
            <a:r>
              <a:rPr lang="en-US" altLang="en-US" sz="2800" b="1" dirty="0" smtClean="0">
                <a:solidFill>
                  <a:schemeClr val="accent6">
                    <a:lumMod val="75000"/>
                  </a:schemeClr>
                </a:solidFill>
              </a:rPr>
              <a:t>Level 2</a:t>
            </a:r>
          </a:p>
          <a:p>
            <a:pPr>
              <a:defRPr/>
            </a:pPr>
            <a:endParaRPr lang="en-US" altLang="en-US" sz="2800" dirty="0" smtClean="0"/>
          </a:p>
          <a:p>
            <a:pPr marL="514350" indent="-514350">
              <a:buFontTx/>
              <a:buAutoNum type="arabicPeriod" startAt="5"/>
              <a:defRPr/>
            </a:pPr>
            <a:r>
              <a:rPr lang="en-US" altLang="en-US" sz="2400" dirty="0" smtClean="0"/>
              <a:t>Occupational Therapist	Assistant</a:t>
            </a:r>
          </a:p>
          <a:p>
            <a:pPr>
              <a:defRPr/>
            </a:pPr>
            <a:r>
              <a:rPr lang="en-US" altLang="en-US" sz="2400" dirty="0" smtClean="0"/>
              <a:t>	CIP 510803</a:t>
            </a:r>
          </a:p>
          <a:p>
            <a:pPr>
              <a:defRPr/>
            </a:pPr>
            <a:endParaRPr lang="en-US" altLang="en-US" sz="2400" dirty="0" smtClean="0"/>
          </a:p>
          <a:p>
            <a:pPr>
              <a:defRPr/>
            </a:pPr>
            <a:r>
              <a:rPr lang="en-US" altLang="en-US" sz="2400" dirty="0" smtClean="0"/>
              <a:t>6.  Aviation</a:t>
            </a:r>
          </a:p>
          <a:p>
            <a:pPr>
              <a:defRPr/>
            </a:pPr>
            <a:r>
              <a:rPr lang="en-US" altLang="en-US" sz="2400" dirty="0" smtClean="0"/>
              <a:t>	 CIP 470607/08/09</a:t>
            </a:r>
          </a:p>
          <a:p>
            <a:pPr>
              <a:defRPr/>
            </a:pPr>
            <a:endParaRPr lang="en-US" altLang="en-US" sz="2400" dirty="0" smtClean="0"/>
          </a:p>
          <a:p>
            <a:pPr>
              <a:defRPr/>
            </a:pPr>
            <a:r>
              <a:rPr lang="en-US" altLang="en-US" sz="2400" dirty="0" smtClean="0"/>
              <a:t>7.  Hospitality Admin./Mgt., Gen. </a:t>
            </a:r>
          </a:p>
          <a:p>
            <a:pPr>
              <a:defRPr/>
            </a:pPr>
            <a:r>
              <a:rPr lang="en-US" altLang="en-US" sz="2400" dirty="0" smtClean="0"/>
              <a:t>	CIP 520901/03/04/120500</a:t>
            </a:r>
          </a:p>
          <a:p>
            <a:pPr>
              <a:defRPr/>
            </a:pPr>
            <a:endParaRPr lang="en-US" altLang="en-US" sz="2400" dirty="0" smtClean="0"/>
          </a:p>
          <a:p>
            <a:pPr>
              <a:defRPr/>
            </a:pPr>
            <a:r>
              <a:rPr lang="en-US" altLang="en-US" sz="2400" dirty="0" smtClean="0"/>
              <a:t>8.  Cardiovascular Technology</a:t>
            </a:r>
          </a:p>
          <a:p>
            <a:pPr>
              <a:defRPr/>
            </a:pPr>
            <a:r>
              <a:rPr lang="en-US" altLang="en-US" sz="2400" dirty="0" smtClean="0"/>
              <a:t>	CIP 510901</a:t>
            </a:r>
          </a:p>
        </p:txBody>
      </p:sp>
      <p:sp>
        <p:nvSpPr>
          <p:cNvPr id="2" name="Rectangle 1"/>
          <p:cNvSpPr/>
          <p:nvPr/>
        </p:nvSpPr>
        <p:spPr>
          <a:xfrm>
            <a:off x="1143000" y="152400"/>
            <a:ext cx="6667500" cy="1384995"/>
          </a:xfrm>
          <a:prstGeom prst="rect">
            <a:avLst/>
          </a:prstGeom>
        </p:spPr>
        <p:txBody>
          <a:bodyPr>
            <a:spAutoFit/>
          </a:bodyPr>
          <a:lstStyle/>
          <a:p>
            <a:pPr>
              <a:defRPr/>
            </a:pPr>
            <a:r>
              <a:rPr lang="en-US" sz="2800" b="1" dirty="0">
                <a:solidFill>
                  <a:schemeClr val="accent6">
                    <a:lumMod val="75000"/>
                  </a:schemeClr>
                </a:solidFill>
              </a:rPr>
              <a:t>C/T Funding Formula</a:t>
            </a:r>
          </a:p>
          <a:p>
            <a:pPr>
              <a:defRPr/>
            </a:pPr>
            <a:r>
              <a:rPr lang="en-US" sz="2800" b="1" dirty="0" smtClean="0">
                <a:solidFill>
                  <a:schemeClr val="accent6">
                    <a:lumMod val="75000"/>
                  </a:schemeClr>
                </a:solidFill>
              </a:rPr>
              <a:t>19 High Cost Programs</a:t>
            </a:r>
            <a:endParaRPr lang="en-US" sz="2800" b="1" dirty="0">
              <a:solidFill>
                <a:schemeClr val="accent6">
                  <a:lumMod val="75000"/>
                </a:schemeClr>
              </a:solidFill>
            </a:endParaRPr>
          </a:p>
          <a:p>
            <a:pPr>
              <a:defRPr/>
            </a:pPr>
            <a:r>
              <a:rPr lang="en-US" sz="2800" b="1" dirty="0" smtClean="0">
                <a:solidFill>
                  <a:schemeClr val="accent6">
                    <a:lumMod val="75000"/>
                  </a:schemeClr>
                </a:solidFill>
              </a:rPr>
              <a:t>Level </a:t>
            </a:r>
            <a:r>
              <a:rPr lang="en-US" sz="2800" b="1" dirty="0">
                <a:solidFill>
                  <a:schemeClr val="accent6">
                    <a:lumMod val="75000"/>
                  </a:schemeClr>
                </a:solidFill>
              </a:rPr>
              <a:t>2 = $</a:t>
            </a:r>
            <a:r>
              <a:rPr lang="en-US" sz="2800" b="1" dirty="0" smtClean="0">
                <a:solidFill>
                  <a:schemeClr val="accent6">
                    <a:lumMod val="75000"/>
                  </a:schemeClr>
                </a:solidFill>
              </a:rPr>
              <a:t>952.74 </a:t>
            </a:r>
            <a:r>
              <a:rPr lang="en-US" sz="2800" b="1" dirty="0">
                <a:solidFill>
                  <a:schemeClr val="accent6">
                    <a:lumMod val="75000"/>
                  </a:schemeClr>
                </a:solidFill>
              </a:rPr>
              <a:t>per FTE </a:t>
            </a:r>
          </a:p>
        </p:txBody>
      </p:sp>
      <p:sp>
        <p:nvSpPr>
          <p:cNvPr id="52228" name="Rectangle 2"/>
          <p:cNvSpPr>
            <a:spLocks noChangeArrowheads="1"/>
          </p:cNvSpPr>
          <p:nvPr/>
        </p:nvSpPr>
        <p:spPr bwMode="auto">
          <a:xfrm>
            <a:off x="4401345" y="6440711"/>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dirty="0" smtClean="0"/>
              <a:t>47</a:t>
            </a:r>
            <a:endParaRPr lang="en-US" altLang="en-US" sz="1800" dirty="0"/>
          </a:p>
        </p:txBody>
      </p:sp>
    </p:spTree>
    <p:extLst>
      <p:ext uri="{BB962C8B-B14F-4D97-AF65-F5344CB8AC3E}">
        <p14:creationId xmlns:p14="http://schemas.microsoft.com/office/powerpoint/2010/main" val="1349207250"/>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914400" y="1697886"/>
            <a:ext cx="75819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a:defRPr/>
            </a:pPr>
            <a:r>
              <a:rPr lang="en-US" altLang="en-US" sz="2800" b="1" dirty="0" smtClean="0">
                <a:solidFill>
                  <a:schemeClr val="accent6">
                    <a:lumMod val="75000"/>
                  </a:schemeClr>
                </a:solidFill>
              </a:rPr>
              <a:t>Level 2 (Continued)</a:t>
            </a:r>
          </a:p>
          <a:p>
            <a:pPr>
              <a:defRPr/>
            </a:pPr>
            <a:endParaRPr lang="en-US" altLang="en-US" sz="2800" dirty="0" smtClean="0"/>
          </a:p>
          <a:p>
            <a:pPr>
              <a:defRPr/>
            </a:pPr>
            <a:r>
              <a:rPr lang="en-US" altLang="en-US" sz="2800" dirty="0" smtClean="0"/>
              <a:t>9.  Respiratory Care</a:t>
            </a:r>
          </a:p>
          <a:p>
            <a:pPr>
              <a:defRPr/>
            </a:pPr>
            <a:r>
              <a:rPr lang="en-US" altLang="en-US" sz="2800" dirty="0" smtClean="0"/>
              <a:t>	CIP 510908</a:t>
            </a:r>
          </a:p>
          <a:p>
            <a:pPr>
              <a:defRPr/>
            </a:pPr>
            <a:endParaRPr lang="en-US" altLang="en-US" sz="2800" dirty="0" smtClean="0"/>
          </a:p>
          <a:p>
            <a:pPr>
              <a:defRPr/>
            </a:pPr>
            <a:r>
              <a:rPr lang="en-US" altLang="en-US" sz="2800" dirty="0" smtClean="0"/>
              <a:t>10.  Industrial Maintenance 	Technology</a:t>
            </a:r>
          </a:p>
          <a:p>
            <a:pPr>
              <a:defRPr/>
            </a:pPr>
            <a:r>
              <a:rPr lang="en-US" altLang="en-US" sz="2800" dirty="0" smtClean="0"/>
              <a:t>	 CIP 470303/470399</a:t>
            </a:r>
          </a:p>
          <a:p>
            <a:pPr>
              <a:defRPr/>
            </a:pPr>
            <a:endParaRPr lang="en-US" altLang="en-US" sz="2800" dirty="0" smtClean="0"/>
          </a:p>
          <a:p>
            <a:pPr>
              <a:defRPr/>
            </a:pPr>
            <a:r>
              <a:rPr lang="en-US" altLang="en-US" sz="2800" dirty="0" smtClean="0"/>
              <a:t>11.  Surgical Technology </a:t>
            </a:r>
          </a:p>
          <a:p>
            <a:pPr>
              <a:defRPr/>
            </a:pPr>
            <a:r>
              <a:rPr lang="en-US" altLang="en-US" sz="2800" dirty="0" smtClean="0"/>
              <a:t>	CIP 510909</a:t>
            </a:r>
            <a:endParaRPr lang="en-US" altLang="en-US" sz="1800" dirty="0" smtClean="0"/>
          </a:p>
        </p:txBody>
      </p:sp>
      <p:sp>
        <p:nvSpPr>
          <p:cNvPr id="2" name="Rectangle 1"/>
          <p:cNvSpPr/>
          <p:nvPr/>
        </p:nvSpPr>
        <p:spPr>
          <a:xfrm>
            <a:off x="1100085" y="304800"/>
            <a:ext cx="6667500" cy="1384995"/>
          </a:xfrm>
          <a:prstGeom prst="rect">
            <a:avLst/>
          </a:prstGeom>
        </p:spPr>
        <p:txBody>
          <a:bodyPr>
            <a:spAutoFit/>
          </a:bodyPr>
          <a:lstStyle/>
          <a:p>
            <a:pPr>
              <a:defRPr/>
            </a:pPr>
            <a:r>
              <a:rPr lang="en-US" sz="2800" b="1" dirty="0">
                <a:solidFill>
                  <a:schemeClr val="accent6">
                    <a:lumMod val="75000"/>
                  </a:schemeClr>
                </a:solidFill>
              </a:rPr>
              <a:t>C/T Funding Formula</a:t>
            </a:r>
          </a:p>
          <a:p>
            <a:pPr>
              <a:defRPr/>
            </a:pPr>
            <a:r>
              <a:rPr lang="en-US" sz="2800" b="1" dirty="0">
                <a:solidFill>
                  <a:schemeClr val="accent6">
                    <a:lumMod val="75000"/>
                  </a:schemeClr>
                </a:solidFill>
              </a:rPr>
              <a:t>19 High Cost Programs</a:t>
            </a:r>
          </a:p>
          <a:p>
            <a:pPr>
              <a:defRPr/>
            </a:pPr>
            <a:r>
              <a:rPr lang="en-US" sz="2800" b="1" dirty="0">
                <a:solidFill>
                  <a:schemeClr val="accent6">
                    <a:lumMod val="75000"/>
                  </a:schemeClr>
                </a:solidFill>
              </a:rPr>
              <a:t>Level 2 = $</a:t>
            </a:r>
            <a:r>
              <a:rPr lang="en-US" sz="2800" b="1" dirty="0" smtClean="0">
                <a:solidFill>
                  <a:schemeClr val="accent6">
                    <a:lumMod val="75000"/>
                  </a:schemeClr>
                </a:solidFill>
              </a:rPr>
              <a:t>952.74 </a:t>
            </a:r>
            <a:r>
              <a:rPr lang="en-US" sz="2800" b="1" dirty="0">
                <a:solidFill>
                  <a:schemeClr val="accent6">
                    <a:lumMod val="75000"/>
                  </a:schemeClr>
                </a:solidFill>
              </a:rPr>
              <a:t>per FTE </a:t>
            </a:r>
          </a:p>
        </p:txBody>
      </p:sp>
      <p:sp>
        <p:nvSpPr>
          <p:cNvPr id="53252" name="Rectangle 2"/>
          <p:cNvSpPr>
            <a:spLocks noChangeArrowheads="1"/>
          </p:cNvSpPr>
          <p:nvPr/>
        </p:nvSpPr>
        <p:spPr bwMode="auto">
          <a:xfrm>
            <a:off x="4333876" y="6099091"/>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dirty="0" smtClean="0"/>
              <a:t>48</a:t>
            </a:r>
            <a:endParaRPr lang="en-US" altLang="en-US" sz="1800" dirty="0"/>
          </a:p>
        </p:txBody>
      </p:sp>
    </p:spTree>
    <p:extLst>
      <p:ext uri="{BB962C8B-B14F-4D97-AF65-F5344CB8AC3E}">
        <p14:creationId xmlns:p14="http://schemas.microsoft.com/office/powerpoint/2010/main" val="3820523975"/>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1104472" y="1676400"/>
            <a:ext cx="7239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a:defRPr/>
            </a:pPr>
            <a:r>
              <a:rPr lang="en-US" altLang="en-US" sz="2800" b="1" dirty="0" smtClean="0">
                <a:solidFill>
                  <a:schemeClr val="accent6">
                    <a:lumMod val="75000"/>
                  </a:schemeClr>
                </a:solidFill>
              </a:rPr>
              <a:t>Level 1</a:t>
            </a:r>
          </a:p>
          <a:p>
            <a:pPr>
              <a:defRPr/>
            </a:pPr>
            <a:endParaRPr lang="en-US" altLang="en-US" sz="2800" dirty="0" smtClean="0"/>
          </a:p>
          <a:p>
            <a:pPr>
              <a:defRPr/>
            </a:pPr>
            <a:r>
              <a:rPr lang="en-US" altLang="en-US" sz="2800" dirty="0" smtClean="0"/>
              <a:t>12. EMT- Paramedic 		   CIP 510904</a:t>
            </a:r>
          </a:p>
          <a:p>
            <a:pPr>
              <a:defRPr/>
            </a:pPr>
            <a:endParaRPr lang="en-US" altLang="en-US" sz="2800" dirty="0" smtClean="0"/>
          </a:p>
          <a:p>
            <a:pPr>
              <a:defRPr/>
            </a:pPr>
            <a:r>
              <a:rPr lang="en-US" altLang="en-US" sz="2800" dirty="0" smtClean="0"/>
              <a:t>13.  Construction Equipment    CIP 490202</a:t>
            </a:r>
          </a:p>
          <a:p>
            <a:pPr>
              <a:defRPr/>
            </a:pPr>
            <a:endParaRPr lang="en-US" altLang="en-US" sz="2800" dirty="0" smtClean="0"/>
          </a:p>
          <a:p>
            <a:pPr>
              <a:defRPr/>
            </a:pPr>
            <a:r>
              <a:rPr lang="en-US" altLang="en-US" sz="2800" dirty="0" smtClean="0"/>
              <a:t>14.   Practical Nursing               CIP 513901</a:t>
            </a:r>
          </a:p>
          <a:p>
            <a:pPr>
              <a:defRPr/>
            </a:pPr>
            <a:endParaRPr lang="en-US" altLang="en-US" sz="2800" dirty="0" smtClean="0"/>
          </a:p>
          <a:p>
            <a:pPr>
              <a:defRPr/>
            </a:pPr>
            <a:r>
              <a:rPr lang="en-US" altLang="en-US" sz="2800" dirty="0" smtClean="0"/>
              <a:t>15.  Health Information Technology</a:t>
            </a:r>
          </a:p>
          <a:p>
            <a:pPr>
              <a:defRPr/>
            </a:pPr>
            <a:r>
              <a:rPr lang="en-US" altLang="en-US" sz="2800" dirty="0" smtClean="0"/>
              <a:t>					    CIP 510707</a:t>
            </a:r>
            <a:endParaRPr lang="en-US" altLang="en-US" sz="1800" dirty="0" smtClean="0"/>
          </a:p>
        </p:txBody>
      </p:sp>
      <p:sp>
        <p:nvSpPr>
          <p:cNvPr id="2" name="Rectangle 1"/>
          <p:cNvSpPr/>
          <p:nvPr/>
        </p:nvSpPr>
        <p:spPr>
          <a:xfrm>
            <a:off x="1104472" y="152400"/>
            <a:ext cx="6667500" cy="1384995"/>
          </a:xfrm>
          <a:prstGeom prst="rect">
            <a:avLst/>
          </a:prstGeom>
        </p:spPr>
        <p:txBody>
          <a:bodyPr>
            <a:spAutoFit/>
          </a:bodyPr>
          <a:lstStyle/>
          <a:p>
            <a:pPr>
              <a:defRPr/>
            </a:pPr>
            <a:r>
              <a:rPr lang="en-US" sz="2800" b="1" dirty="0">
                <a:solidFill>
                  <a:schemeClr val="accent6">
                    <a:lumMod val="75000"/>
                  </a:schemeClr>
                </a:solidFill>
              </a:rPr>
              <a:t>C/T Funding Formula</a:t>
            </a:r>
          </a:p>
          <a:p>
            <a:pPr>
              <a:defRPr/>
            </a:pPr>
            <a:r>
              <a:rPr lang="en-US" sz="2800" b="1" dirty="0">
                <a:solidFill>
                  <a:schemeClr val="accent6">
                    <a:lumMod val="75000"/>
                  </a:schemeClr>
                </a:solidFill>
              </a:rPr>
              <a:t>19 High Cost Programs</a:t>
            </a:r>
          </a:p>
          <a:p>
            <a:pPr>
              <a:defRPr/>
            </a:pPr>
            <a:r>
              <a:rPr lang="en-US" sz="2800" b="1" dirty="0">
                <a:solidFill>
                  <a:schemeClr val="accent6">
                    <a:lumMod val="75000"/>
                  </a:schemeClr>
                </a:solidFill>
              </a:rPr>
              <a:t>Level 1 = $</a:t>
            </a:r>
            <a:r>
              <a:rPr lang="en-US" sz="2800" b="1" dirty="0" smtClean="0">
                <a:solidFill>
                  <a:schemeClr val="accent6">
                    <a:lumMod val="75000"/>
                  </a:schemeClr>
                </a:solidFill>
              </a:rPr>
              <a:t>476.37 </a:t>
            </a:r>
            <a:r>
              <a:rPr lang="en-US" sz="2800" b="1" dirty="0">
                <a:solidFill>
                  <a:schemeClr val="accent6">
                    <a:lumMod val="75000"/>
                  </a:schemeClr>
                </a:solidFill>
              </a:rPr>
              <a:t>per FTE </a:t>
            </a:r>
          </a:p>
        </p:txBody>
      </p:sp>
      <p:sp>
        <p:nvSpPr>
          <p:cNvPr id="54276" name="Rectangle 2"/>
          <p:cNvSpPr>
            <a:spLocks noChangeArrowheads="1"/>
          </p:cNvSpPr>
          <p:nvPr/>
        </p:nvSpPr>
        <p:spPr bwMode="auto">
          <a:xfrm>
            <a:off x="4200923" y="616919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dirty="0" smtClean="0"/>
              <a:t>49</a:t>
            </a:r>
            <a:endParaRPr lang="en-US" altLang="en-US" sz="1800" dirty="0"/>
          </a:p>
        </p:txBody>
      </p:sp>
    </p:spTree>
    <p:extLst>
      <p:ext uri="{BB962C8B-B14F-4D97-AF65-F5344CB8AC3E}">
        <p14:creationId xmlns:p14="http://schemas.microsoft.com/office/powerpoint/2010/main" val="59506885"/>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Funding Formula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u="sng" dirty="0" smtClean="0"/>
              <a:t>Background</a:t>
            </a:r>
          </a:p>
          <a:p>
            <a:pPr marL="0" indent="0">
              <a:buNone/>
            </a:pPr>
            <a:r>
              <a:rPr lang="en-US" dirty="0" smtClean="0"/>
              <a:t>Let’s take a look at:</a:t>
            </a:r>
          </a:p>
          <a:p>
            <a:r>
              <a:rPr lang="en-US" dirty="0"/>
              <a:t>	</a:t>
            </a:r>
            <a:r>
              <a:rPr lang="en-US" dirty="0" smtClean="0"/>
              <a:t>Source of funds from the State</a:t>
            </a:r>
          </a:p>
          <a:p>
            <a:r>
              <a:rPr lang="en-US" dirty="0"/>
              <a:t>	</a:t>
            </a:r>
            <a:r>
              <a:rPr lang="en-US" dirty="0" smtClean="0"/>
              <a:t>How those funds are appropriated by the 		Legislature</a:t>
            </a:r>
          </a:p>
          <a:p>
            <a:r>
              <a:rPr lang="en-US" dirty="0"/>
              <a:t>	</a:t>
            </a:r>
            <a:r>
              <a:rPr lang="en-US" dirty="0" smtClean="0"/>
              <a:t>The amount CJCs receive </a:t>
            </a:r>
          </a:p>
          <a:p>
            <a:r>
              <a:rPr lang="en-US" dirty="0"/>
              <a:t>	</a:t>
            </a:r>
            <a:r>
              <a:rPr lang="en-US" dirty="0" smtClean="0"/>
              <a:t>The amount we allocate through the 			formula</a:t>
            </a:r>
          </a:p>
          <a:p>
            <a:pPr marL="0" indent="0">
              <a:buNone/>
            </a:pPr>
            <a:endParaRPr lang="en-US" dirty="0" smtClean="0"/>
          </a:p>
          <a:p>
            <a:pPr marL="0" indent="0">
              <a:buNone/>
            </a:pPr>
            <a:endParaRPr lang="en-US" dirty="0"/>
          </a:p>
        </p:txBody>
      </p:sp>
      <p:sp>
        <p:nvSpPr>
          <p:cNvPr id="4" name="Footer Placeholder 4"/>
          <p:cNvSpPr txBox="1">
            <a:spLocks noGrp="1"/>
          </p:cNvSpPr>
          <p:nvPr/>
        </p:nvSpPr>
        <p:spPr bwMode="auto">
          <a:xfrm>
            <a:off x="4160178" y="636003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5</a:t>
            </a:r>
            <a:endParaRPr lang="en-US" altLang="en-US" sz="1000" b="1" dirty="0"/>
          </a:p>
        </p:txBody>
      </p:sp>
    </p:spTree>
    <p:extLst>
      <p:ext uri="{BB962C8B-B14F-4D97-AF65-F5344CB8AC3E}">
        <p14:creationId xmlns:p14="http://schemas.microsoft.com/office/powerpoint/2010/main" val="3221654542"/>
      </p:ext>
    </p:extLst>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762000" y="1373528"/>
            <a:ext cx="8229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a:defRPr/>
            </a:pPr>
            <a:r>
              <a:rPr lang="en-US" altLang="en-US" sz="2800" b="1" dirty="0" smtClean="0">
                <a:solidFill>
                  <a:schemeClr val="accent6">
                    <a:lumMod val="75000"/>
                  </a:schemeClr>
                </a:solidFill>
              </a:rPr>
              <a:t>Level 1 (continued)</a:t>
            </a:r>
          </a:p>
          <a:p>
            <a:pPr>
              <a:defRPr/>
            </a:pPr>
            <a:endParaRPr lang="en-US" altLang="en-US" sz="2800" dirty="0" smtClean="0"/>
          </a:p>
          <a:p>
            <a:pPr>
              <a:defRPr/>
            </a:pPr>
            <a:r>
              <a:rPr lang="en-US" altLang="en-US" sz="2800" dirty="0" smtClean="0"/>
              <a:t>16.  Horticulture 		CIP 010601</a:t>
            </a:r>
          </a:p>
          <a:p>
            <a:pPr>
              <a:defRPr/>
            </a:pPr>
            <a:endParaRPr lang="en-US" altLang="en-US" sz="2800" dirty="0" smtClean="0"/>
          </a:p>
          <a:p>
            <a:pPr>
              <a:defRPr/>
            </a:pPr>
            <a:r>
              <a:rPr lang="en-US" altLang="en-US" sz="2800" dirty="0" smtClean="0"/>
              <a:t>17.  Clinical/Medical Laboratory Technician </a:t>
            </a:r>
          </a:p>
          <a:p>
            <a:pPr>
              <a:defRPr/>
            </a:pPr>
            <a:r>
              <a:rPr lang="en-US" altLang="en-US" sz="2800" dirty="0" smtClean="0"/>
              <a:t>				CIP 511004</a:t>
            </a:r>
          </a:p>
          <a:p>
            <a:pPr>
              <a:defRPr/>
            </a:pPr>
            <a:endParaRPr lang="en-US" altLang="en-US" sz="2800" dirty="0" smtClean="0"/>
          </a:p>
          <a:p>
            <a:pPr>
              <a:defRPr/>
            </a:pPr>
            <a:r>
              <a:rPr lang="en-US" altLang="en-US" sz="2800" dirty="0" smtClean="0"/>
              <a:t>18.   Radiological Technology </a:t>
            </a:r>
          </a:p>
          <a:p>
            <a:pPr>
              <a:defRPr/>
            </a:pPr>
            <a:r>
              <a:rPr lang="en-US" altLang="en-US" sz="2800" dirty="0" smtClean="0"/>
              <a:t>				CIP 510907 &amp; 510911</a:t>
            </a:r>
          </a:p>
          <a:p>
            <a:pPr>
              <a:defRPr/>
            </a:pPr>
            <a:endParaRPr lang="en-US" altLang="en-US" sz="2800" dirty="0" smtClean="0"/>
          </a:p>
          <a:p>
            <a:pPr>
              <a:defRPr/>
            </a:pPr>
            <a:r>
              <a:rPr lang="en-US" altLang="en-US" sz="2800" dirty="0" smtClean="0"/>
              <a:t>19.  Truck Driving 	CIP 490205</a:t>
            </a:r>
            <a:endParaRPr lang="en-US" altLang="en-US" sz="1800" dirty="0" smtClean="0"/>
          </a:p>
        </p:txBody>
      </p:sp>
      <p:sp>
        <p:nvSpPr>
          <p:cNvPr id="2" name="Rectangle 1"/>
          <p:cNvSpPr/>
          <p:nvPr/>
        </p:nvSpPr>
        <p:spPr>
          <a:xfrm>
            <a:off x="1143000" y="76200"/>
            <a:ext cx="6667500" cy="1815882"/>
          </a:xfrm>
          <a:prstGeom prst="rect">
            <a:avLst/>
          </a:prstGeom>
        </p:spPr>
        <p:txBody>
          <a:bodyPr>
            <a:spAutoFit/>
          </a:bodyPr>
          <a:lstStyle/>
          <a:p>
            <a:pPr>
              <a:defRPr/>
            </a:pPr>
            <a:r>
              <a:rPr lang="en-US" sz="2800" b="1" dirty="0">
                <a:solidFill>
                  <a:schemeClr val="accent6">
                    <a:lumMod val="75000"/>
                  </a:schemeClr>
                </a:solidFill>
              </a:rPr>
              <a:t>C/T Funding Formula</a:t>
            </a:r>
          </a:p>
          <a:p>
            <a:pPr>
              <a:defRPr/>
            </a:pPr>
            <a:r>
              <a:rPr lang="en-US" sz="2800" b="1" dirty="0">
                <a:solidFill>
                  <a:schemeClr val="accent6">
                    <a:lumMod val="75000"/>
                  </a:schemeClr>
                </a:solidFill>
              </a:rPr>
              <a:t>19 High Cost Programs</a:t>
            </a:r>
          </a:p>
          <a:p>
            <a:pPr>
              <a:defRPr/>
            </a:pPr>
            <a:r>
              <a:rPr lang="en-US" sz="2800" b="1" dirty="0">
                <a:solidFill>
                  <a:schemeClr val="accent6">
                    <a:lumMod val="75000"/>
                  </a:schemeClr>
                </a:solidFill>
              </a:rPr>
              <a:t>Level 1 = $</a:t>
            </a:r>
            <a:r>
              <a:rPr lang="en-US" sz="2800" b="1" dirty="0" smtClean="0">
                <a:solidFill>
                  <a:schemeClr val="accent6">
                    <a:lumMod val="75000"/>
                  </a:schemeClr>
                </a:solidFill>
              </a:rPr>
              <a:t>476.37 </a:t>
            </a:r>
            <a:r>
              <a:rPr lang="en-US" sz="2800" b="1" dirty="0">
                <a:solidFill>
                  <a:schemeClr val="accent6">
                    <a:lumMod val="75000"/>
                  </a:schemeClr>
                </a:solidFill>
              </a:rPr>
              <a:t>per FTE </a:t>
            </a:r>
            <a:endParaRPr lang="en-US" sz="2800" b="1" dirty="0" smtClean="0">
              <a:solidFill>
                <a:schemeClr val="accent6">
                  <a:lumMod val="75000"/>
                </a:schemeClr>
              </a:solidFill>
            </a:endParaRPr>
          </a:p>
          <a:p>
            <a:pPr>
              <a:defRPr/>
            </a:pPr>
            <a:endParaRPr lang="en-US" sz="2800" b="1" dirty="0">
              <a:solidFill>
                <a:schemeClr val="accent6">
                  <a:lumMod val="75000"/>
                </a:schemeClr>
              </a:solidFill>
            </a:endParaRPr>
          </a:p>
        </p:txBody>
      </p:sp>
      <p:sp>
        <p:nvSpPr>
          <p:cNvPr id="55300" name="Rectangle 2"/>
          <p:cNvSpPr>
            <a:spLocks noChangeArrowheads="1"/>
          </p:cNvSpPr>
          <p:nvPr/>
        </p:nvSpPr>
        <p:spPr bwMode="auto">
          <a:xfrm>
            <a:off x="4325938" y="6440711"/>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dirty="0" smtClean="0"/>
              <a:t>50</a:t>
            </a:r>
            <a:endParaRPr lang="en-US" altLang="en-US" sz="1800" dirty="0"/>
          </a:p>
        </p:txBody>
      </p:sp>
    </p:spTree>
    <p:extLst>
      <p:ext uri="{BB962C8B-B14F-4D97-AF65-F5344CB8AC3E}">
        <p14:creationId xmlns:p14="http://schemas.microsoft.com/office/powerpoint/2010/main" val="997125377"/>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708" y="270456"/>
            <a:ext cx="7770775" cy="6284890"/>
          </a:xfrm>
          <a:prstGeom prst="rect">
            <a:avLst/>
          </a:prstGeom>
        </p:spPr>
      </p:pic>
    </p:spTree>
    <p:extLst>
      <p:ext uri="{BB962C8B-B14F-4D97-AF65-F5344CB8AC3E}">
        <p14:creationId xmlns:p14="http://schemas.microsoft.com/office/powerpoint/2010/main" val="3784780321"/>
      </p:ext>
    </p:extLst>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Career &amp; Technical Funding Formula</a:t>
            </a:r>
            <a:br>
              <a:rPr lang="en-US" dirty="0" smtClean="0"/>
            </a:br>
            <a:endParaRPr lang="en-US" dirty="0"/>
          </a:p>
        </p:txBody>
      </p:sp>
      <p:sp>
        <p:nvSpPr>
          <p:cNvPr id="3" name="Content Placeholder 2"/>
          <p:cNvSpPr>
            <a:spLocks noGrp="1"/>
          </p:cNvSpPr>
          <p:nvPr>
            <p:ph idx="1"/>
          </p:nvPr>
        </p:nvSpPr>
        <p:spPr>
          <a:xfrm>
            <a:off x="762000" y="1600200"/>
            <a:ext cx="8077200" cy="4297363"/>
          </a:xfrm>
        </p:spPr>
        <p:txBody>
          <a:bodyPr/>
          <a:lstStyle/>
          <a:p>
            <a:endParaRPr lang="en-US" dirty="0"/>
          </a:p>
        </p:txBody>
      </p:sp>
      <p:pic>
        <p:nvPicPr>
          <p:cNvPr id="6146" name="Picture 2" descr="C:\Users\deborah\AppData\Local\Microsoft\Windows\Temporary Internet Files\Content.Outlook\BTKUVNLE\DOC052616-05262016163612-000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5400000">
            <a:off x="2274751" y="-87448"/>
            <a:ext cx="4975498" cy="8153400"/>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rot="20035612">
            <a:off x="5905418" y="4696004"/>
            <a:ext cx="978408" cy="3325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Weight of 1</a:t>
            </a:r>
            <a:endParaRPr lang="en-US" sz="1000" dirty="0"/>
          </a:p>
        </p:txBody>
      </p:sp>
      <p:sp>
        <p:nvSpPr>
          <p:cNvPr id="6" name="Up Arrow 5"/>
          <p:cNvSpPr/>
          <p:nvPr/>
        </p:nvSpPr>
        <p:spPr>
          <a:xfrm rot="19310523">
            <a:off x="8327906" y="4505546"/>
            <a:ext cx="339380" cy="13811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Sum of Weights</a:t>
            </a:r>
          </a:p>
          <a:p>
            <a:pPr algn="ctr"/>
            <a:endParaRPr lang="en-US" sz="600" dirty="0"/>
          </a:p>
        </p:txBody>
      </p:sp>
    </p:spTree>
    <p:extLst>
      <p:ext uri="{BB962C8B-B14F-4D97-AF65-F5344CB8AC3E}">
        <p14:creationId xmlns:p14="http://schemas.microsoft.com/office/powerpoint/2010/main" val="1882190554"/>
      </p:ext>
    </p:extLst>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Career and Technical Funding Formula</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C:\Users\deborah\AppData\Local\Microsoft\Windows\Temporary Internet Files\Content.Outlook\BTKUVNLE\DOC052616-05262016163612-000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5400000">
            <a:off x="2324097" y="-38100"/>
            <a:ext cx="4953000" cy="807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34633"/>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CTE Formula – Technical Enrollment</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descr="C:\Users\deborah\AppData\Local\Microsoft\Windows\Temporary Internet Files\Content.Outlook\BTKUVNLE\DOC052616-05262016164612-000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5400000">
            <a:off x="2705102" y="-419097"/>
            <a:ext cx="4190997" cy="822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280827"/>
      </p:ext>
    </p:extLst>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 Formula – Career Enrollment</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C:\Users\deborah\AppData\Local\Microsoft\Windows\Temporary Internet Files\Content.Outlook\BTKUVNLE\DOC052616-05262016164612-000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5400000">
            <a:off x="2362200" y="-291102"/>
            <a:ext cx="4876802" cy="853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621050"/>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CTE Formula – Level 3 High Cost Programs Enrollment</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descr="C:\Users\deborah\AppData\Local\Microsoft\Windows\Temporary Internet Files\Content.Outlook\BTKUVNLE\DOC052616-05262016164612-0003.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5400000">
            <a:off x="2609634" y="-247434"/>
            <a:ext cx="4229532" cy="80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32994"/>
      </p:ext>
    </p:extLst>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CTE Formula (funds via MDE)</a:t>
            </a:r>
          </a:p>
        </p:txBody>
      </p:sp>
      <p:sp>
        <p:nvSpPr>
          <p:cNvPr id="3" name="Content Placeholder 2"/>
          <p:cNvSpPr>
            <a:spLocks noGrp="1"/>
          </p:cNvSpPr>
          <p:nvPr>
            <p:ph idx="1"/>
          </p:nvPr>
        </p:nvSpPr>
        <p:spPr/>
        <p:txBody>
          <a:bodyPr/>
          <a:lstStyle/>
          <a:p>
            <a:pPr marL="0" indent="0" algn="ctr">
              <a:buNone/>
            </a:pPr>
            <a:endParaRPr lang="en-US" sz="3600" dirty="0" smtClean="0"/>
          </a:p>
          <a:p>
            <a:pPr marL="0" indent="0" algn="ctr">
              <a:buNone/>
            </a:pPr>
            <a:r>
              <a:rPr lang="en-US" sz="3600" dirty="0" smtClean="0"/>
              <a:t>CTE Funding Formula provides for </a:t>
            </a:r>
            <a:r>
              <a:rPr lang="en-US" sz="3600" dirty="0" smtClean="0"/>
              <a:t>the 19 High Cost Programs are </a:t>
            </a:r>
            <a:r>
              <a:rPr lang="en-US" sz="3600" u="sng" dirty="0"/>
              <a:t>in addition </a:t>
            </a:r>
            <a:r>
              <a:rPr lang="en-US" sz="3600" dirty="0"/>
              <a:t>to CJC Support.</a:t>
            </a:r>
          </a:p>
          <a:p>
            <a:pPr marL="0" indent="0">
              <a:buNone/>
            </a:pPr>
            <a:endParaRPr lang="en-US" dirty="0"/>
          </a:p>
        </p:txBody>
      </p:sp>
    </p:spTree>
    <p:extLst>
      <p:ext uri="{BB962C8B-B14F-4D97-AF65-F5344CB8AC3E}">
        <p14:creationId xmlns:p14="http://schemas.microsoft.com/office/powerpoint/2010/main" val="1831099848"/>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9618626"/>
              </p:ext>
            </p:extLst>
          </p:nvPr>
        </p:nvGraphicFramePr>
        <p:xfrm>
          <a:off x="685800" y="1752600"/>
          <a:ext cx="8096252" cy="4594632"/>
        </p:xfrm>
        <a:graphic>
          <a:graphicData uri="http://schemas.openxmlformats.org/drawingml/2006/table">
            <a:tbl>
              <a:tblPr/>
              <a:tblGrid>
                <a:gridCol w="2095500"/>
                <a:gridCol w="666750"/>
                <a:gridCol w="190500"/>
                <a:gridCol w="1574574"/>
                <a:gridCol w="616176"/>
                <a:gridCol w="261713"/>
                <a:gridCol w="809035"/>
                <a:gridCol w="1215253"/>
                <a:gridCol w="299538"/>
                <a:gridCol w="367213"/>
              </a:tblGrid>
              <a:tr h="126795">
                <a:tc gridSpan="4">
                  <a:txBody>
                    <a:bodyPr/>
                    <a:lstStyle/>
                    <a:p>
                      <a:pPr algn="l" fontAlgn="b"/>
                      <a:r>
                        <a:rPr lang="en-US" sz="800" b="1" i="0" u="none" strike="noStrike" dirty="0">
                          <a:solidFill>
                            <a:srgbClr val="000000"/>
                          </a:solidFill>
                          <a:effectLst/>
                          <a:latin typeface="Times New Roman"/>
                        </a:rPr>
                        <a:t>Mississippi Community and Junior Colleges</a:t>
                      </a:r>
                    </a:p>
                  </a:txBody>
                  <a:tcPr marL="8571" marR="8571" marT="48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gridSpan="2">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r>
              <a:tr h="126795">
                <a:tc gridSpan="4">
                  <a:txBody>
                    <a:bodyPr/>
                    <a:lstStyle/>
                    <a:p>
                      <a:pPr algn="l" fontAlgn="b"/>
                      <a:r>
                        <a:rPr lang="en-US" sz="800" b="1" i="0" u="none" strike="noStrike">
                          <a:solidFill>
                            <a:srgbClr val="000000"/>
                          </a:solidFill>
                          <a:effectLst/>
                          <a:latin typeface="Times New Roman"/>
                        </a:rPr>
                        <a:t>Funding Formula Weights and Per Student Funding</a:t>
                      </a:r>
                    </a:p>
                  </a:txBody>
                  <a:tcPr marL="8571" marR="8571" marT="48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a:t>
                      </a:r>
                    </a:p>
                  </a:txBody>
                  <a:tcPr marL="8571" marR="8571" marT="4808"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gridSpan="2">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r>
              <a:tr h="126795">
                <a:tc>
                  <a:txBody>
                    <a:bodyPr/>
                    <a:lstStyle/>
                    <a:p>
                      <a:pPr algn="l" fontAlgn="b"/>
                      <a:r>
                        <a:rPr lang="en-US" sz="800" b="1" i="0" u="none" strike="noStrike">
                          <a:solidFill>
                            <a:srgbClr val="000000"/>
                          </a:solidFill>
                          <a:effectLst/>
                          <a:latin typeface="Times New Roman"/>
                        </a:rPr>
                        <a:t>FY 2015</a:t>
                      </a:r>
                    </a:p>
                  </a:txBody>
                  <a:tcPr marL="8571" marR="8571" marT="4808"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gridSpan="2">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gridSpan="2">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r>
              <a:tr h="126795">
                <a:tc>
                  <a:txBody>
                    <a:bodyPr/>
                    <a:lstStyle/>
                    <a:p>
                      <a:pPr algn="l" fontAlgn="b"/>
                      <a:endParaRPr lang="en-US" sz="800" b="1" i="0" u="none" strike="noStrike">
                        <a:solidFill>
                          <a:srgbClr val="000000"/>
                        </a:solidFill>
                        <a:effectLst/>
                        <a:latin typeface="Times New Roman"/>
                      </a:endParaRPr>
                    </a:p>
                  </a:txBody>
                  <a:tcPr marL="8571" marR="8571" marT="48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w="12700" cap="flat" cmpd="sng" algn="ctr">
                      <a:solidFill>
                        <a:srgbClr val="000000"/>
                      </a:solidFill>
                      <a:prstDash val="solid"/>
                      <a:round/>
                      <a:headEnd type="none" w="med" len="med"/>
                      <a:tailEnd type="none" w="med" len="med"/>
                    </a:lnB>
                  </a:tcPr>
                </a:tc>
              </a:tr>
              <a:tr h="314776">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fontAlgn="b"/>
                      <a:r>
                        <a:rPr lang="en-US" sz="800" b="0" i="0" u="none" strike="noStrike" dirty="0">
                          <a:solidFill>
                            <a:srgbClr val="000000"/>
                          </a:solidFill>
                          <a:effectLst/>
                          <a:latin typeface="Times New Roman"/>
                        </a:rPr>
                        <a:t>CJC Support Funding Formula $204,211,986</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4">
                  <a:txBody>
                    <a:bodyPr/>
                    <a:lstStyle/>
                    <a:p>
                      <a:pPr algn="ctr" fontAlgn="b"/>
                      <a:r>
                        <a:rPr lang="en-US" sz="800" b="0" i="0" u="none" strike="noStrike" dirty="0">
                          <a:solidFill>
                            <a:srgbClr val="000000"/>
                          </a:solidFill>
                          <a:effectLst/>
                          <a:latin typeface="Times New Roman"/>
                        </a:rPr>
                        <a:t>CJC Career and Technical Funding Formula $26,655,473</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6795">
                <a:tc>
                  <a:txBody>
                    <a:bodyPr/>
                    <a:lstStyle/>
                    <a:p>
                      <a:pPr algn="l" fontAlgn="b"/>
                      <a:r>
                        <a:rPr lang="en-US" sz="800" b="0" i="0" u="none" strike="noStrike">
                          <a:solidFill>
                            <a:srgbClr val="000000"/>
                          </a:solidFill>
                          <a:effectLst/>
                          <a:latin typeface="Times New Roman"/>
                        </a:rPr>
                        <a:t>Categories</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800" b="0" i="0" u="none" strike="noStrike">
                          <a:solidFill>
                            <a:srgbClr val="000000"/>
                          </a:solidFill>
                          <a:effectLst/>
                          <a:latin typeface="Times New Roman"/>
                        </a:rPr>
                        <a:t>Weight</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ctr"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Times New Roman"/>
                        </a:rPr>
                        <a:t>$ Per FTE</a:t>
                      </a:r>
                    </a:p>
                  </a:txBody>
                  <a:tcPr marL="8571" marR="8571" marT="48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5B3D7"/>
                    </a:solidFill>
                  </a:tcPr>
                </a:tc>
                <a:tc>
                  <a:txBody>
                    <a:bodyPr/>
                    <a:lstStyle/>
                    <a:p>
                      <a:pPr algn="ctr" fontAlgn="b"/>
                      <a:r>
                        <a:rPr lang="en-US" sz="800" b="0" i="0" u="none" strike="noStrike">
                          <a:solidFill>
                            <a:srgbClr val="000000"/>
                          </a:solidFill>
                          <a:effectLst/>
                          <a:latin typeface="Times New Roman"/>
                        </a:rPr>
                        <a:t>Weight</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Times New Roman"/>
                        </a:rPr>
                        <a:t>$ Per FTE</a:t>
                      </a:r>
                    </a:p>
                  </a:txBody>
                  <a:tcPr marL="8571" marR="8571" marT="48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r>
                        <a:rPr lang="en-US" sz="800" b="0" i="0" u="none" strike="noStrike" dirty="0">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1316">
                <a:tc>
                  <a:txBody>
                    <a:bodyPr/>
                    <a:lstStyle/>
                    <a:p>
                      <a:pPr algn="l" fontAlgn="b"/>
                      <a:r>
                        <a:rPr lang="en-US" sz="800" b="0" i="0" u="none" strike="noStrike">
                          <a:solidFill>
                            <a:srgbClr val="000000"/>
                          </a:solidFill>
                          <a:effectLst/>
                          <a:latin typeface="Times New Roman"/>
                        </a:rPr>
                        <a:t>Base</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800" b="0" i="0" u="none" strike="noStrike">
                          <a:solidFill>
                            <a:srgbClr val="000000"/>
                          </a:solidFill>
                          <a:effectLst/>
                          <a:latin typeface="Times New Roman"/>
                        </a:rPr>
                        <a:t>15%</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      1,930,370.00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a:solidFill>
                            <a:srgbClr val="000000"/>
                          </a:solidFill>
                          <a:effectLst/>
                          <a:latin typeface="Times New Roman"/>
                        </a:rPr>
                        <a:t>per college</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r" fontAlgn="b"/>
                      <a:r>
                        <a:rPr lang="en-US" sz="800" b="0" i="0" u="none" strike="noStrike">
                          <a:solidFill>
                            <a:srgbClr val="000000"/>
                          </a:solidFill>
                          <a:effectLst/>
                          <a:latin typeface="Times New Roman"/>
                        </a:rPr>
                        <a:t>7.50%</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     133,277.00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600" b="0" i="0" u="none" strike="noStrike">
                          <a:solidFill>
                            <a:srgbClr val="000000"/>
                          </a:solidFill>
                          <a:effectLst/>
                          <a:latin typeface="Times New Roman"/>
                        </a:rPr>
                        <a:t>per college</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800" b="0" i="0" u="none" strike="noStrike">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a:noFill/>
                    </a:lnB>
                  </a:tcPr>
                </a:tc>
              </a:tr>
              <a:tr h="231316">
                <a:tc>
                  <a:txBody>
                    <a:bodyPr/>
                    <a:lstStyle/>
                    <a:p>
                      <a:pPr algn="l" fontAlgn="b"/>
                      <a:r>
                        <a:rPr lang="en-US" sz="800" b="0" i="0" u="none" strike="noStrike">
                          <a:solidFill>
                            <a:srgbClr val="000000"/>
                          </a:solidFill>
                          <a:effectLst/>
                          <a:latin typeface="Times New Roman"/>
                        </a:rPr>
                        <a:t>Academic</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800" b="0" i="0" u="none" strike="noStrike">
                          <a:solidFill>
                            <a:srgbClr val="000000"/>
                          </a:solidFill>
                          <a:effectLst/>
                          <a:latin typeface="Times New Roman"/>
                        </a:rPr>
                        <a:t>1.0</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Times New Roman"/>
                        </a:rPr>
                        <a:t> $             2,606.63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r" fontAlgn="b"/>
                      <a:r>
                        <a:rPr lang="en-US" sz="800" b="0" i="0" u="none" strike="noStrike">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a:noFill/>
                    </a:lnB>
                  </a:tcPr>
                </a:tc>
              </a:tr>
              <a:tr h="231316">
                <a:tc>
                  <a:txBody>
                    <a:bodyPr/>
                    <a:lstStyle/>
                    <a:p>
                      <a:pPr algn="l" fontAlgn="b"/>
                      <a:r>
                        <a:rPr lang="en-US" sz="800" b="0" i="0" u="none" strike="noStrike">
                          <a:solidFill>
                            <a:srgbClr val="000000"/>
                          </a:solidFill>
                          <a:effectLst/>
                          <a:latin typeface="Times New Roman"/>
                        </a:rPr>
                        <a:t>Technical</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800" b="0" i="0" u="none" strike="noStrike">
                          <a:solidFill>
                            <a:srgbClr val="000000"/>
                          </a:solidFill>
                          <a:effectLst/>
                          <a:latin typeface="Times New Roman"/>
                        </a:rPr>
                        <a:t>1.0</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             2,606.63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r" fontAlgn="b"/>
                      <a:r>
                        <a:rPr lang="en-US" sz="800" b="0" i="0" u="none" strike="noStrike">
                          <a:solidFill>
                            <a:srgbClr val="000000"/>
                          </a:solidFill>
                          <a:effectLst/>
                          <a:latin typeface="Times New Roman"/>
                        </a:rPr>
                        <a:t>1.00</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         1,925.05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a:noFill/>
                    </a:lnB>
                  </a:tcPr>
                </a:tc>
              </a:tr>
              <a:tr h="231316">
                <a:tc>
                  <a:txBody>
                    <a:bodyPr/>
                    <a:lstStyle/>
                    <a:p>
                      <a:pPr algn="l" fontAlgn="b"/>
                      <a:r>
                        <a:rPr lang="en-US" sz="800" b="0" i="0" u="none" strike="noStrike" dirty="0">
                          <a:solidFill>
                            <a:srgbClr val="000000"/>
                          </a:solidFill>
                          <a:effectLst/>
                          <a:latin typeface="Times New Roman"/>
                        </a:rPr>
                        <a:t>Career</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800" b="0" i="0" u="none" strike="noStrike">
                          <a:solidFill>
                            <a:srgbClr val="000000"/>
                          </a:solidFill>
                          <a:effectLst/>
                          <a:latin typeface="Times New Roman"/>
                        </a:rPr>
                        <a:t>1.0</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             2,606.63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r" fontAlgn="b"/>
                      <a:r>
                        <a:rPr lang="en-US" sz="800" b="0" i="0" u="none" strike="noStrike" dirty="0">
                          <a:solidFill>
                            <a:srgbClr val="000000"/>
                          </a:solidFill>
                          <a:effectLst/>
                          <a:latin typeface="Times New Roman"/>
                        </a:rPr>
                        <a:t>1.00</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Times New Roman"/>
                        </a:rPr>
                        <a:t> $         1,925.05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a:noFill/>
                    </a:lnB>
                  </a:tcPr>
                </a:tc>
              </a:tr>
              <a:tr h="231316">
                <a:tc>
                  <a:txBody>
                    <a:bodyPr/>
                    <a:lstStyle/>
                    <a:p>
                      <a:pPr algn="l" fontAlgn="b"/>
                      <a:r>
                        <a:rPr lang="en-US" sz="800" b="0" i="0" u="none" strike="noStrike">
                          <a:solidFill>
                            <a:srgbClr val="000000"/>
                          </a:solidFill>
                          <a:effectLst/>
                          <a:latin typeface="Times New Roman"/>
                        </a:rPr>
                        <a:t>Associate Degree Nursing</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800" b="0" i="0" u="none" strike="noStrike">
                          <a:solidFill>
                            <a:srgbClr val="000000"/>
                          </a:solidFill>
                          <a:effectLst/>
                          <a:latin typeface="Times New Roman"/>
                        </a:rPr>
                        <a:t>1.2</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Times New Roman"/>
                        </a:rPr>
                        <a:t> $             3,101.89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r" fontAlgn="b"/>
                      <a:r>
                        <a:rPr lang="en-US" sz="800" b="0" i="0" u="none" strike="noStrike" dirty="0">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800" b="0" i="0" u="none" strike="noStrike" dirty="0">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dirty="0">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a:noFill/>
                    </a:lnB>
                  </a:tcPr>
                </a:tc>
              </a:tr>
              <a:tr h="248606">
                <a:tc>
                  <a:txBody>
                    <a:bodyPr/>
                    <a:lstStyle/>
                    <a:p>
                      <a:pPr algn="l" fontAlgn="b"/>
                      <a:r>
                        <a:rPr lang="en-US" sz="800" b="0" i="0" u="none" strike="noStrike">
                          <a:solidFill>
                            <a:srgbClr val="000000"/>
                          </a:solidFill>
                          <a:effectLst/>
                          <a:latin typeface="Times New Roman"/>
                        </a:rPr>
                        <a:t>Associate Degree Allied Health</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800" b="0" i="0" u="none" strike="noStrike">
                          <a:solidFill>
                            <a:srgbClr val="000000"/>
                          </a:solidFill>
                          <a:effectLst/>
                          <a:latin typeface="Times New Roman"/>
                        </a:rPr>
                        <a:t>1.2</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Times New Roman"/>
                        </a:rPr>
                        <a:t> $             3,101.89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r" fontAlgn="b"/>
                      <a:r>
                        <a:rPr lang="en-US" sz="800" b="0" i="0" u="none" strike="noStrike">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a:noFill/>
                    </a:lnB>
                  </a:tcPr>
                </a:tc>
              </a:tr>
              <a:tr h="231316">
                <a:tc>
                  <a:txBody>
                    <a:bodyPr/>
                    <a:lstStyle/>
                    <a:p>
                      <a:pPr algn="l" fontAlgn="b"/>
                      <a:r>
                        <a:rPr lang="en-US" sz="800" b="0" i="0" u="none" strike="noStrike">
                          <a:solidFill>
                            <a:srgbClr val="000000"/>
                          </a:solidFill>
                          <a:effectLst/>
                          <a:latin typeface="Times New Roman"/>
                        </a:rPr>
                        <a:t>MSVCC Host</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800" b="0" i="0" u="none" strike="noStrike">
                          <a:solidFill>
                            <a:srgbClr val="000000"/>
                          </a:solidFill>
                          <a:effectLst/>
                          <a:latin typeface="Times New Roman"/>
                        </a:rPr>
                        <a:t>0.5</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             1,303.31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r" fontAlgn="b"/>
                      <a:r>
                        <a:rPr lang="en-US" sz="800" b="0" i="0" u="none" strike="noStrike">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a:noFill/>
                    </a:lnB>
                  </a:tcPr>
                </a:tc>
              </a:tr>
              <a:tr h="231316">
                <a:tc>
                  <a:txBody>
                    <a:bodyPr/>
                    <a:lstStyle/>
                    <a:p>
                      <a:pPr algn="l" fontAlgn="b"/>
                      <a:r>
                        <a:rPr lang="en-US" sz="800" b="0" i="0" u="none" strike="noStrike">
                          <a:solidFill>
                            <a:srgbClr val="000000"/>
                          </a:solidFill>
                          <a:effectLst/>
                          <a:latin typeface="Times New Roman"/>
                        </a:rPr>
                        <a:t>MSVCC Provider</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800" b="0" i="0" u="none" strike="noStrike">
                          <a:solidFill>
                            <a:srgbClr val="000000"/>
                          </a:solidFill>
                          <a:effectLst/>
                          <a:latin typeface="Times New Roman"/>
                        </a:rPr>
                        <a:t>0.5</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             1,303.31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r" fontAlgn="b"/>
                      <a:r>
                        <a:rPr lang="en-US" sz="800" b="0" i="0" u="none" strike="noStrike">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a:noFill/>
                    </a:lnB>
                  </a:tcPr>
                </a:tc>
              </a:tr>
              <a:tr h="126795">
                <a:tc>
                  <a:txBody>
                    <a:bodyPr/>
                    <a:lstStyle/>
                    <a:p>
                      <a:pPr algn="l" fontAlgn="b"/>
                      <a:r>
                        <a:rPr lang="en-US" sz="800" b="0" i="0" u="none" strike="noStrike">
                          <a:solidFill>
                            <a:srgbClr val="000000"/>
                          </a:solidFill>
                          <a:effectLst/>
                          <a:latin typeface="Times New Roman"/>
                        </a:rPr>
                        <a:t>High Cost Programs Level 1</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800" b="0" i="0" u="none" strike="noStrike">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r" fontAlgn="b"/>
                      <a:r>
                        <a:rPr lang="en-US" sz="800" b="0" i="0" u="none" strike="noStrike">
                          <a:solidFill>
                            <a:srgbClr val="000000"/>
                          </a:solidFill>
                          <a:effectLst/>
                          <a:latin typeface="Times New Roman"/>
                        </a:rPr>
                        <a:t>0.25</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Times New Roman"/>
                        </a:rPr>
                        <a:t> $            481.26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a:noFill/>
                    </a:lnB>
                  </a:tcPr>
                </a:tc>
              </a:tr>
              <a:tr h="126795">
                <a:tc>
                  <a:txBody>
                    <a:bodyPr/>
                    <a:lstStyle/>
                    <a:p>
                      <a:pPr algn="l" fontAlgn="b"/>
                      <a:r>
                        <a:rPr lang="en-US" sz="800" b="0" i="0" u="none" strike="noStrike">
                          <a:solidFill>
                            <a:srgbClr val="000000"/>
                          </a:solidFill>
                          <a:effectLst/>
                          <a:latin typeface="Times New Roman"/>
                        </a:rPr>
                        <a:t>High Cost Programs Level 2</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800" b="0" i="0" u="none" strike="noStrike">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r" fontAlgn="b"/>
                      <a:r>
                        <a:rPr lang="en-US" sz="800" b="0" i="0" u="none" strike="noStrike">
                          <a:solidFill>
                            <a:srgbClr val="000000"/>
                          </a:solidFill>
                          <a:effectLst/>
                          <a:latin typeface="Times New Roman"/>
                        </a:rPr>
                        <a:t>0.50</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Times New Roman"/>
                        </a:rPr>
                        <a:t> $            962.53 </a:t>
                      </a:r>
                    </a:p>
                  </a:txBody>
                  <a:tcPr marL="8571" marR="8571" marT="4808"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a:noFill/>
                    </a:lnB>
                  </a:tcPr>
                </a:tc>
              </a:tr>
              <a:tr h="126795">
                <a:tc>
                  <a:txBody>
                    <a:bodyPr/>
                    <a:lstStyle/>
                    <a:p>
                      <a:pPr algn="l" fontAlgn="b"/>
                      <a:r>
                        <a:rPr lang="en-US" sz="800" b="0" i="0" u="none" strike="noStrike">
                          <a:solidFill>
                            <a:srgbClr val="000000"/>
                          </a:solidFill>
                          <a:effectLst/>
                          <a:latin typeface="Times New Roman"/>
                        </a:rPr>
                        <a:t>High Cost Programs Level 3</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r" fontAlgn="b"/>
                      <a:r>
                        <a:rPr lang="en-US" sz="800" b="0" i="0" u="none" strike="noStrike">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r" fontAlgn="b"/>
                      <a:endParaRPr lang="en-US" sz="1100" b="0" i="0" u="none" strike="noStrike">
                        <a:solidFill>
                          <a:srgbClr val="000000"/>
                        </a:solidFill>
                        <a:effectLst/>
                        <a:latin typeface="Times New Roman"/>
                      </a:endParaRPr>
                    </a:p>
                  </a:txBody>
                  <a:tcPr marL="6857" marR="6857" marT="685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imes New Roman"/>
                        </a:rPr>
                        <a:t>N/A</a:t>
                      </a:r>
                    </a:p>
                  </a:txBody>
                  <a:tcPr marL="8571" marR="8571" marT="48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r" fontAlgn="b"/>
                      <a:r>
                        <a:rPr lang="en-US" sz="800" b="0" i="0" u="none" strike="noStrike">
                          <a:solidFill>
                            <a:srgbClr val="000000"/>
                          </a:solidFill>
                          <a:effectLst/>
                          <a:latin typeface="Times New Roman"/>
                        </a:rPr>
                        <a:t>0.75</a:t>
                      </a:r>
                    </a:p>
                  </a:txBody>
                  <a:tcPr marL="8571" marR="8571" marT="48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         1,443.79 </a:t>
                      </a:r>
                    </a:p>
                  </a:txBody>
                  <a:tcPr marL="8571" marR="8571" marT="48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solidFill>
                            <a:srgbClr val="000000"/>
                          </a:solidFill>
                          <a:effectLst/>
                          <a:latin typeface="Times New Roman"/>
                        </a:rPr>
                        <a:t> </a:t>
                      </a:r>
                    </a:p>
                  </a:txBody>
                  <a:tcPr marL="8571" marR="8571" marT="48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4310">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300"/>
                    </a:p>
                  </a:txBody>
                  <a:tcPr marL="8571" marR="8571" marT="48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sz="1300"/>
                    </a:p>
                  </a:txBody>
                  <a:tcPr marL="8571" marR="8571" marT="480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a:noFill/>
                    </a:lnR>
                    <a:lnT w="12700" cap="flat" cmpd="sng" algn="ctr">
                      <a:solidFill>
                        <a:srgbClr val="000000"/>
                      </a:solidFill>
                      <a:prstDash val="solid"/>
                      <a:round/>
                      <a:headEnd type="none" w="med" len="med"/>
                      <a:tailEnd type="none" w="med" len="med"/>
                    </a:lnT>
                    <a:lnB>
                      <a:noFill/>
                    </a:lnB>
                  </a:tcPr>
                </a:tc>
              </a:tr>
              <a:tr h="204310">
                <a:tc>
                  <a:txBody>
                    <a:bodyPr/>
                    <a:lstStyle/>
                    <a:p>
                      <a:pPr algn="l" fontAlgn="b"/>
                      <a:r>
                        <a:rPr lang="en-US" sz="600" b="0" i="0" u="none" strike="noStrike">
                          <a:solidFill>
                            <a:srgbClr val="000000"/>
                          </a:solidFill>
                          <a:effectLst/>
                          <a:latin typeface="Times New Roman"/>
                        </a:rPr>
                        <a:t>Definitons:</a:t>
                      </a:r>
                    </a:p>
                  </a:txBody>
                  <a:tcPr marL="8571" marR="8571" marT="4808" marB="0" anchor="b">
                    <a:lnL>
                      <a:noFill/>
                    </a:lnL>
                    <a:lnR>
                      <a:noFill/>
                    </a:lnR>
                    <a:lnT>
                      <a:noFill/>
                    </a:lnT>
                    <a:lnB>
                      <a:noFill/>
                    </a:lnB>
                  </a:tcPr>
                </a:tc>
                <a:tc gridSpan="2">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a:noFill/>
                    </a:lnR>
                    <a:lnT>
                      <a:noFill/>
                    </a:lnT>
                    <a:lnB>
                      <a:noFill/>
                    </a:lnB>
                  </a:tcPr>
                </a:tc>
                <a:tc>
                  <a:txBody>
                    <a:bodyPr/>
                    <a:lstStyle/>
                    <a:p>
                      <a:endParaRPr lang="en-US" sz="1300"/>
                    </a:p>
                  </a:txBody>
                  <a:tcPr marL="8571" marR="8571" marT="4808"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8571" marR="8571" marT="4808" marB="0" anchor="b">
                    <a:lnL>
                      <a:noFill/>
                    </a:lnL>
                    <a:lnR>
                      <a:noFill/>
                    </a:lnR>
                    <a:lnT>
                      <a:noFill/>
                    </a:lnT>
                    <a:lnB>
                      <a:noFill/>
                    </a:lnB>
                  </a:tcPr>
                </a:tc>
                <a:tc gridSpan="2">
                  <a:txBody>
                    <a:bodyPr/>
                    <a:lstStyle/>
                    <a:p>
                      <a:endParaRPr lang="en-US" sz="1300"/>
                    </a:p>
                  </a:txBody>
                  <a:tcPr marL="8571" marR="8571" marT="4808"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Times New Roman"/>
                      </a:endParaRPr>
                    </a:p>
                  </a:txBody>
                  <a:tcPr marL="6857" marR="6857" marT="6857" marB="0" anchor="b">
                    <a:lnL>
                      <a:noFill/>
                    </a:lnL>
                    <a:lnR>
                      <a:noFill/>
                    </a:lnR>
                    <a:lnT>
                      <a:noFill/>
                    </a:lnT>
                    <a:lnB>
                      <a:noFill/>
                    </a:lnB>
                  </a:tcPr>
                </a:tc>
              </a:tr>
              <a:tr h="354054">
                <a:tc>
                  <a:txBody>
                    <a:bodyPr/>
                    <a:lstStyle/>
                    <a:p>
                      <a:pPr algn="l" fontAlgn="ctr"/>
                      <a:r>
                        <a:rPr lang="en-US" sz="600" b="0" i="0" u="none" strike="noStrike">
                          <a:solidFill>
                            <a:srgbClr val="000000"/>
                          </a:solidFill>
                          <a:effectLst/>
                          <a:latin typeface="Times New Roman"/>
                        </a:rPr>
                        <a:t>High Cost Programs Level 1 - </a:t>
                      </a:r>
                    </a:p>
                  </a:txBody>
                  <a:tcPr marL="8571" marR="8571" marT="4808" marB="0" anchor="ctr">
                    <a:lnL>
                      <a:noFill/>
                    </a:lnL>
                    <a:lnR>
                      <a:noFill/>
                    </a:lnR>
                    <a:lnT>
                      <a:noFill/>
                    </a:lnT>
                    <a:lnB>
                      <a:noFill/>
                    </a:lnB>
                  </a:tcPr>
                </a:tc>
                <a:tc gridSpan="9">
                  <a:txBody>
                    <a:bodyPr/>
                    <a:lstStyle/>
                    <a:p>
                      <a:pPr algn="l" fontAlgn="b"/>
                      <a:r>
                        <a:rPr lang="en-US" sz="600" b="0" i="0" u="none" strike="noStrike">
                          <a:solidFill>
                            <a:srgbClr val="000000"/>
                          </a:solidFill>
                          <a:effectLst/>
                          <a:latin typeface="Times New Roman"/>
                        </a:rPr>
                        <a:t>(12) EMT-Paramedic, (13) Construction Equipment, (14) Practical Nursing, (15) Health Information Technology, (16) Horticulture, (17)Medical Lab Technician, (18)  Radiodogical Technology, and (19) Truck Driving</a:t>
                      </a:r>
                    </a:p>
                  </a:txBody>
                  <a:tcPr marL="8571" marR="8571" marT="48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054">
                <a:tc>
                  <a:txBody>
                    <a:bodyPr/>
                    <a:lstStyle/>
                    <a:p>
                      <a:pPr algn="l" fontAlgn="ctr"/>
                      <a:r>
                        <a:rPr lang="en-US" sz="600" b="0" i="0" u="none" strike="noStrike">
                          <a:solidFill>
                            <a:srgbClr val="000000"/>
                          </a:solidFill>
                          <a:effectLst/>
                          <a:latin typeface="Times New Roman"/>
                        </a:rPr>
                        <a:t>High Cost Programs Level 2 - </a:t>
                      </a:r>
                    </a:p>
                  </a:txBody>
                  <a:tcPr marL="8571" marR="8571" marT="4808" marB="0" anchor="ctr">
                    <a:lnL>
                      <a:noFill/>
                    </a:lnL>
                    <a:lnR>
                      <a:noFill/>
                    </a:lnR>
                    <a:lnT>
                      <a:noFill/>
                    </a:lnT>
                    <a:lnB>
                      <a:noFill/>
                    </a:lnB>
                  </a:tcPr>
                </a:tc>
                <a:tc gridSpan="9">
                  <a:txBody>
                    <a:bodyPr/>
                    <a:lstStyle/>
                    <a:p>
                      <a:pPr algn="l" fontAlgn="b"/>
                      <a:r>
                        <a:rPr lang="en-US" sz="600" b="0" i="0" u="none" strike="noStrike" dirty="0">
                          <a:solidFill>
                            <a:srgbClr val="000000"/>
                          </a:solidFill>
                          <a:effectLst/>
                          <a:latin typeface="Times New Roman"/>
                        </a:rPr>
                        <a:t>(5) Occupational Therapy Assistant, (6) Aviation, (7) Hospitality Admin./Mgt., Gen., Cooking/Culinary Arts, (8) Cardiovascular Technology, (9) Respiratory Care, (10) Industrial Maintenance Technology, and (11) Surgical Technology</a:t>
                      </a:r>
                    </a:p>
                  </a:txBody>
                  <a:tcPr marL="8571" marR="8571" marT="48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950">
                <a:tc>
                  <a:txBody>
                    <a:bodyPr/>
                    <a:lstStyle/>
                    <a:p>
                      <a:pPr algn="l" fontAlgn="ctr"/>
                      <a:r>
                        <a:rPr lang="en-US" sz="600" b="0" i="0" u="none" strike="noStrike">
                          <a:solidFill>
                            <a:srgbClr val="000000"/>
                          </a:solidFill>
                          <a:effectLst/>
                          <a:latin typeface="Times New Roman"/>
                        </a:rPr>
                        <a:t>High Cost Programs Level 3 - </a:t>
                      </a:r>
                    </a:p>
                  </a:txBody>
                  <a:tcPr marL="8571" marR="8571" marT="4808" marB="0" anchor="ctr">
                    <a:lnL>
                      <a:noFill/>
                    </a:lnL>
                    <a:lnR>
                      <a:noFill/>
                    </a:lnR>
                    <a:lnT>
                      <a:noFill/>
                    </a:lnT>
                    <a:lnB>
                      <a:noFill/>
                    </a:lnB>
                  </a:tcPr>
                </a:tc>
                <a:tc gridSpan="9">
                  <a:txBody>
                    <a:bodyPr/>
                    <a:lstStyle/>
                    <a:p>
                      <a:pPr algn="l" fontAlgn="b"/>
                      <a:r>
                        <a:rPr lang="en-US" sz="600" b="0" i="0" u="none" strike="noStrike" dirty="0" smtClean="0">
                          <a:solidFill>
                            <a:srgbClr val="000000"/>
                          </a:solidFill>
                          <a:effectLst/>
                          <a:latin typeface="Times New Roman"/>
                        </a:rPr>
                        <a:t>(1</a:t>
                      </a:r>
                      <a:r>
                        <a:rPr lang="en-US" sz="600" b="0" i="0" u="none" strike="noStrike" dirty="0">
                          <a:solidFill>
                            <a:srgbClr val="000000"/>
                          </a:solidFill>
                          <a:effectLst/>
                          <a:latin typeface="Times New Roman"/>
                        </a:rPr>
                        <a:t>) Diagnostic Medical </a:t>
                      </a:r>
                      <a:r>
                        <a:rPr lang="en-US" sz="600" b="0" i="0" u="none" strike="noStrike" dirty="0" err="1">
                          <a:solidFill>
                            <a:srgbClr val="000000"/>
                          </a:solidFill>
                          <a:effectLst/>
                          <a:latin typeface="Times New Roman"/>
                        </a:rPr>
                        <a:t>Sonography</a:t>
                      </a:r>
                      <a:r>
                        <a:rPr lang="en-US" sz="600" b="0" i="0" u="none" strike="noStrike" dirty="0">
                          <a:solidFill>
                            <a:srgbClr val="000000"/>
                          </a:solidFill>
                          <a:effectLst/>
                          <a:latin typeface="Times New Roman"/>
                        </a:rPr>
                        <a:t>, (2) Dental Hygiene, (3) Physical Therapy Tech, and (4) Dental Assistant</a:t>
                      </a:r>
                    </a:p>
                  </a:txBody>
                  <a:tcPr marL="8571" marR="8571" marT="48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762000" y="228600"/>
            <a:ext cx="6953250" cy="1569660"/>
          </a:xfrm>
          <a:prstGeom prst="rect">
            <a:avLst/>
          </a:prstGeom>
        </p:spPr>
        <p:txBody>
          <a:bodyPr>
            <a:spAutoFit/>
          </a:bodyPr>
          <a:lstStyle/>
          <a:p>
            <a:pPr>
              <a:defRPr/>
            </a:pPr>
            <a:r>
              <a:rPr lang="en-US" sz="3200" b="1" dirty="0">
                <a:solidFill>
                  <a:schemeClr val="accent6">
                    <a:lumMod val="75000"/>
                  </a:schemeClr>
                </a:solidFill>
              </a:rPr>
              <a:t>Funding Formula Weights and Per Student Funding</a:t>
            </a:r>
          </a:p>
          <a:p>
            <a:pPr>
              <a:defRPr/>
            </a:pPr>
            <a:r>
              <a:rPr lang="en-US" sz="3200" b="1" dirty="0">
                <a:solidFill>
                  <a:schemeClr val="accent6">
                    <a:lumMod val="75000"/>
                  </a:schemeClr>
                </a:solidFill>
              </a:rPr>
              <a:t>FY 2015</a:t>
            </a:r>
          </a:p>
        </p:txBody>
      </p:sp>
      <p:sp>
        <p:nvSpPr>
          <p:cNvPr id="65700" name="Rectangle 3"/>
          <p:cNvSpPr>
            <a:spLocks noChangeArrowheads="1"/>
          </p:cNvSpPr>
          <p:nvPr/>
        </p:nvSpPr>
        <p:spPr bwMode="auto">
          <a:xfrm>
            <a:off x="4391423" y="6419569"/>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200" dirty="0" smtClean="0"/>
              <a:t>58</a:t>
            </a:r>
            <a:endParaRPr lang="en-US" altLang="en-US" sz="1200" dirty="0"/>
          </a:p>
        </p:txBody>
      </p:sp>
    </p:spTree>
    <p:extLst>
      <p:ext uri="{BB962C8B-B14F-4D97-AF65-F5344CB8AC3E}">
        <p14:creationId xmlns:p14="http://schemas.microsoft.com/office/powerpoint/2010/main" val="1582115834"/>
      </p:ext>
    </p:extLst>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r>
              <a:rPr lang="en-US" altLang="en-US" dirty="0" smtClean="0"/>
              <a:t>Per Student Funding from Both Funding Formulas – FY 2015</a:t>
            </a:r>
          </a:p>
        </p:txBody>
      </p:sp>
      <p:sp>
        <p:nvSpPr>
          <p:cNvPr id="3" name="Content Placeholder 2"/>
          <p:cNvSpPr>
            <a:spLocks noGrp="1"/>
          </p:cNvSpPr>
          <p:nvPr>
            <p:ph idx="1"/>
          </p:nvPr>
        </p:nvSpPr>
        <p:spPr/>
        <p:txBody>
          <a:bodyPr>
            <a:normAutofit fontScale="92500" lnSpcReduction="20000"/>
          </a:bodyPr>
          <a:lstStyle/>
          <a:p>
            <a:pPr>
              <a:defRPr/>
            </a:pPr>
            <a:endParaRPr lang="en-US" sz="1800" dirty="0" smtClean="0"/>
          </a:p>
          <a:p>
            <a:pPr>
              <a:defRPr/>
            </a:pPr>
            <a:endParaRPr lang="en-US" sz="1800" dirty="0"/>
          </a:p>
          <a:p>
            <a:pPr>
              <a:defRPr/>
            </a:pPr>
            <a:r>
              <a:rPr lang="en-US" sz="1800" dirty="0" smtClean="0"/>
              <a:t>Example -   </a:t>
            </a:r>
            <a:r>
              <a:rPr lang="en-US" sz="1800" b="1" dirty="0"/>
              <a:t>Radiologic Technology</a:t>
            </a:r>
            <a:r>
              <a:rPr lang="en-US" sz="1800" dirty="0"/>
              <a:t> CIP 510911 would receive the following dollar amounts </a:t>
            </a:r>
            <a:r>
              <a:rPr lang="en-US" sz="1800" b="1" dirty="0">
                <a:solidFill>
                  <a:schemeClr val="accent1">
                    <a:lumMod val="75000"/>
                  </a:schemeClr>
                </a:solidFill>
              </a:rPr>
              <a:t>for every 1 FTE or 30 semester credit hours generated</a:t>
            </a:r>
            <a:r>
              <a:rPr lang="en-US" sz="1800" b="1" dirty="0"/>
              <a:t>:</a:t>
            </a:r>
            <a:endParaRPr lang="en-US" sz="1800" b="1" dirty="0" smtClean="0"/>
          </a:p>
          <a:p>
            <a:pPr marL="0" indent="0">
              <a:buFont typeface="Wingdings" pitchFamily="2" charset="2"/>
              <a:buNone/>
              <a:defRPr/>
            </a:pPr>
            <a:r>
              <a:rPr lang="en-US" sz="1800" b="1" dirty="0"/>
              <a:t> </a:t>
            </a:r>
            <a:endParaRPr lang="en-US" sz="1800" b="1" dirty="0" smtClean="0"/>
          </a:p>
          <a:p>
            <a:pPr>
              <a:defRPr/>
            </a:pPr>
            <a:r>
              <a:rPr lang="en-US" sz="1800" dirty="0" smtClean="0"/>
              <a:t>CJC Support Formula:  </a:t>
            </a:r>
            <a:r>
              <a:rPr lang="en-US" sz="1800" dirty="0" smtClean="0">
                <a:solidFill>
                  <a:schemeClr val="accent6">
                    <a:lumMod val="75000"/>
                  </a:schemeClr>
                </a:solidFill>
              </a:rPr>
              <a:t>Technical</a:t>
            </a:r>
            <a:r>
              <a:rPr lang="en-US" sz="1800" dirty="0"/>
              <a:t>  </a:t>
            </a:r>
            <a:r>
              <a:rPr lang="en-US" sz="1800" dirty="0" smtClean="0"/>
              <a:t>          </a:t>
            </a:r>
            <a:r>
              <a:rPr lang="en-US" sz="1800" dirty="0"/>
              <a:t>   </a:t>
            </a:r>
            <a:r>
              <a:rPr lang="en-US" sz="1800" dirty="0" smtClean="0"/>
              <a:t>		</a:t>
            </a:r>
            <a:r>
              <a:rPr lang="en-US" sz="1800" b="1" dirty="0" smtClean="0"/>
              <a:t>$2,606.63</a:t>
            </a:r>
          </a:p>
          <a:p>
            <a:pPr marL="0" indent="0">
              <a:buFont typeface="Wingdings" pitchFamily="2" charset="2"/>
              <a:buNone/>
              <a:defRPr/>
            </a:pPr>
            <a:endParaRPr lang="en-US" sz="1800" dirty="0" smtClean="0"/>
          </a:p>
          <a:p>
            <a:pPr>
              <a:defRPr/>
            </a:pPr>
            <a:r>
              <a:rPr lang="en-US" sz="1800" dirty="0" smtClean="0"/>
              <a:t>CJC </a:t>
            </a:r>
            <a:r>
              <a:rPr lang="en-US" sz="1800" dirty="0"/>
              <a:t>Support Formula: </a:t>
            </a:r>
            <a:r>
              <a:rPr lang="en-US" sz="1800" dirty="0" smtClean="0"/>
              <a:t> </a:t>
            </a:r>
            <a:r>
              <a:rPr lang="en-US" sz="1800" dirty="0" smtClean="0">
                <a:solidFill>
                  <a:schemeClr val="accent6">
                    <a:lumMod val="75000"/>
                  </a:schemeClr>
                </a:solidFill>
              </a:rPr>
              <a:t>Associate Degree Allied Health </a:t>
            </a:r>
            <a:r>
              <a:rPr lang="en-US" sz="1800" dirty="0" smtClean="0"/>
              <a:t>                  </a:t>
            </a:r>
            <a:r>
              <a:rPr lang="en-US" sz="1800" dirty="0" smtClean="0"/>
              <a:t>							</a:t>
            </a:r>
            <a:r>
              <a:rPr lang="en-US" sz="1800" dirty="0" smtClean="0"/>
              <a:t>	</a:t>
            </a:r>
            <a:r>
              <a:rPr lang="en-US" sz="1800" b="1" dirty="0" smtClean="0"/>
              <a:t>$</a:t>
            </a:r>
            <a:r>
              <a:rPr lang="en-US" sz="1800" b="1" dirty="0" smtClean="0"/>
              <a:t>3,101.89</a:t>
            </a:r>
          </a:p>
          <a:p>
            <a:pPr marL="0" indent="0">
              <a:buFont typeface="Wingdings" pitchFamily="2" charset="2"/>
              <a:buNone/>
              <a:defRPr/>
            </a:pPr>
            <a:endParaRPr lang="en-US" sz="1800" dirty="0" smtClean="0"/>
          </a:p>
          <a:p>
            <a:pPr>
              <a:defRPr/>
            </a:pPr>
            <a:r>
              <a:rPr lang="en-US" sz="1800" dirty="0" smtClean="0"/>
              <a:t>Career </a:t>
            </a:r>
            <a:r>
              <a:rPr lang="en-US" sz="1800" dirty="0"/>
              <a:t>&amp; Technical Formula: </a:t>
            </a:r>
            <a:r>
              <a:rPr lang="en-US" sz="1800" dirty="0">
                <a:solidFill>
                  <a:schemeClr val="accent6">
                    <a:lumMod val="75000"/>
                  </a:schemeClr>
                </a:solidFill>
              </a:rPr>
              <a:t> </a:t>
            </a:r>
            <a:r>
              <a:rPr lang="en-US" sz="1800" dirty="0" smtClean="0">
                <a:solidFill>
                  <a:schemeClr val="accent6">
                    <a:lumMod val="75000"/>
                  </a:schemeClr>
                </a:solidFill>
              </a:rPr>
              <a:t>Technical</a:t>
            </a:r>
            <a:r>
              <a:rPr lang="en-US" sz="1800" dirty="0"/>
              <a:t>  </a:t>
            </a:r>
            <a:r>
              <a:rPr lang="en-US" sz="1800" b="1" dirty="0"/>
              <a:t> </a:t>
            </a:r>
            <a:r>
              <a:rPr lang="en-US" sz="1800" b="1" dirty="0" smtClean="0"/>
              <a:t> 		$1,925.05</a:t>
            </a:r>
          </a:p>
          <a:p>
            <a:pPr>
              <a:defRPr/>
            </a:pPr>
            <a:endParaRPr lang="en-US" sz="1800" dirty="0" smtClean="0"/>
          </a:p>
          <a:p>
            <a:pPr>
              <a:defRPr/>
            </a:pPr>
            <a:r>
              <a:rPr lang="en-US" sz="1800" dirty="0" smtClean="0"/>
              <a:t>Career </a:t>
            </a:r>
            <a:r>
              <a:rPr lang="en-US" sz="1800" dirty="0"/>
              <a:t>&amp; Technical Formula: </a:t>
            </a:r>
            <a:r>
              <a:rPr lang="en-US" sz="1800" dirty="0">
                <a:solidFill>
                  <a:schemeClr val="accent6">
                    <a:lumMod val="75000"/>
                  </a:schemeClr>
                </a:solidFill>
              </a:rPr>
              <a:t> High Cost – </a:t>
            </a:r>
            <a:endParaRPr lang="en-US" sz="1800" dirty="0" smtClean="0">
              <a:solidFill>
                <a:schemeClr val="accent6">
                  <a:lumMod val="75000"/>
                </a:schemeClr>
              </a:solidFill>
            </a:endParaRPr>
          </a:p>
          <a:p>
            <a:pPr marL="0" indent="0">
              <a:buFont typeface="Wingdings" pitchFamily="2" charset="2"/>
              <a:buNone/>
              <a:defRPr/>
            </a:pPr>
            <a:r>
              <a:rPr lang="en-US" sz="1800" dirty="0">
                <a:solidFill>
                  <a:schemeClr val="accent6">
                    <a:lumMod val="75000"/>
                  </a:schemeClr>
                </a:solidFill>
              </a:rPr>
              <a:t>	</a:t>
            </a:r>
            <a:r>
              <a:rPr lang="en-US" sz="1800" dirty="0" smtClean="0">
                <a:solidFill>
                  <a:schemeClr val="accent6">
                    <a:lumMod val="75000"/>
                  </a:schemeClr>
                </a:solidFill>
              </a:rPr>
              <a:t>Level 1 			</a:t>
            </a:r>
            <a:r>
              <a:rPr lang="en-US" sz="1800" dirty="0" smtClean="0"/>
              <a:t>	</a:t>
            </a:r>
            <a:r>
              <a:rPr lang="en-US" sz="1800" b="1" dirty="0"/>
              <a:t> </a:t>
            </a:r>
            <a:r>
              <a:rPr lang="en-US" sz="1800" b="1" dirty="0" smtClean="0"/>
              <a:t>	</a:t>
            </a:r>
            <a:r>
              <a:rPr lang="en-US" sz="1800" b="1" u="sng" dirty="0" smtClean="0"/>
              <a:t>$</a:t>
            </a:r>
            <a:r>
              <a:rPr lang="en-US" sz="1800" b="1" u="sng" dirty="0"/>
              <a:t>   481.26</a:t>
            </a:r>
            <a:r>
              <a:rPr lang="en-US" sz="1800" b="1" dirty="0"/>
              <a:t> </a:t>
            </a:r>
            <a:r>
              <a:rPr lang="en-US" sz="1800" dirty="0"/>
              <a:t>           </a:t>
            </a:r>
            <a:endParaRPr lang="en-US" sz="1800" dirty="0" smtClean="0"/>
          </a:p>
          <a:p>
            <a:pPr marL="0" indent="0">
              <a:buFont typeface="Wingdings" pitchFamily="2" charset="2"/>
              <a:buNone/>
              <a:defRPr/>
            </a:pPr>
            <a:r>
              <a:rPr lang="en-US" sz="1800" dirty="0"/>
              <a:t>                        </a:t>
            </a:r>
            <a:endParaRPr lang="en-US" sz="1800" dirty="0" smtClean="0"/>
          </a:p>
          <a:p>
            <a:pPr marL="0" indent="0">
              <a:buFont typeface="Wingdings" pitchFamily="2" charset="2"/>
              <a:buNone/>
              <a:defRPr/>
            </a:pPr>
            <a:r>
              <a:rPr lang="en-US" sz="1800" dirty="0" smtClean="0"/>
              <a:t>	Total</a:t>
            </a:r>
            <a:r>
              <a:rPr lang="en-US" sz="1800" dirty="0"/>
              <a:t>                                </a:t>
            </a:r>
            <a:r>
              <a:rPr lang="en-US" sz="1800" dirty="0" smtClean="0"/>
              <a:t> 			</a:t>
            </a:r>
            <a:r>
              <a:rPr lang="en-US" sz="2400" b="1" dirty="0" smtClean="0">
                <a:solidFill>
                  <a:schemeClr val="accent6">
                    <a:lumMod val="75000"/>
                  </a:schemeClr>
                </a:solidFill>
              </a:rPr>
              <a:t>$</a:t>
            </a:r>
            <a:r>
              <a:rPr lang="en-US" sz="2400" b="1" dirty="0">
                <a:solidFill>
                  <a:schemeClr val="accent6">
                    <a:lumMod val="75000"/>
                  </a:schemeClr>
                </a:solidFill>
              </a:rPr>
              <a:t>8,114.83</a:t>
            </a:r>
            <a:endParaRPr lang="en-US" sz="2400" b="1" dirty="0" smtClean="0">
              <a:solidFill>
                <a:schemeClr val="accent6">
                  <a:lumMod val="75000"/>
                </a:schemeClr>
              </a:solidFill>
            </a:endParaRPr>
          </a:p>
          <a:p>
            <a:pPr marL="0" indent="0">
              <a:buFont typeface="Wingdings" pitchFamily="2" charset="2"/>
              <a:buNone/>
              <a:defRPr/>
            </a:pPr>
            <a:endParaRPr lang="en-US" sz="1800" dirty="0"/>
          </a:p>
        </p:txBody>
      </p:sp>
      <p:sp>
        <p:nvSpPr>
          <p:cNvPr id="66564" name="Rectangle 3"/>
          <p:cNvSpPr>
            <a:spLocks noChangeArrowheads="1"/>
          </p:cNvSpPr>
          <p:nvPr/>
        </p:nvSpPr>
        <p:spPr bwMode="auto">
          <a:xfrm>
            <a:off x="4559389" y="6333152"/>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t>59</a:t>
            </a:r>
            <a:endParaRPr lang="en-US" altLang="en-US" dirty="0"/>
          </a:p>
        </p:txBody>
      </p:sp>
    </p:spTree>
    <p:extLst>
      <p:ext uri="{BB962C8B-B14F-4D97-AF65-F5344CB8AC3E}">
        <p14:creationId xmlns:p14="http://schemas.microsoft.com/office/powerpoint/2010/main" val="3960151197"/>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General Fund Est. Revenues by Source</a:t>
            </a:r>
            <a:br>
              <a:rPr lang="en-US" sz="4000" b="1" dirty="0" smtClean="0"/>
            </a:br>
            <a:r>
              <a:rPr lang="en-US" sz="4000" b="1" dirty="0" smtClean="0"/>
              <a:t>FY 2017</a:t>
            </a:r>
            <a:endParaRPr lang="en-US" sz="4000" b="1" dirty="0"/>
          </a:p>
        </p:txBody>
      </p:sp>
      <p:pic>
        <p:nvPicPr>
          <p:cNvPr id="10242" name="Picture 2" descr="C:\Users\deborah\AppData\Local\Microsoft\Windows\Temporary Internet Files\Content.Outlook\BTKUVNLE\DOC041916-04192016170212-000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10800000">
            <a:off x="838200" y="1526569"/>
            <a:ext cx="3713979" cy="5033487"/>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2236377"/>
            <a:ext cx="4419600" cy="2677656"/>
          </a:xfrm>
          <a:prstGeom prst="rect">
            <a:avLst/>
          </a:prstGeom>
        </p:spPr>
        <p:txBody>
          <a:bodyPr wrap="square">
            <a:spAutoFit/>
          </a:bodyPr>
          <a:lstStyle/>
          <a:p>
            <a:r>
              <a:rPr lang="en-US" sz="2800" dirty="0"/>
              <a:t>Of the </a:t>
            </a:r>
            <a:r>
              <a:rPr lang="en-US" sz="2800" dirty="0" smtClean="0"/>
              <a:t>$5.67 </a:t>
            </a:r>
            <a:r>
              <a:rPr lang="en-US" sz="2800" dirty="0"/>
              <a:t>Billion in GF </a:t>
            </a:r>
          </a:p>
          <a:p>
            <a:r>
              <a:rPr lang="en-US" sz="2800" dirty="0"/>
              <a:t>Revenues budgeted for FY </a:t>
            </a:r>
            <a:r>
              <a:rPr lang="en-US" sz="2800" dirty="0" smtClean="0"/>
              <a:t>2017, </a:t>
            </a:r>
            <a:r>
              <a:rPr lang="en-US" sz="2800" b="1" dirty="0">
                <a:solidFill>
                  <a:srgbClr val="92D050"/>
                </a:solidFill>
              </a:rPr>
              <a:t>Sales Tax and Individual Income Tax  </a:t>
            </a:r>
            <a:r>
              <a:rPr lang="en-US" sz="2800" dirty="0"/>
              <a:t>account for a majority of those </a:t>
            </a:r>
            <a:r>
              <a:rPr lang="en-US" sz="2800" b="1" dirty="0" smtClean="0">
                <a:solidFill>
                  <a:srgbClr val="92D050"/>
                </a:solidFill>
              </a:rPr>
              <a:t>revenues </a:t>
            </a:r>
            <a:r>
              <a:rPr lang="en-US" sz="2800" dirty="0" smtClean="0"/>
              <a:t>(</a:t>
            </a:r>
            <a:r>
              <a:rPr lang="en-US" sz="2800" dirty="0" smtClean="0">
                <a:solidFill>
                  <a:srgbClr val="92D050"/>
                </a:solidFill>
              </a:rPr>
              <a:t>71.58</a:t>
            </a:r>
            <a:r>
              <a:rPr lang="en-US" sz="2800" b="1" dirty="0" smtClean="0">
                <a:solidFill>
                  <a:srgbClr val="92D050"/>
                </a:solidFill>
              </a:rPr>
              <a:t>%</a:t>
            </a:r>
            <a:r>
              <a:rPr lang="en-US" sz="2800" dirty="0" smtClean="0"/>
              <a:t>).</a:t>
            </a:r>
            <a:endParaRPr lang="en-US" sz="2800" dirty="0"/>
          </a:p>
        </p:txBody>
      </p:sp>
      <p:sp>
        <p:nvSpPr>
          <p:cNvPr id="4" name="Content Placeholder 3"/>
          <p:cNvSpPr>
            <a:spLocks noGrp="1"/>
          </p:cNvSpPr>
          <p:nvPr>
            <p:ph idx="1"/>
          </p:nvPr>
        </p:nvSpPr>
        <p:spPr>
          <a:xfrm>
            <a:off x="609600" y="1526569"/>
            <a:ext cx="8229600" cy="5261587"/>
          </a:xfrm>
        </p:spPr>
        <p:txBody>
          <a:bodyPr/>
          <a:lstStyle/>
          <a:p>
            <a:pPr marL="0" indent="0">
              <a:buNone/>
            </a:pPr>
            <a:endParaRPr lang="en-US" dirty="0" smtClean="0"/>
          </a:p>
          <a:p>
            <a:pPr marL="0" indent="0">
              <a:buNone/>
            </a:pPr>
            <a:r>
              <a:rPr lang="en-US" dirty="0" smtClean="0"/>
              <a:t> </a:t>
            </a:r>
            <a:endParaRPr lang="en-US" dirty="0"/>
          </a:p>
        </p:txBody>
      </p:sp>
      <p:sp>
        <p:nvSpPr>
          <p:cNvPr id="6" name="Footer Placeholder 4"/>
          <p:cNvSpPr txBox="1">
            <a:spLocks noGrp="1"/>
          </p:cNvSpPr>
          <p:nvPr/>
        </p:nvSpPr>
        <p:spPr bwMode="auto">
          <a:xfrm>
            <a:off x="4160178" y="636003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6</a:t>
            </a:r>
            <a:endParaRPr lang="en-US" altLang="en-US" sz="1000" b="1" dirty="0"/>
          </a:p>
        </p:txBody>
      </p:sp>
    </p:spTree>
    <p:extLst>
      <p:ext uri="{BB962C8B-B14F-4D97-AF65-F5344CB8AC3E}">
        <p14:creationId xmlns:p14="http://schemas.microsoft.com/office/powerpoint/2010/main" val="362652608"/>
      </p:ext>
    </p:extLst>
  </p:cSld>
  <p:clrMapOvr>
    <a:masterClrMapping/>
  </p:clrMapOvr>
  <p:transition spd="slow">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CTE Formula (funds via MDE)</a:t>
            </a:r>
          </a:p>
        </p:txBody>
      </p:sp>
      <p:sp>
        <p:nvSpPr>
          <p:cNvPr id="3" name="Content Placeholder 2"/>
          <p:cNvSpPr>
            <a:spLocks noGrp="1"/>
          </p:cNvSpPr>
          <p:nvPr>
            <p:ph idx="1"/>
          </p:nvPr>
        </p:nvSpPr>
        <p:spPr>
          <a:xfrm>
            <a:off x="762000" y="1596413"/>
            <a:ext cx="8077200" cy="4956787"/>
          </a:xfrm>
        </p:spPr>
        <p:txBody>
          <a:bodyPr>
            <a:normAutofit fontScale="70000" lnSpcReduction="20000"/>
          </a:bodyPr>
          <a:lstStyle/>
          <a:p>
            <a:pPr marL="0" indent="0">
              <a:buNone/>
            </a:pPr>
            <a:r>
              <a:rPr lang="en-US" dirty="0" smtClean="0"/>
              <a:t>Example:</a:t>
            </a:r>
          </a:p>
          <a:p>
            <a:pPr marL="0" indent="0">
              <a:buNone/>
            </a:pPr>
            <a:endParaRPr lang="en-US" dirty="0" smtClean="0"/>
          </a:p>
          <a:p>
            <a:pPr marL="0" indent="0">
              <a:buNone/>
            </a:pPr>
            <a:r>
              <a:rPr lang="en-US" dirty="0" smtClean="0">
                <a:solidFill>
                  <a:schemeClr val="tx2">
                    <a:lumMod val="60000"/>
                    <a:lumOff val="40000"/>
                  </a:schemeClr>
                </a:solidFill>
              </a:rPr>
              <a:t>John PE F9 = 1 Academic.  </a:t>
            </a:r>
            <a:r>
              <a:rPr lang="en-US" dirty="0" smtClean="0">
                <a:solidFill>
                  <a:schemeClr val="accent3">
                    <a:lumMod val="50000"/>
                  </a:schemeClr>
                </a:solidFill>
              </a:rPr>
              <a:t>Sam PE F9 = 2 Technical.  </a:t>
            </a:r>
            <a:r>
              <a:rPr lang="en-US" dirty="0" smtClean="0">
                <a:solidFill>
                  <a:schemeClr val="accent6">
                    <a:lumMod val="75000"/>
                  </a:schemeClr>
                </a:solidFill>
              </a:rPr>
              <a:t>Deborah PE F9 = 1 Academic.</a:t>
            </a:r>
          </a:p>
          <a:p>
            <a:pPr marL="0" indent="0">
              <a:buNone/>
            </a:pPr>
            <a:endParaRPr lang="en-US" dirty="0" smtClean="0"/>
          </a:p>
          <a:p>
            <a:pPr marL="0" indent="0">
              <a:buNone/>
            </a:pPr>
            <a:r>
              <a:rPr lang="en-US" dirty="0" smtClean="0">
                <a:solidFill>
                  <a:schemeClr val="tx2">
                    <a:lumMod val="60000"/>
                    <a:lumOff val="40000"/>
                  </a:schemeClr>
                </a:solidFill>
              </a:rPr>
              <a:t>John takes MAT 1313, </a:t>
            </a:r>
            <a:r>
              <a:rPr lang="en-US" dirty="0" smtClean="0">
                <a:solidFill>
                  <a:schemeClr val="tx2">
                    <a:lumMod val="60000"/>
                    <a:lumOff val="40000"/>
                  </a:schemeClr>
                </a:solidFill>
              </a:rPr>
              <a:t>CF </a:t>
            </a:r>
            <a:r>
              <a:rPr lang="en-US" dirty="0" smtClean="0">
                <a:solidFill>
                  <a:schemeClr val="tx2">
                    <a:lumMod val="60000"/>
                    <a:lumOff val="40000"/>
                  </a:schemeClr>
                </a:solidFill>
              </a:rPr>
              <a:t>F13 = 1 Academic.  </a:t>
            </a:r>
            <a:r>
              <a:rPr lang="en-US" dirty="0" smtClean="0">
                <a:solidFill>
                  <a:schemeClr val="accent3">
                    <a:lumMod val="75000"/>
                  </a:schemeClr>
                </a:solidFill>
              </a:rPr>
              <a:t>Sam takes DDT 1213 SS F13 = 2 Technical.</a:t>
            </a:r>
            <a:r>
              <a:rPr lang="en-US" dirty="0" smtClean="0"/>
              <a:t>  </a:t>
            </a:r>
            <a:r>
              <a:rPr lang="en-US" dirty="0" smtClean="0">
                <a:solidFill>
                  <a:schemeClr val="accent6">
                    <a:lumMod val="75000"/>
                  </a:schemeClr>
                </a:solidFill>
              </a:rPr>
              <a:t>Deborah takes MST 2243 SS F13 = 2 Technical.</a:t>
            </a:r>
          </a:p>
          <a:p>
            <a:pPr marL="0" indent="0">
              <a:buNone/>
            </a:pPr>
            <a:endParaRPr lang="en-US" dirty="0"/>
          </a:p>
          <a:p>
            <a:pPr marL="0" indent="0">
              <a:buNone/>
            </a:pPr>
            <a:r>
              <a:rPr lang="en-US" dirty="0" smtClean="0">
                <a:solidFill>
                  <a:schemeClr val="accent3">
                    <a:lumMod val="75000"/>
                  </a:schemeClr>
                </a:solidFill>
              </a:rPr>
              <a:t>Only Sam’s hours above are paid through the CTE appropriation.</a:t>
            </a:r>
            <a:r>
              <a:rPr lang="en-US" dirty="0" smtClean="0"/>
              <a:t>  </a:t>
            </a:r>
            <a:r>
              <a:rPr lang="en-US" dirty="0" smtClean="0">
                <a:solidFill>
                  <a:schemeClr val="accent6">
                    <a:lumMod val="75000"/>
                  </a:schemeClr>
                </a:solidFill>
              </a:rPr>
              <a:t>Deborah missed out due to being coded as an Academic STUDENT</a:t>
            </a:r>
            <a:r>
              <a:rPr lang="en-US" dirty="0" smtClean="0">
                <a:solidFill>
                  <a:schemeClr val="accent6">
                    <a:lumMod val="75000"/>
                  </a:schemeClr>
                </a:solidFill>
              </a:rPr>
              <a:t>.  </a:t>
            </a:r>
            <a:r>
              <a:rPr lang="en-US" dirty="0" smtClean="0">
                <a:solidFill>
                  <a:schemeClr val="accent1">
                    <a:lumMod val="75000"/>
                  </a:schemeClr>
                </a:solidFill>
              </a:rPr>
              <a:t>John was an Academic student taking Academic courses.</a:t>
            </a:r>
          </a:p>
          <a:p>
            <a:pPr marL="0" indent="0">
              <a:buNone/>
            </a:pPr>
            <a:endParaRPr lang="en-US" sz="2000" dirty="0" smtClean="0"/>
          </a:p>
          <a:p>
            <a:pPr marL="0" indent="0">
              <a:buNone/>
            </a:pPr>
            <a:r>
              <a:rPr lang="en-US" sz="2000" dirty="0" smtClean="0"/>
              <a:t>PE = Primary Enrollment file</a:t>
            </a:r>
          </a:p>
          <a:p>
            <a:pPr marL="0" indent="0">
              <a:buNone/>
            </a:pPr>
            <a:r>
              <a:rPr lang="en-US" sz="2000" dirty="0" smtClean="0"/>
              <a:t>CF = Course File</a:t>
            </a:r>
            <a:endParaRPr lang="en-US" sz="2400" dirty="0" smtClean="0"/>
          </a:p>
          <a:p>
            <a:pPr marL="0" indent="0">
              <a:buNone/>
            </a:pPr>
            <a:endParaRPr lang="en-US" dirty="0"/>
          </a:p>
        </p:txBody>
      </p:sp>
      <p:sp>
        <p:nvSpPr>
          <p:cNvPr id="4" name="Rectangle 3"/>
          <p:cNvSpPr>
            <a:spLocks noChangeArrowheads="1"/>
          </p:cNvSpPr>
          <p:nvPr/>
        </p:nvSpPr>
        <p:spPr bwMode="auto">
          <a:xfrm>
            <a:off x="4515447" y="631274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t>60</a:t>
            </a:r>
            <a:endParaRPr lang="en-US" altLang="en-US" dirty="0"/>
          </a:p>
        </p:txBody>
      </p:sp>
    </p:spTree>
    <p:extLst>
      <p:ext uri="{BB962C8B-B14F-4D97-AF65-F5344CB8AC3E}">
        <p14:creationId xmlns:p14="http://schemas.microsoft.com/office/powerpoint/2010/main" val="3030460263"/>
      </p:ext>
    </p:extLst>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0428"/>
            <a:ext cx="7886700" cy="1325563"/>
          </a:xfrm>
        </p:spPr>
        <p:txBody>
          <a:bodyPr/>
          <a:lstStyle/>
          <a:p>
            <a:pPr algn="ctr"/>
            <a:r>
              <a:rPr lang="en-US" dirty="0"/>
              <a:t>CTE Formula (funds via MDE)</a:t>
            </a:r>
          </a:p>
        </p:txBody>
      </p:sp>
      <p:sp>
        <p:nvSpPr>
          <p:cNvPr id="3" name="Content Placeholder 2"/>
          <p:cNvSpPr>
            <a:spLocks noGrp="1"/>
          </p:cNvSpPr>
          <p:nvPr>
            <p:ph idx="1"/>
          </p:nvPr>
        </p:nvSpPr>
        <p:spPr>
          <a:xfrm>
            <a:off x="628650" y="1146220"/>
            <a:ext cx="7886700" cy="5178380"/>
          </a:xfrm>
        </p:spPr>
        <p:txBody>
          <a:bodyPr>
            <a:normAutofit fontScale="70000" lnSpcReduction="20000"/>
          </a:bodyPr>
          <a:lstStyle/>
          <a:p>
            <a:pPr marL="0" indent="0">
              <a:buNone/>
            </a:pPr>
            <a:endParaRPr lang="en-US" dirty="0"/>
          </a:p>
          <a:p>
            <a:pPr marL="0" indent="0">
              <a:buNone/>
            </a:pPr>
            <a:r>
              <a:rPr lang="en-US" b="1" dirty="0" smtClean="0">
                <a:solidFill>
                  <a:schemeClr val="accent1">
                    <a:lumMod val="75000"/>
                  </a:schemeClr>
                </a:solidFill>
              </a:rPr>
              <a:t>How does this tie to the Enrollment Audit File?</a:t>
            </a:r>
          </a:p>
          <a:p>
            <a:pPr marL="0" indent="0">
              <a:buNone/>
            </a:pPr>
            <a:r>
              <a:rPr lang="en-US" dirty="0"/>
              <a:t>	</a:t>
            </a:r>
            <a:r>
              <a:rPr lang="en-US" dirty="0" smtClean="0"/>
              <a:t>1.	PE Field 9 = Curriculum (A, T, C, NDS)</a:t>
            </a:r>
          </a:p>
          <a:p>
            <a:pPr marL="0" indent="0">
              <a:buNone/>
            </a:pPr>
            <a:r>
              <a:rPr lang="en-US" dirty="0"/>
              <a:t>	</a:t>
            </a:r>
            <a:r>
              <a:rPr lang="en-US" dirty="0" smtClean="0"/>
              <a:t>	NOTE:  </a:t>
            </a:r>
            <a:r>
              <a:rPr lang="en-US" dirty="0" smtClean="0">
                <a:solidFill>
                  <a:srgbClr val="FF0000"/>
                </a:solidFill>
              </a:rPr>
              <a:t>If the STUDENT is not classified here as T or 		C, no CTE distribution occurs even if there is 			enrollment in CTE courses.</a:t>
            </a:r>
          </a:p>
          <a:p>
            <a:pPr marL="0" indent="0">
              <a:buNone/>
            </a:pPr>
            <a:r>
              <a:rPr lang="en-US" dirty="0" smtClean="0">
                <a:solidFill>
                  <a:srgbClr val="FF0000"/>
                </a:solidFill>
              </a:rPr>
              <a:t>  		</a:t>
            </a:r>
            <a:r>
              <a:rPr lang="en-US" dirty="0" smtClean="0"/>
              <a:t>PE Field 27 </a:t>
            </a:r>
            <a:r>
              <a:rPr lang="en-US" dirty="0" smtClean="0"/>
              <a:t>(Program of Study) must </a:t>
            </a:r>
            <a:r>
              <a:rPr lang="en-US" dirty="0" smtClean="0"/>
              <a:t>also validate.</a:t>
            </a:r>
          </a:p>
          <a:p>
            <a:pPr marL="0" indent="0">
              <a:buNone/>
            </a:pPr>
            <a:r>
              <a:rPr lang="en-US" dirty="0"/>
              <a:t>	</a:t>
            </a:r>
            <a:r>
              <a:rPr lang="en-US" dirty="0" smtClean="0"/>
              <a:t>2.	Course File (CF) Field 3 Identifier ties to SS (Student 		Schedule) Field 5 Course Identifier.  This ties </a:t>
            </a:r>
            <a:r>
              <a:rPr lang="en-US" u="sng" dirty="0" smtClean="0">
                <a:solidFill>
                  <a:srgbClr val="FF0000"/>
                </a:solidFill>
              </a:rPr>
              <a:t>CF</a:t>
            </a:r>
            <a:r>
              <a:rPr lang="en-US" dirty="0" smtClean="0">
                <a:solidFill>
                  <a:srgbClr val="FF0000"/>
                </a:solidFill>
              </a:rPr>
              <a:t> 			</a:t>
            </a:r>
            <a:r>
              <a:rPr lang="en-US" u="sng" dirty="0" smtClean="0">
                <a:solidFill>
                  <a:srgbClr val="FF0000"/>
                </a:solidFill>
              </a:rPr>
              <a:t>Field 13</a:t>
            </a:r>
            <a:r>
              <a:rPr lang="en-US" dirty="0" smtClean="0">
                <a:solidFill>
                  <a:srgbClr val="FF0000"/>
                </a:solidFill>
              </a:rPr>
              <a:t> a </a:t>
            </a:r>
            <a:r>
              <a:rPr lang="en-US" u="sng" dirty="0" smtClean="0">
                <a:solidFill>
                  <a:srgbClr val="FF0000"/>
                </a:solidFill>
              </a:rPr>
              <a:t>Course Type </a:t>
            </a:r>
            <a:r>
              <a:rPr lang="en-US" dirty="0" smtClean="0"/>
              <a:t>to the student’s schedule.  	</a:t>
            </a:r>
            <a:r>
              <a:rPr lang="en-US" dirty="0" smtClean="0"/>
              <a:t>3.           CF </a:t>
            </a:r>
            <a:r>
              <a:rPr lang="en-US" dirty="0" smtClean="0"/>
              <a:t>13 is A, T, C and also determines the CTE 			distribution.</a:t>
            </a:r>
          </a:p>
          <a:p>
            <a:pPr marL="0" indent="0">
              <a:buNone/>
            </a:pPr>
            <a:r>
              <a:rPr lang="en-US" dirty="0"/>
              <a:t>	</a:t>
            </a:r>
            <a:r>
              <a:rPr lang="en-US" dirty="0" smtClean="0"/>
              <a:t>4.</a:t>
            </a:r>
            <a:r>
              <a:rPr lang="en-US" dirty="0" smtClean="0"/>
              <a:t>	CF Field 4 (Course Subject</a:t>
            </a:r>
            <a:r>
              <a:rPr lang="en-US" dirty="0" smtClean="0"/>
              <a:t>),  and</a:t>
            </a:r>
          </a:p>
          <a:p>
            <a:pPr marL="0" indent="0">
              <a:buNone/>
            </a:pPr>
            <a:r>
              <a:rPr lang="en-US" dirty="0"/>
              <a:t>	</a:t>
            </a:r>
            <a:r>
              <a:rPr lang="en-US" dirty="0" smtClean="0"/>
              <a:t>	CF Field 5 (Course Number) must be approved by 		MCCB as an authorized Technical or Career course 		offering</a:t>
            </a:r>
            <a:r>
              <a:rPr lang="en-US" dirty="0"/>
              <a:t>.</a:t>
            </a:r>
            <a:endParaRPr lang="en-US" dirty="0" smtClean="0"/>
          </a:p>
        </p:txBody>
      </p:sp>
      <p:sp>
        <p:nvSpPr>
          <p:cNvPr id="4" name="Rectangle 3"/>
          <p:cNvSpPr>
            <a:spLocks noChangeArrowheads="1"/>
          </p:cNvSpPr>
          <p:nvPr/>
        </p:nvSpPr>
        <p:spPr bwMode="auto">
          <a:xfrm>
            <a:off x="4306095" y="631274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t>61</a:t>
            </a:r>
            <a:endParaRPr lang="en-US" altLang="en-US" dirty="0"/>
          </a:p>
        </p:txBody>
      </p:sp>
    </p:spTree>
    <p:extLst>
      <p:ext uri="{BB962C8B-B14F-4D97-AF65-F5344CB8AC3E}">
        <p14:creationId xmlns:p14="http://schemas.microsoft.com/office/powerpoint/2010/main" val="2473609394"/>
      </p:ext>
    </p:extLst>
  </p:cSld>
  <p:clrMapOvr>
    <a:masterClrMapping/>
  </p:clrMapOvr>
  <p:transition spd="slow">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Performance/Outcomes Based Funding Formula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There is “talk” that the Performance/Outcomes Based Funding Formula will go into effect in FY 2020.</a:t>
            </a:r>
          </a:p>
          <a:p>
            <a:pPr marL="0" indent="0">
              <a:buNone/>
            </a:pPr>
            <a:r>
              <a:rPr lang="en-US" sz="2400" dirty="0" smtClean="0"/>
              <a:t>If so, ensuring accurate data in the following areas will be vital:</a:t>
            </a:r>
          </a:p>
          <a:p>
            <a:pPr marL="514350" indent="-514350">
              <a:buFont typeface="+mj-lt"/>
              <a:buAutoNum type="arabicPeriod"/>
            </a:pPr>
            <a:r>
              <a:rPr lang="en-US" sz="2400" dirty="0" smtClean="0"/>
              <a:t>25% - </a:t>
            </a:r>
            <a:r>
              <a:rPr lang="en-US" sz="2400" b="1" dirty="0" smtClean="0">
                <a:solidFill>
                  <a:schemeClr val="accent1">
                    <a:lumMod val="75000"/>
                  </a:schemeClr>
                </a:solidFill>
              </a:rPr>
              <a:t>Student Progression </a:t>
            </a:r>
            <a:r>
              <a:rPr lang="en-US" sz="2400" dirty="0" smtClean="0"/>
              <a:t>(15, 30, 45 credit hour threshold)</a:t>
            </a:r>
          </a:p>
          <a:p>
            <a:pPr marL="514350" indent="-514350">
              <a:buFont typeface="+mj-lt"/>
              <a:buAutoNum type="arabicPeriod"/>
            </a:pPr>
            <a:r>
              <a:rPr lang="en-US" sz="2400" dirty="0" smtClean="0"/>
              <a:t>50% - </a:t>
            </a:r>
            <a:r>
              <a:rPr lang="en-US" sz="2400" b="1" dirty="0" smtClean="0">
                <a:solidFill>
                  <a:schemeClr val="accent1">
                    <a:lumMod val="75000"/>
                  </a:schemeClr>
                </a:solidFill>
              </a:rPr>
              <a:t>Student Completion </a:t>
            </a:r>
            <a:r>
              <a:rPr lang="en-US" sz="2400" dirty="0" smtClean="0"/>
              <a:t>(total degrees awarded &amp; degrees awarded per 100 FTE)</a:t>
            </a:r>
          </a:p>
          <a:p>
            <a:pPr marL="514350" indent="-514350">
              <a:buFont typeface="+mj-lt"/>
              <a:buAutoNum type="arabicPeriod"/>
            </a:pPr>
            <a:r>
              <a:rPr lang="en-US" sz="2400" dirty="0" smtClean="0"/>
              <a:t>25% - </a:t>
            </a:r>
            <a:r>
              <a:rPr lang="en-US" sz="2400" b="1" dirty="0" smtClean="0">
                <a:solidFill>
                  <a:schemeClr val="accent1">
                    <a:lumMod val="75000"/>
                  </a:schemeClr>
                </a:solidFill>
              </a:rPr>
              <a:t>Workforce Education </a:t>
            </a:r>
            <a:r>
              <a:rPr lang="en-US" sz="2400" dirty="0" smtClean="0"/>
              <a:t>(career &amp; technical certificates and AAS degrees) </a:t>
            </a:r>
          </a:p>
          <a:p>
            <a:pPr marL="514350" indent="-514350">
              <a:buFont typeface="+mj-lt"/>
              <a:buAutoNum type="arabicPeriod"/>
            </a:pPr>
            <a:r>
              <a:rPr lang="en-US" sz="2400" b="1" dirty="0" smtClean="0">
                <a:solidFill>
                  <a:schemeClr val="accent1">
                    <a:lumMod val="75000"/>
                  </a:schemeClr>
                </a:solidFill>
              </a:rPr>
              <a:t>Student Access </a:t>
            </a:r>
            <a:r>
              <a:rPr lang="en-US" sz="2400" dirty="0" smtClean="0"/>
              <a:t>– Cumulative, additional weights (Adult Learners, PELL Eligibility, Academically Underprepared and Dual Credit/Dual Enrollment)</a:t>
            </a:r>
          </a:p>
          <a:p>
            <a:pPr marL="514350" indent="-514350">
              <a:buFont typeface="+mj-lt"/>
              <a:buAutoNum type="arabicPeriod"/>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93545570"/>
      </p:ext>
    </p:extLst>
  </p:cSld>
  <p:clrMapOvr>
    <a:masterClrMapping/>
  </p:clrMapOvr>
  <p:transition spd="slow">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Accuracy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Your jobs are vitally important.</a:t>
            </a:r>
          </a:p>
          <a:p>
            <a:pPr marL="0" indent="0">
              <a:buNone/>
            </a:pPr>
            <a:endParaRPr lang="en-US" dirty="0"/>
          </a:p>
          <a:p>
            <a:pPr marL="0" indent="0">
              <a:buNone/>
            </a:pPr>
            <a:r>
              <a:rPr lang="en-US" dirty="0" smtClean="0"/>
              <a:t>The accuracy of the data you provide is </a:t>
            </a:r>
            <a:r>
              <a:rPr lang="en-US" b="1" dirty="0" smtClean="0">
                <a:solidFill>
                  <a:schemeClr val="tx2">
                    <a:lumMod val="75000"/>
                  </a:schemeClr>
                </a:solidFill>
              </a:rPr>
              <a:t>critical</a:t>
            </a:r>
            <a:r>
              <a:rPr lang="en-US" dirty="0" smtClean="0"/>
              <a:t> to the proper allocation of millions of dollars to our community colleges.</a:t>
            </a:r>
          </a:p>
          <a:p>
            <a:pPr marL="0" indent="0">
              <a:buNone/>
            </a:pPr>
            <a:endParaRPr lang="en-US" dirty="0"/>
          </a:p>
          <a:p>
            <a:pPr marL="0" indent="0">
              <a:buNone/>
            </a:pPr>
            <a:r>
              <a:rPr lang="en-US" dirty="0" smtClean="0"/>
              <a:t>Inaccurate data provided by one college impacts </a:t>
            </a:r>
            <a:r>
              <a:rPr lang="en-US" dirty="0" smtClean="0"/>
              <a:t>not only that college, but the </a:t>
            </a:r>
            <a:r>
              <a:rPr lang="en-US" dirty="0" smtClean="0"/>
              <a:t>remaining 14 colleges.</a:t>
            </a:r>
            <a:endParaRPr lang="en-US" dirty="0"/>
          </a:p>
        </p:txBody>
      </p:sp>
    </p:spTree>
    <p:extLst>
      <p:ext uri="{BB962C8B-B14F-4D97-AF65-F5344CB8AC3E}">
        <p14:creationId xmlns:p14="http://schemas.microsoft.com/office/powerpoint/2010/main" val="3742432027"/>
      </p:ext>
    </p:extLst>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a:pPr>
            <a:r>
              <a:rPr lang="en-US" b="1" dirty="0" smtClean="0"/>
              <a:t>Resources</a:t>
            </a:r>
          </a:p>
        </p:txBody>
      </p:sp>
      <p:sp>
        <p:nvSpPr>
          <p:cNvPr id="618499" name="Rectangle 3"/>
          <p:cNvSpPr>
            <a:spLocks noGrp="1" noChangeArrowheads="1"/>
          </p:cNvSpPr>
          <p:nvPr>
            <p:ph type="body" idx="1"/>
            <p:custDataLst>
              <p:tags r:id="rId3"/>
            </p:custDataLst>
          </p:nvPr>
        </p:nvSpPr>
        <p:spPr/>
        <p:txBody>
          <a:bodyPr>
            <a:normAutofit/>
          </a:bodyPr>
          <a:lstStyle/>
          <a:p>
            <a:pPr marL="0" indent="0">
              <a:buNone/>
              <a:defRPr/>
            </a:pPr>
            <a:endParaRPr lang="en-US" dirty="0" smtClean="0"/>
          </a:p>
          <a:p>
            <a:pPr>
              <a:defRPr/>
            </a:pPr>
            <a:r>
              <a:rPr lang="en-US" dirty="0" smtClean="0"/>
              <a:t>“Funding Formula Primer for Data Directors PowerPoint” by David Case </a:t>
            </a:r>
            <a:r>
              <a:rPr lang="en-US" dirty="0" smtClean="0"/>
              <a:t>June 03,2014</a:t>
            </a:r>
            <a:endParaRPr lang="en-US" dirty="0" smtClean="0"/>
          </a:p>
          <a:p>
            <a:pPr marL="0" indent="0">
              <a:buNone/>
              <a:defRPr/>
            </a:pPr>
            <a:endParaRPr lang="en-US" dirty="0" smtClean="0"/>
          </a:p>
          <a:p>
            <a:pPr>
              <a:defRPr/>
            </a:pPr>
            <a:r>
              <a:rPr lang="en-US" dirty="0" smtClean="0"/>
              <a:t>Mississippi Community College Board Support Funding Formula, Career and Technical Funding Formula and FY 2017 Mississippi Budget Request (MBR)    </a:t>
            </a:r>
            <a:endParaRPr lang="en-US" u="sng" dirty="0" smtClean="0">
              <a:solidFill>
                <a:schemeClr val="tx2"/>
              </a:solidFill>
            </a:endParaRPr>
          </a:p>
        </p:txBody>
      </p:sp>
    </p:spTree>
    <p:custDataLst>
      <p:tags r:id="rId1"/>
    </p:custData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3429000" y="3048000"/>
            <a:ext cx="5486400" cy="1362075"/>
          </a:xfrm>
        </p:spPr>
        <p:txBody>
          <a:bodyPr>
            <a:normAutofit/>
          </a:bodyPr>
          <a:lstStyle/>
          <a:p>
            <a:pPr>
              <a:defRPr/>
            </a:pPr>
            <a:r>
              <a:rPr lang="en-US" sz="3600" dirty="0" smtClean="0"/>
              <a:t>Questions??</a:t>
            </a:r>
          </a:p>
        </p:txBody>
      </p:sp>
    </p:spTree>
    <p:custDataLst>
      <p:tags r:id="rId1"/>
    </p:custData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558405"/>
            <a:ext cx="6096000" cy="2144591"/>
          </a:xfrm>
        </p:spPr>
        <p:txBody>
          <a:bodyPr>
            <a:noAutofit/>
          </a:bodyPr>
          <a:lstStyle/>
          <a:p>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Deborah </a:t>
            </a:r>
            <a:r>
              <a:rPr lang="en-US" sz="2800" dirty="0"/>
              <a:t>J. Gilbert, </a:t>
            </a:r>
            <a:r>
              <a:rPr lang="en-US" sz="2800" dirty="0" smtClean="0"/>
              <a:t>CPA </a:t>
            </a:r>
            <a:br>
              <a:rPr lang="en-US" sz="2800" dirty="0" smtClean="0"/>
            </a:br>
            <a:r>
              <a:rPr lang="en-US" sz="2400" dirty="0" smtClean="0"/>
              <a:t>Deputy </a:t>
            </a:r>
            <a:r>
              <a:rPr lang="en-US" sz="2400" dirty="0"/>
              <a:t>Executive Director for Finance and </a:t>
            </a:r>
            <a:r>
              <a:rPr lang="en-US" sz="2400" dirty="0" smtClean="0"/>
              <a:t>Administration</a:t>
            </a:r>
            <a:r>
              <a:rPr lang="en-US" sz="2400" dirty="0"/>
              <a:t/>
            </a:r>
            <a:br>
              <a:rPr lang="en-US" sz="2400" dirty="0"/>
            </a:br>
            <a:r>
              <a:rPr lang="en-US" sz="2400" dirty="0" smtClean="0"/>
              <a:t>Mississippi Community College Board </a:t>
            </a:r>
            <a:br>
              <a:rPr lang="en-US" sz="2400" dirty="0" smtClean="0"/>
            </a:br>
            <a:r>
              <a:rPr lang="en-US" sz="2400" dirty="0" smtClean="0"/>
              <a:t>3825 Ridgewood Road, Jackson, MS  39211</a:t>
            </a:r>
            <a:br>
              <a:rPr lang="en-US" sz="2400" dirty="0" smtClean="0"/>
            </a:br>
            <a:r>
              <a:rPr lang="en-US" sz="2000" dirty="0" smtClean="0">
                <a:hlinkClick r:id="rId2"/>
              </a:rPr>
              <a:t>DGILBERT@MCCB.EDU</a:t>
            </a:r>
            <a:endParaRPr lang="en-US" sz="2800" dirty="0"/>
          </a:p>
        </p:txBody>
      </p:sp>
      <p:pic>
        <p:nvPicPr>
          <p:cNvPr id="3075" name="Picture 3" descr="C:\Users\deborah\AppData\Local\Microsoft\Windows\Temporary Internet Files\Content.Outlook\BTKUVNLE\MCCB logo blue logo trademarke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4724400"/>
            <a:ext cx="2077486" cy="1922098"/>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3"/>
          </p:nvPr>
        </p:nvSpPr>
        <p:spPr>
          <a:xfrm>
            <a:off x="9753600" y="4991100"/>
            <a:ext cx="2133600" cy="990600"/>
          </a:xfrm>
        </p:spPr>
      </p:sp>
    </p:spTree>
    <p:extLst>
      <p:ext uri="{BB962C8B-B14F-4D97-AF65-F5344CB8AC3E}">
        <p14:creationId xmlns:p14="http://schemas.microsoft.com/office/powerpoint/2010/main" val="3785781937"/>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Fund Appropriations for </a:t>
            </a:r>
            <a:br>
              <a:rPr lang="en-US" dirty="0" smtClean="0"/>
            </a:br>
            <a:r>
              <a:rPr lang="en-US" dirty="0" smtClean="0"/>
              <a:t>FY 2017 Budget</a:t>
            </a:r>
            <a:endParaRPr lang="en-US" dirty="0"/>
          </a:p>
        </p:txBody>
      </p:sp>
      <p:pic>
        <p:nvPicPr>
          <p:cNvPr id="4" name="Picture 2" descr="C:\Users\deborah\AppData\Local\Microsoft\Windows\Temporary Internet Files\Content.Outlook\BTKUVNLE\DOC041916-04192016170240-0001.jpg"/>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533400" y="1447800"/>
            <a:ext cx="3733801" cy="5257800"/>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67201" y="2590800"/>
            <a:ext cx="4724400" cy="3539430"/>
          </a:xfrm>
          <a:prstGeom prst="rect">
            <a:avLst/>
          </a:prstGeom>
          <a:noFill/>
        </p:spPr>
        <p:txBody>
          <a:bodyPr wrap="square" rtlCol="0">
            <a:spAutoFit/>
          </a:bodyPr>
          <a:lstStyle/>
          <a:p>
            <a:r>
              <a:rPr lang="en-US" sz="2800" dirty="0"/>
              <a:t>Of the Regular General  Fund appropriations for </a:t>
            </a:r>
          </a:p>
          <a:p>
            <a:r>
              <a:rPr lang="en-US" sz="2800" dirty="0"/>
              <a:t>FY </a:t>
            </a:r>
            <a:r>
              <a:rPr lang="en-US" sz="2800" dirty="0" smtClean="0"/>
              <a:t>2017, </a:t>
            </a:r>
            <a:r>
              <a:rPr lang="en-US" sz="2800" b="1" dirty="0">
                <a:solidFill>
                  <a:schemeClr val="accent1">
                    <a:lumMod val="75000"/>
                  </a:schemeClr>
                </a:solidFill>
              </a:rPr>
              <a:t>All Educational </a:t>
            </a:r>
          </a:p>
          <a:p>
            <a:r>
              <a:rPr lang="en-US" sz="2800" b="1" dirty="0">
                <a:solidFill>
                  <a:schemeClr val="accent1">
                    <a:lumMod val="75000"/>
                  </a:schemeClr>
                </a:solidFill>
              </a:rPr>
              <a:t>Activities </a:t>
            </a:r>
            <a:r>
              <a:rPr lang="en-US" sz="2800" dirty="0"/>
              <a:t>accounts for a</a:t>
            </a:r>
          </a:p>
          <a:p>
            <a:r>
              <a:rPr lang="en-US" sz="2800" dirty="0"/>
              <a:t>majority of the </a:t>
            </a:r>
          </a:p>
          <a:p>
            <a:r>
              <a:rPr lang="en-US" sz="2800" dirty="0"/>
              <a:t>Expenditures at </a:t>
            </a:r>
            <a:r>
              <a:rPr lang="en-US" sz="2800" b="1" dirty="0" smtClean="0">
                <a:solidFill>
                  <a:schemeClr val="accent1">
                    <a:lumMod val="75000"/>
                  </a:schemeClr>
                </a:solidFill>
              </a:rPr>
              <a:t>54.32%, </a:t>
            </a:r>
            <a:r>
              <a:rPr lang="en-US" sz="2800" b="1" dirty="0" smtClean="0">
                <a:solidFill>
                  <a:srgbClr val="003300"/>
                </a:solidFill>
              </a:rPr>
              <a:t>which is down from close to</a:t>
            </a:r>
            <a:r>
              <a:rPr lang="en-US" sz="2800" b="1" dirty="0" smtClean="0">
                <a:solidFill>
                  <a:schemeClr val="accent1">
                    <a:lumMod val="75000"/>
                  </a:schemeClr>
                </a:solidFill>
              </a:rPr>
              <a:t> 60%</a:t>
            </a:r>
            <a:r>
              <a:rPr lang="en-US" sz="2800" b="1" dirty="0" smtClean="0">
                <a:solidFill>
                  <a:srgbClr val="003300"/>
                </a:solidFill>
              </a:rPr>
              <a:t> in previous years</a:t>
            </a:r>
            <a:r>
              <a:rPr lang="en-US" sz="2800" dirty="0" smtClean="0"/>
              <a:t>.</a:t>
            </a:r>
            <a:endParaRPr lang="en-US" sz="2800" dirty="0"/>
          </a:p>
        </p:txBody>
      </p:sp>
      <p:sp>
        <p:nvSpPr>
          <p:cNvPr id="6" name="Footer Placeholder 4"/>
          <p:cNvSpPr txBox="1">
            <a:spLocks noGrp="1"/>
          </p:cNvSpPr>
          <p:nvPr/>
        </p:nvSpPr>
        <p:spPr bwMode="auto">
          <a:xfrm>
            <a:off x="4160178" y="6360036"/>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dirty="0" smtClean="0"/>
              <a:t>7</a:t>
            </a:r>
            <a:endParaRPr lang="en-US" altLang="en-US" sz="1000" b="1" dirty="0"/>
          </a:p>
        </p:txBody>
      </p:sp>
    </p:spTree>
    <p:extLst>
      <p:ext uri="{BB962C8B-B14F-4D97-AF65-F5344CB8AC3E}">
        <p14:creationId xmlns:p14="http://schemas.microsoft.com/office/powerpoint/2010/main" val="1167232872"/>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48891" y="425078"/>
            <a:ext cx="7350125" cy="801194"/>
          </a:xfrm>
        </p:spPr>
        <p:txBody>
          <a:bodyPr/>
          <a:lstStyle/>
          <a:p>
            <a:pPr algn="ctr" eaLnBrk="1" hangingPunct="1"/>
            <a:r>
              <a:rPr lang="en-US" altLang="en-US" sz="2000" b="0" smtClean="0">
                <a:latin typeface="Arial Rounded MT Bold" pitchFamily="34" charset="0"/>
              </a:rPr>
              <a:t>TOTAL EDUCATION GENERAL FUND AS A % OF </a:t>
            </a:r>
            <a:br>
              <a:rPr lang="en-US" altLang="en-US" sz="2000" b="0" smtClean="0">
                <a:latin typeface="Arial Rounded MT Bold" pitchFamily="34" charset="0"/>
              </a:rPr>
            </a:br>
            <a:r>
              <a:rPr lang="en-US" altLang="en-US" sz="2000" b="0" smtClean="0">
                <a:latin typeface="Arial Rounded MT Bold" pitchFamily="34" charset="0"/>
              </a:rPr>
              <a:t>TOTAL GENERAL FUND APPROPRIATED</a:t>
            </a:r>
          </a:p>
        </p:txBody>
      </p:sp>
      <p:sp>
        <p:nvSpPr>
          <p:cNvPr id="15363" name="Text Box 4"/>
          <p:cNvSpPr txBox="1">
            <a:spLocks noChangeArrowheads="1"/>
          </p:cNvSpPr>
          <p:nvPr/>
        </p:nvSpPr>
        <p:spPr bwMode="auto">
          <a:xfrm>
            <a:off x="952500" y="4789361"/>
            <a:ext cx="7524750" cy="1938992"/>
          </a:xfrm>
          <a:prstGeom prst="rect">
            <a:avLst/>
          </a:prstGeom>
          <a:solidFill>
            <a:srgbClr val="CCFFFF"/>
          </a:solidFill>
          <a:ln w="9525">
            <a:solidFill>
              <a:schemeClr val="accent1"/>
            </a:solidFill>
            <a:miter lim="800000"/>
            <a:headEnd/>
            <a:tailEnd/>
          </a:ln>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b="1">
                <a:solidFill>
                  <a:srgbClr val="993300"/>
                </a:solidFill>
                <a:latin typeface="Arial Rounded MT Bold" pitchFamily="34" charset="0"/>
              </a:rPr>
              <a:t>FY 2000</a:t>
            </a:r>
            <a:r>
              <a:rPr lang="en-US" altLang="en-US" sz="2400" b="1">
                <a:solidFill>
                  <a:srgbClr val="31693A"/>
                </a:solidFill>
                <a:latin typeface="Arial Rounded MT Bold" pitchFamily="34" charset="0"/>
              </a:rPr>
              <a:t>				</a:t>
            </a:r>
            <a:r>
              <a:rPr lang="en-US" altLang="en-US" sz="2400" b="1">
                <a:solidFill>
                  <a:srgbClr val="993300"/>
                </a:solidFill>
                <a:latin typeface="Arial Rounded MT Bold" pitchFamily="34" charset="0"/>
              </a:rPr>
              <a:t>FY 2016</a:t>
            </a:r>
          </a:p>
          <a:p>
            <a:pPr eaLnBrk="1" hangingPunct="1">
              <a:spcBef>
                <a:spcPct val="0"/>
              </a:spcBef>
              <a:buClrTx/>
              <a:buSzTx/>
              <a:buFontTx/>
              <a:buNone/>
            </a:pPr>
            <a:r>
              <a:rPr lang="en-US" altLang="en-US" sz="2400" b="1">
                <a:solidFill>
                  <a:srgbClr val="31693A"/>
                </a:solidFill>
                <a:latin typeface="Times New Roman" pitchFamily="18" charset="0"/>
              </a:rPr>
              <a:t>39.24%	    </a:t>
            </a:r>
            <a:r>
              <a:rPr lang="en-US" altLang="en-US" sz="1800" b="1">
                <a:latin typeface="Times New Roman" pitchFamily="18" charset="0"/>
              </a:rPr>
              <a:t>Public Education</a:t>
            </a:r>
            <a:r>
              <a:rPr lang="en-US" altLang="en-US" sz="1800" b="1">
                <a:solidFill>
                  <a:srgbClr val="31693A"/>
                </a:solidFill>
                <a:latin typeface="Times New Roman" pitchFamily="18" charset="0"/>
              </a:rPr>
              <a:t>	 </a:t>
            </a:r>
            <a:r>
              <a:rPr lang="en-US" altLang="en-US" sz="2400" b="1">
                <a:solidFill>
                  <a:srgbClr val="31693A"/>
                </a:solidFill>
                <a:latin typeface="Times New Roman" pitchFamily="18" charset="0"/>
              </a:rPr>
              <a:t>39.29%</a:t>
            </a:r>
          </a:p>
          <a:p>
            <a:pPr eaLnBrk="1" hangingPunct="1">
              <a:spcBef>
                <a:spcPct val="0"/>
              </a:spcBef>
              <a:buClrTx/>
              <a:buSzTx/>
              <a:buFontTx/>
              <a:buNone/>
            </a:pPr>
            <a:r>
              <a:rPr lang="en-US" altLang="en-US" sz="2400" b="1">
                <a:solidFill>
                  <a:srgbClr val="31693A"/>
                </a:solidFill>
                <a:latin typeface="Times New Roman" pitchFamily="18" charset="0"/>
              </a:rPr>
              <a:t>14.14%</a:t>
            </a:r>
            <a:r>
              <a:rPr lang="en-US" altLang="en-US" sz="1800" b="1">
                <a:solidFill>
                  <a:srgbClr val="31693A"/>
                </a:solidFill>
                <a:latin typeface="Times New Roman" pitchFamily="18" charset="0"/>
              </a:rPr>
              <a:t>	               </a:t>
            </a:r>
            <a:r>
              <a:rPr lang="en-US" altLang="en-US" sz="1800" b="1">
                <a:latin typeface="Times New Roman" pitchFamily="18" charset="0"/>
              </a:rPr>
              <a:t>IHL	</a:t>
            </a:r>
            <a:r>
              <a:rPr lang="en-US" altLang="en-US" sz="1800" b="1">
                <a:solidFill>
                  <a:srgbClr val="31693A"/>
                </a:solidFill>
                <a:latin typeface="Times New Roman" pitchFamily="18" charset="0"/>
              </a:rPr>
              <a:t>	 </a:t>
            </a:r>
            <a:r>
              <a:rPr lang="en-US" altLang="en-US" sz="2400" b="1">
                <a:solidFill>
                  <a:srgbClr val="31693A"/>
                </a:solidFill>
                <a:latin typeface="Times New Roman" pitchFamily="18" charset="0"/>
              </a:rPr>
              <a:t>12.02%</a:t>
            </a:r>
          </a:p>
          <a:p>
            <a:pPr eaLnBrk="1" hangingPunct="1">
              <a:spcBef>
                <a:spcPct val="0"/>
              </a:spcBef>
              <a:buClrTx/>
              <a:buSzTx/>
              <a:buFontTx/>
              <a:buNone/>
            </a:pPr>
            <a:r>
              <a:rPr lang="en-US" altLang="en-US" sz="2400" b="1" u="sng">
                <a:solidFill>
                  <a:srgbClr val="31693A"/>
                </a:solidFill>
                <a:latin typeface="Times New Roman" pitchFamily="18" charset="0"/>
              </a:rPr>
              <a:t>  4.07%</a:t>
            </a:r>
            <a:r>
              <a:rPr lang="en-US" altLang="en-US" sz="2400" b="1">
                <a:solidFill>
                  <a:srgbClr val="31693A"/>
                </a:solidFill>
                <a:latin typeface="Times New Roman" pitchFamily="18" charset="0"/>
              </a:rPr>
              <a:t>	</a:t>
            </a:r>
            <a:r>
              <a:rPr lang="en-US" altLang="en-US" sz="1800" b="1">
                <a:latin typeface="Times New Roman" pitchFamily="18" charset="0"/>
              </a:rPr>
              <a:t>Community/Jr. Colleges</a:t>
            </a:r>
            <a:r>
              <a:rPr lang="en-US" altLang="en-US" sz="1800" b="1">
                <a:solidFill>
                  <a:srgbClr val="31693A"/>
                </a:solidFill>
                <a:latin typeface="Times New Roman" pitchFamily="18" charset="0"/>
              </a:rPr>
              <a:t>	</a:t>
            </a:r>
            <a:r>
              <a:rPr lang="en-US" altLang="en-US" sz="1800" b="1" u="sng">
                <a:solidFill>
                  <a:srgbClr val="31693A"/>
                </a:solidFill>
                <a:latin typeface="Times New Roman" pitchFamily="18" charset="0"/>
              </a:rPr>
              <a:t>    </a:t>
            </a:r>
            <a:r>
              <a:rPr lang="en-US" altLang="en-US" sz="2400" b="1" u="sng">
                <a:solidFill>
                  <a:srgbClr val="31693A"/>
                </a:solidFill>
                <a:latin typeface="Times New Roman" pitchFamily="18" charset="0"/>
              </a:rPr>
              <a:t>3.85%</a:t>
            </a:r>
            <a:endParaRPr lang="en-US" altLang="en-US" sz="2400" b="1">
              <a:solidFill>
                <a:srgbClr val="31693A"/>
              </a:solidFill>
              <a:latin typeface="Times New Roman" pitchFamily="18" charset="0"/>
            </a:endParaRPr>
          </a:p>
          <a:p>
            <a:pPr eaLnBrk="1" hangingPunct="1">
              <a:spcBef>
                <a:spcPct val="0"/>
              </a:spcBef>
              <a:buClrTx/>
              <a:buSzTx/>
              <a:buFontTx/>
              <a:buNone/>
            </a:pPr>
            <a:r>
              <a:rPr lang="en-US" altLang="en-US" sz="2400" b="1">
                <a:solidFill>
                  <a:srgbClr val="31693A"/>
                </a:solidFill>
                <a:latin typeface="Times New Roman" pitchFamily="18" charset="0"/>
              </a:rPr>
              <a:t>57.44%				 55.15%</a:t>
            </a:r>
          </a:p>
        </p:txBody>
      </p:sp>
      <p:graphicFrame>
        <p:nvGraphicFramePr>
          <p:cNvPr id="15364" name="Object 5"/>
          <p:cNvGraphicFramePr>
            <a:graphicFrameLocks noChangeAspect="1"/>
          </p:cNvGraphicFramePr>
          <p:nvPr/>
        </p:nvGraphicFramePr>
        <p:xfrm>
          <a:off x="1333500" y="1577908"/>
          <a:ext cx="6088063" cy="1307505"/>
        </p:xfrm>
        <a:graphic>
          <a:graphicData uri="http://schemas.openxmlformats.org/presentationml/2006/ole">
            <mc:AlternateContent xmlns:mc="http://schemas.openxmlformats.org/markup-compatibility/2006">
              <mc:Choice xmlns:v="urn:schemas-microsoft-com:vml" Requires="v">
                <p:oleObj spid="_x0000_s11320" name="Chart" r:id="rId4" imgW="8286775" imgH="3129030" progId="MSGraph.Chart.8">
                  <p:embed followColorScheme="full"/>
                </p:oleObj>
              </mc:Choice>
              <mc:Fallback>
                <p:oleObj name="Chart" r:id="rId4" imgW="8286775" imgH="3129030" progId="MSGraph.Chart.8">
                  <p:embed followColorScheme="full"/>
                  <p:pic>
                    <p:nvPicPr>
                      <p:cNvPr id="0" name=""/>
                      <p:cNvPicPr>
                        <a:picLocks noChangeAspect="1" noChangeArrowheads="1"/>
                      </p:cNvPicPr>
                      <p:nvPr/>
                    </p:nvPicPr>
                    <p:blipFill>
                      <a:blip r:embed="rId5"/>
                      <a:srcRect/>
                      <a:stretch>
                        <a:fillRect/>
                      </a:stretch>
                    </p:blipFill>
                    <p:spPr bwMode="auto">
                      <a:xfrm>
                        <a:off x="1333500" y="1577908"/>
                        <a:ext cx="6088063" cy="1307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6"/>
          <p:cNvGraphicFramePr>
            <a:graphicFrameLocks noChangeAspect="1"/>
          </p:cNvGraphicFramePr>
          <p:nvPr/>
        </p:nvGraphicFramePr>
        <p:xfrm>
          <a:off x="1270000" y="3320505"/>
          <a:ext cx="6320235" cy="1364256"/>
        </p:xfrm>
        <a:graphic>
          <a:graphicData uri="http://schemas.openxmlformats.org/presentationml/2006/ole">
            <mc:AlternateContent xmlns:mc="http://schemas.openxmlformats.org/markup-compatibility/2006">
              <mc:Choice xmlns:v="urn:schemas-microsoft-com:vml" Requires="v">
                <p:oleObj spid="_x0000_s11321" r:id="rId6" imgW="5054022" imgH="1944793" progId="Excel.Chart.8">
                  <p:embed/>
                </p:oleObj>
              </mc:Choice>
              <mc:Fallback>
                <p:oleObj r:id="rId6" imgW="5054022" imgH="1944793"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0" y="3320505"/>
                        <a:ext cx="6320235" cy="136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Text Box 7"/>
          <p:cNvSpPr txBox="1">
            <a:spLocks noChangeArrowheads="1"/>
          </p:cNvSpPr>
          <p:nvPr/>
        </p:nvSpPr>
        <p:spPr bwMode="auto">
          <a:xfrm>
            <a:off x="6191250" y="1306391"/>
            <a:ext cx="1370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b="1">
                <a:solidFill>
                  <a:schemeClr val="accent2"/>
                </a:solidFill>
                <a:latin typeface="Arial Rounded MT Bold" pitchFamily="34" charset="0"/>
              </a:rPr>
              <a:t>FY 2000</a:t>
            </a:r>
          </a:p>
        </p:txBody>
      </p:sp>
      <p:sp>
        <p:nvSpPr>
          <p:cNvPr id="15367" name="Text Box 8"/>
          <p:cNvSpPr txBox="1">
            <a:spLocks noChangeArrowheads="1"/>
          </p:cNvSpPr>
          <p:nvPr/>
        </p:nvSpPr>
        <p:spPr bwMode="auto">
          <a:xfrm>
            <a:off x="6191250" y="3102402"/>
            <a:ext cx="1370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b="1">
                <a:solidFill>
                  <a:schemeClr val="accent2"/>
                </a:solidFill>
                <a:latin typeface="Arial Rounded MT Bold" pitchFamily="34" charset="0"/>
              </a:rPr>
              <a:t>FY 2016</a:t>
            </a:r>
          </a:p>
        </p:txBody>
      </p:sp>
      <p:sp>
        <p:nvSpPr>
          <p:cNvPr id="15368" name="Footer Placeholder 4"/>
          <p:cNvSpPr txBox="1">
            <a:spLocks noGrp="1"/>
          </p:cNvSpPr>
          <p:nvPr/>
        </p:nvSpPr>
        <p:spPr bwMode="auto">
          <a:xfrm>
            <a:off x="4095750" y="6526395"/>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0" b="1"/>
              <a:t>8</a:t>
            </a:r>
          </a:p>
        </p:txBody>
      </p:sp>
    </p:spTree>
    <p:extLst>
      <p:ext uri="{BB962C8B-B14F-4D97-AF65-F5344CB8AC3E}">
        <p14:creationId xmlns:p14="http://schemas.microsoft.com/office/powerpoint/2010/main" val="15509069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sz="3200" b="1" dirty="0" smtClean="0"/>
              <a:t/>
            </a:r>
            <a:br>
              <a:rPr lang="en-US" altLang="en-US" sz="3200" b="1" dirty="0" smtClean="0"/>
            </a:br>
            <a:r>
              <a:rPr lang="en-US" altLang="en-US" sz="3200" b="1" dirty="0" smtClean="0"/>
              <a:t>Education &amp; General Expenditures – FY 2015</a:t>
            </a:r>
            <a:br>
              <a:rPr lang="en-US" altLang="en-US" sz="3200" b="1" dirty="0" smtClean="0"/>
            </a:br>
            <a:endParaRPr lang="en-US" altLang="en-US" sz="3200" b="1" dirty="0" smtClean="0"/>
          </a:p>
        </p:txBody>
      </p:sp>
      <p:sp>
        <p:nvSpPr>
          <p:cNvPr id="16387" name="Footer Placeholder 4"/>
          <p:cNvSpPr txBox="1">
            <a:spLocks noGrp="1"/>
          </p:cNvSpPr>
          <p:nvPr/>
        </p:nvSpPr>
        <p:spPr bwMode="auto">
          <a:xfrm>
            <a:off x="4095750" y="6526395"/>
            <a:ext cx="1143000"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endParaRPr lang="en-US" altLang="en-US" sz="1000" b="1" dirty="0"/>
          </a:p>
        </p:txBody>
      </p:sp>
      <p:sp>
        <p:nvSpPr>
          <p:cNvPr id="16389" name="TextBox 1"/>
          <p:cNvSpPr txBox="1">
            <a:spLocks noChangeArrowheads="1"/>
          </p:cNvSpPr>
          <p:nvPr/>
        </p:nvSpPr>
        <p:spPr bwMode="auto">
          <a:xfrm>
            <a:off x="4694939" y="6431144"/>
            <a:ext cx="2103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100" dirty="0"/>
              <a:t>9</a:t>
            </a:r>
          </a:p>
        </p:txBody>
      </p:sp>
      <p:pic>
        <p:nvPicPr>
          <p:cNvPr id="15362" name="Picture 2" descr="C:\Users\deborah\AppData\Local\Microsoft\Windows\Temporary Internet Files\Content.Outlook\BTKUVNLE\DOC060716-06072016132406-000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16200000">
            <a:off x="2361712" y="-338140"/>
            <a:ext cx="4876799" cy="829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62865"/>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5.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6.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7.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8.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2609</Words>
  <Application>Microsoft Office PowerPoint</Application>
  <PresentationFormat>On-screen Show (4:3)</PresentationFormat>
  <Paragraphs>713</Paragraphs>
  <Slides>66</Slides>
  <Notes>19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66</vt:i4>
      </vt:variant>
    </vt:vector>
  </HeadingPairs>
  <TitlesOfParts>
    <vt:vector size="70" baseType="lpstr">
      <vt:lpstr>Training</vt:lpstr>
      <vt:lpstr>Chart</vt:lpstr>
      <vt:lpstr>Microsoft Excel Chart</vt:lpstr>
      <vt:lpstr>Microsoft Excel 97-2003 Worksheet</vt:lpstr>
      <vt:lpstr>Mississippi CJC’s FTE Funding Formulas and the Importance of Accurate Data    Summer Data Conference June 9, 2016  </vt:lpstr>
      <vt:lpstr>Today’s Overview </vt:lpstr>
      <vt:lpstr>Major Types of Funding Received by the  Community and Junior Colleges</vt:lpstr>
      <vt:lpstr> CJC System has Two funding formulas that are primarily FTE based   </vt:lpstr>
      <vt:lpstr>Support Funding Formula</vt:lpstr>
      <vt:lpstr>General Fund Est. Revenues by Source FY 2017</vt:lpstr>
      <vt:lpstr>General Fund Appropriations for  FY 2017 Budget</vt:lpstr>
      <vt:lpstr>TOTAL EDUCATION GENERAL FUND AS A % OF  TOTAL GENERAL FUND APPROPRIATED</vt:lpstr>
      <vt:lpstr> Education &amp; General Expenditures – FY 2015 </vt:lpstr>
      <vt:lpstr>PowerPoint Presentation</vt:lpstr>
      <vt:lpstr> </vt:lpstr>
      <vt:lpstr>PowerPoint Presentation</vt:lpstr>
      <vt:lpstr>FY 2017 CJC Support Summary Formula and Line Items</vt:lpstr>
      <vt:lpstr> State Sources/Funding Formula FY 2017 </vt:lpstr>
      <vt:lpstr>CJC Support Formula Calculation</vt:lpstr>
      <vt:lpstr>CJC Support Formula </vt:lpstr>
      <vt:lpstr>Support Formula Base</vt:lpstr>
      <vt:lpstr>Full Time Equivalent (FTE)</vt:lpstr>
      <vt:lpstr>CJC Support Formula</vt:lpstr>
      <vt:lpstr>CJC Support Formula</vt:lpstr>
      <vt:lpstr>CJC Support Formula</vt:lpstr>
      <vt:lpstr>CJC Support Formula</vt:lpstr>
      <vt:lpstr>CJC Support Formula</vt:lpstr>
      <vt:lpstr>PowerPoint Presentation</vt:lpstr>
      <vt:lpstr>MSVCC PROVIDER HOURS</vt:lpstr>
      <vt:lpstr>MSVCC PROVIDER HOURS</vt:lpstr>
      <vt:lpstr>Traditional vs. MSVCC – Fall 2014</vt:lpstr>
      <vt:lpstr>Traditional vs. MSVCC  SCH Facts – FALL 2014</vt:lpstr>
      <vt:lpstr>Formula SCH Facts – FALL 2014</vt:lpstr>
      <vt:lpstr>MSVCC Provider Credit Hours as a % of Total Provider Credit Hours –Fall 2014</vt:lpstr>
      <vt:lpstr>Part-time Host &amp; Provider</vt:lpstr>
      <vt:lpstr>Part-time Host &amp; Provider</vt:lpstr>
      <vt:lpstr>CJC Support Formula- MSVCC</vt:lpstr>
      <vt:lpstr>CJC Support Formula- MSVCC</vt:lpstr>
      <vt:lpstr>Funding Scenario I</vt:lpstr>
      <vt:lpstr>Funding Scenario II</vt:lpstr>
      <vt:lpstr>CJC Support Formula- MSVCC</vt:lpstr>
      <vt:lpstr>PowerPoint Presentation</vt:lpstr>
      <vt:lpstr>Line Items that utilize FTE in their Formulas</vt:lpstr>
      <vt:lpstr>Career and Technical Ed Formula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Career &amp; Technical Funding Formula </vt:lpstr>
      <vt:lpstr>Career and Technical Funding Formula</vt:lpstr>
      <vt:lpstr>CTE Formula – Technical Enrollment</vt:lpstr>
      <vt:lpstr>CTE Formula – Career Enrollment</vt:lpstr>
      <vt:lpstr>CTE Formula – Level 3 High Cost Programs Enrollment</vt:lpstr>
      <vt:lpstr>CTE Formula (funds via MDE)</vt:lpstr>
      <vt:lpstr>PowerPoint Presentation</vt:lpstr>
      <vt:lpstr>Per Student Funding from Both Funding Formulas – FY 2015</vt:lpstr>
      <vt:lpstr>CTE Formula (funds via MDE)</vt:lpstr>
      <vt:lpstr>CTE Formula (funds via MDE)</vt:lpstr>
      <vt:lpstr>Performance/Outcomes Based Funding Formula</vt:lpstr>
      <vt:lpstr>Data Accuracy</vt:lpstr>
      <vt:lpstr>Resources</vt:lpstr>
      <vt:lpstr>Questions??</vt:lpstr>
      <vt:lpstr>           Deborah J. Gilbert, CPA  Deputy Executive Director for Finance and Administration Mississippi Community College Board  3825 Ridgewood Road, Jackson, MS  39211 DGILBERT@MCCB.EDU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2016-04-05T22:53:17Z</dcterms:created>
  <dcterms:modified xsi:type="dcterms:W3CDTF">2016-06-07T22:09:05Z</dcterms:modified>
</cp:coreProperties>
</file>