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Lst>
  <p:notesMasterIdLst>
    <p:notesMasterId r:id="rId27"/>
  </p:notesMasterIdLst>
  <p:handoutMasterIdLst>
    <p:handoutMasterId r:id="rId28"/>
  </p:handoutMasterIdLst>
  <p:sldIdLst>
    <p:sldId id="257" r:id="rId3"/>
    <p:sldId id="308" r:id="rId4"/>
    <p:sldId id="309" r:id="rId5"/>
    <p:sldId id="310" r:id="rId6"/>
    <p:sldId id="289" r:id="rId7"/>
    <p:sldId id="307" r:id="rId8"/>
    <p:sldId id="290" r:id="rId9"/>
    <p:sldId id="291" r:id="rId10"/>
    <p:sldId id="266" r:id="rId11"/>
    <p:sldId id="293" r:id="rId12"/>
    <p:sldId id="295" r:id="rId13"/>
    <p:sldId id="311" r:id="rId14"/>
    <p:sldId id="312" r:id="rId15"/>
    <p:sldId id="313" r:id="rId16"/>
    <p:sldId id="296" r:id="rId17"/>
    <p:sldId id="314" r:id="rId18"/>
    <p:sldId id="297" r:id="rId19"/>
    <p:sldId id="306" r:id="rId20"/>
    <p:sldId id="294" r:id="rId21"/>
    <p:sldId id="317" r:id="rId22"/>
    <p:sldId id="298" r:id="rId23"/>
    <p:sldId id="318" r:id="rId24"/>
    <p:sldId id="278" r:id="rId25"/>
    <p:sldId id="282"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3324" autoAdjust="0"/>
  </p:normalViewPr>
  <p:slideViewPr>
    <p:cSldViewPr snapToGrid="0">
      <p:cViewPr varScale="1">
        <p:scale>
          <a:sx n="105" d="100"/>
          <a:sy n="105" d="100"/>
        </p:scale>
        <p:origin x="636" y="10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95" d="100"/>
          <a:sy n="95" d="100"/>
        </p:scale>
        <p:origin x="272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F122D0-996F-42FF-B390-C8B927F2705F}" type="doc">
      <dgm:prSet loTypeId="urn:microsoft.com/office/officeart/2005/8/layout/bProcess4" loCatId="process" qsTypeId="urn:microsoft.com/office/officeart/2005/8/quickstyle/simple1" qsCatId="simple" csTypeId="urn:microsoft.com/office/officeart/2005/8/colors/accent1_1" csCatId="accent1" phldr="1"/>
      <dgm:spPr/>
      <dgm:t>
        <a:bodyPr/>
        <a:lstStyle/>
        <a:p>
          <a:endParaRPr lang="en-US"/>
        </a:p>
      </dgm:t>
    </dgm:pt>
    <dgm:pt modelId="{BDECD081-DC89-4428-8BF8-9C7786C3D481}">
      <dgm:prSet phldrT="[Text]"/>
      <dgm:spPr/>
      <dgm:t>
        <a:bodyPr/>
        <a:lstStyle/>
        <a:p>
          <a:pPr>
            <a:lnSpc>
              <a:spcPct val="90000"/>
            </a:lnSpc>
            <a:spcAft>
              <a:spcPct val="35000"/>
            </a:spcAft>
          </a:pPr>
          <a:r>
            <a:rPr lang="en-US" b="0" dirty="0" smtClean="0"/>
            <a:t>5 Categories of Programs</a:t>
          </a:r>
          <a:endParaRPr lang="en-US" b="0" dirty="0"/>
        </a:p>
      </dgm:t>
    </dgm:pt>
    <dgm:pt modelId="{61EA7924-2453-4910-BFD0-39A38974D9DC}" type="parTrans" cxnId="{30AC5A3A-9B7A-40E5-8C1B-23B98F72B317}">
      <dgm:prSet/>
      <dgm:spPr/>
      <dgm:t>
        <a:bodyPr/>
        <a:lstStyle/>
        <a:p>
          <a:endParaRPr lang="en-US"/>
        </a:p>
      </dgm:t>
    </dgm:pt>
    <dgm:pt modelId="{7AB082F9-1B86-4E0A-8CA4-32719FD673AE}" type="sibTrans" cxnId="{30AC5A3A-9B7A-40E5-8C1B-23B98F72B317}">
      <dgm:prSet/>
      <dgm:spPr/>
      <dgm:t>
        <a:bodyPr/>
        <a:lstStyle/>
        <a:p>
          <a:endParaRPr lang="en-US"/>
        </a:p>
      </dgm:t>
    </dgm:pt>
    <dgm:pt modelId="{C710F2D2-63CE-4873-87AE-3A9980E81FB5}">
      <dgm:prSet phldrT="[Text]"/>
      <dgm:spPr/>
      <dgm:t>
        <a:bodyPr/>
        <a:lstStyle/>
        <a:p>
          <a:r>
            <a:rPr lang="en-US" b="0" dirty="0" smtClean="0"/>
            <a:t>29 Programs of Study &amp; CIP Codes</a:t>
          </a:r>
          <a:endParaRPr lang="en-US" b="0" dirty="0"/>
        </a:p>
      </dgm:t>
    </dgm:pt>
    <dgm:pt modelId="{8098B2F1-E803-4A8F-A1B2-218C8852EE63}" type="parTrans" cxnId="{03FD54FC-ECF9-4FA7-87E8-B537FD3E9EBC}">
      <dgm:prSet/>
      <dgm:spPr/>
      <dgm:t>
        <a:bodyPr/>
        <a:lstStyle/>
        <a:p>
          <a:endParaRPr lang="en-US"/>
        </a:p>
      </dgm:t>
    </dgm:pt>
    <dgm:pt modelId="{ABB2F39D-1878-4D66-9055-65C6F8284DA5}" type="sibTrans" cxnId="{03FD54FC-ECF9-4FA7-87E8-B537FD3E9EBC}">
      <dgm:prSet/>
      <dgm:spPr/>
      <dgm:t>
        <a:bodyPr/>
        <a:lstStyle/>
        <a:p>
          <a:endParaRPr lang="en-US"/>
        </a:p>
      </dgm:t>
    </dgm:pt>
    <dgm:pt modelId="{A142E8D3-52D5-4F6F-9FF3-22BDA0036D2C}">
      <dgm:prSet phldrT="[Text]"/>
      <dgm:spPr/>
      <dgm:t>
        <a:bodyPr/>
        <a:lstStyle/>
        <a:p>
          <a:r>
            <a:rPr lang="en-US" b="0" dirty="0" smtClean="0"/>
            <a:t>43 Certifications</a:t>
          </a:r>
          <a:endParaRPr lang="en-US" b="0" dirty="0"/>
        </a:p>
      </dgm:t>
    </dgm:pt>
    <dgm:pt modelId="{AFF5F034-B3A3-47D7-844A-34E5EE88270D}" type="parTrans" cxnId="{684B3C2B-BEF5-4EAC-B0BF-282C705D6E95}">
      <dgm:prSet/>
      <dgm:spPr/>
      <dgm:t>
        <a:bodyPr/>
        <a:lstStyle/>
        <a:p>
          <a:endParaRPr lang="en-US"/>
        </a:p>
      </dgm:t>
    </dgm:pt>
    <dgm:pt modelId="{8F1AB6A5-24A4-469B-94D9-F234F3163647}" type="sibTrans" cxnId="{684B3C2B-BEF5-4EAC-B0BF-282C705D6E95}">
      <dgm:prSet/>
      <dgm:spPr/>
      <dgm:t>
        <a:bodyPr/>
        <a:lstStyle/>
        <a:p>
          <a:endParaRPr lang="en-US"/>
        </a:p>
      </dgm:t>
    </dgm:pt>
    <dgm:pt modelId="{7C8AD689-13FB-4D81-B882-1E8CDF11B12A}">
      <dgm:prSet phldrT="[Text]"/>
      <dgm:spPr/>
      <dgm:t>
        <a:bodyPr/>
        <a:lstStyle/>
        <a:p>
          <a:pPr>
            <a:lnSpc>
              <a:spcPct val="90000"/>
            </a:lnSpc>
            <a:spcAft>
              <a:spcPct val="35000"/>
            </a:spcAft>
          </a:pPr>
          <a:r>
            <a:rPr lang="en-US" b="0" dirty="0" smtClean="0"/>
            <a:t>8 Vendors</a:t>
          </a:r>
          <a:endParaRPr lang="en-US" b="0" dirty="0"/>
        </a:p>
      </dgm:t>
    </dgm:pt>
    <dgm:pt modelId="{5701CE47-2F93-4D26-A10A-292649990396}" type="parTrans" cxnId="{DE05CF55-ED07-4E2C-A771-C2B853DE6C81}">
      <dgm:prSet/>
      <dgm:spPr/>
      <dgm:t>
        <a:bodyPr/>
        <a:lstStyle/>
        <a:p>
          <a:endParaRPr lang="en-US"/>
        </a:p>
      </dgm:t>
    </dgm:pt>
    <dgm:pt modelId="{DAA511F7-E975-4A16-B7F5-1A338D743AE1}" type="sibTrans" cxnId="{DE05CF55-ED07-4E2C-A771-C2B853DE6C81}">
      <dgm:prSet/>
      <dgm:spPr/>
      <dgm:t>
        <a:bodyPr/>
        <a:lstStyle/>
        <a:p>
          <a:endParaRPr lang="en-US"/>
        </a:p>
      </dgm:t>
    </dgm:pt>
    <dgm:pt modelId="{EE4665C3-C39F-4B7A-B663-F2AA9BC7737C}">
      <dgm:prSet phldrT="[Text]"/>
      <dgm:spPr/>
      <dgm:t>
        <a:bodyPr/>
        <a:lstStyle/>
        <a:p>
          <a:r>
            <a:rPr lang="en-US" b="0" dirty="0" smtClean="0"/>
            <a:t>7 Different Exam/Certification Providers </a:t>
          </a:r>
          <a:endParaRPr lang="en-US" b="0" dirty="0"/>
        </a:p>
      </dgm:t>
    </dgm:pt>
    <dgm:pt modelId="{61057843-8DB5-426F-910E-CBECE6C351E9}" type="parTrans" cxnId="{7387822F-58BF-47A0-9CC0-B8DFFBDD6214}">
      <dgm:prSet/>
      <dgm:spPr/>
      <dgm:t>
        <a:bodyPr/>
        <a:lstStyle/>
        <a:p>
          <a:endParaRPr lang="en-US"/>
        </a:p>
      </dgm:t>
    </dgm:pt>
    <dgm:pt modelId="{6E3BF08C-1186-403B-A04C-51E2C6507FFE}" type="sibTrans" cxnId="{7387822F-58BF-47A0-9CC0-B8DFFBDD6214}">
      <dgm:prSet/>
      <dgm:spPr/>
      <dgm:t>
        <a:bodyPr/>
        <a:lstStyle/>
        <a:p>
          <a:endParaRPr lang="en-US"/>
        </a:p>
      </dgm:t>
    </dgm:pt>
    <dgm:pt modelId="{A72343D9-55A3-449F-BCD2-B8DA68454B71}">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0" dirty="0" smtClean="0"/>
            <a:t>1 Assessment Ordering Form</a:t>
          </a:r>
        </a:p>
        <a:p>
          <a:pPr marL="0" marR="0" lvl="0" indent="0" defTabSz="914400" eaLnBrk="1" fontAlgn="auto" latinLnBrk="0" hangingPunct="1">
            <a:lnSpc>
              <a:spcPct val="100000"/>
            </a:lnSpc>
            <a:spcBef>
              <a:spcPts val="0"/>
            </a:spcBef>
            <a:spcAft>
              <a:spcPts val="0"/>
            </a:spcAft>
            <a:buClrTx/>
            <a:buSzTx/>
            <a:buFontTx/>
            <a:buNone/>
            <a:tabLst/>
            <a:defRPr/>
          </a:pPr>
          <a:r>
            <a:rPr lang="en-US" b="0" dirty="0" smtClean="0"/>
            <a:t>(Ordering Window)</a:t>
          </a:r>
        </a:p>
        <a:p>
          <a:pPr marL="0" marR="0" lvl="0" indent="0" defTabSz="914400" eaLnBrk="1" fontAlgn="auto" latinLnBrk="0" hangingPunct="1">
            <a:lnSpc>
              <a:spcPct val="100000"/>
            </a:lnSpc>
            <a:spcBef>
              <a:spcPts val="0"/>
            </a:spcBef>
            <a:spcAft>
              <a:spcPts val="0"/>
            </a:spcAft>
            <a:buClrTx/>
            <a:buSzTx/>
            <a:buFontTx/>
            <a:buNone/>
            <a:tabLst/>
            <a:defRPr/>
          </a:pPr>
          <a:r>
            <a:rPr lang="en-US" b="0" dirty="0" smtClean="0"/>
            <a:t>(Retests)</a:t>
          </a:r>
        </a:p>
        <a:p>
          <a:pPr lvl="0" defTabSz="1066800">
            <a:lnSpc>
              <a:spcPct val="90000"/>
            </a:lnSpc>
            <a:spcBef>
              <a:spcPct val="0"/>
            </a:spcBef>
            <a:spcAft>
              <a:spcPct val="35000"/>
            </a:spcAft>
          </a:pPr>
          <a:endParaRPr lang="en-US" b="0" dirty="0" smtClean="0"/>
        </a:p>
      </dgm:t>
    </dgm:pt>
    <dgm:pt modelId="{F8465CB3-92E6-411E-A550-7F71F2808B74}" type="parTrans" cxnId="{A3951056-EE15-4A09-96E8-4709EEE399BE}">
      <dgm:prSet/>
      <dgm:spPr/>
      <dgm:t>
        <a:bodyPr/>
        <a:lstStyle/>
        <a:p>
          <a:endParaRPr lang="en-US"/>
        </a:p>
      </dgm:t>
    </dgm:pt>
    <dgm:pt modelId="{E9E10B2C-70C8-4178-B94E-004B84D5A0A4}" type="sibTrans" cxnId="{A3951056-EE15-4A09-96E8-4709EEE399BE}">
      <dgm:prSet/>
      <dgm:spPr/>
      <dgm:t>
        <a:bodyPr/>
        <a:lstStyle/>
        <a:p>
          <a:endParaRPr lang="en-US"/>
        </a:p>
      </dgm:t>
    </dgm:pt>
    <dgm:pt modelId="{547D91AA-0483-401D-940E-DDC0637AFCCD}">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0" dirty="0" smtClean="0"/>
            <a:t>1 Invoice from MCCB</a:t>
          </a:r>
        </a:p>
        <a:p>
          <a:pPr lvl="0" defTabSz="1022350">
            <a:lnSpc>
              <a:spcPct val="90000"/>
            </a:lnSpc>
            <a:spcBef>
              <a:spcPct val="0"/>
            </a:spcBef>
            <a:spcAft>
              <a:spcPct val="35000"/>
            </a:spcAft>
          </a:pPr>
          <a:endParaRPr lang="en-US" b="0" dirty="0"/>
        </a:p>
      </dgm:t>
    </dgm:pt>
    <dgm:pt modelId="{CD22ABE3-AFF6-4982-95C8-B29D82C2162F}" type="parTrans" cxnId="{38B4B1E2-E2C3-407C-836C-7F437619DB4D}">
      <dgm:prSet/>
      <dgm:spPr/>
      <dgm:t>
        <a:bodyPr/>
        <a:lstStyle/>
        <a:p>
          <a:endParaRPr lang="en-US"/>
        </a:p>
      </dgm:t>
    </dgm:pt>
    <dgm:pt modelId="{EB5E2A3F-95CD-4552-88A6-955FE5A6E61A}" type="sibTrans" cxnId="{38B4B1E2-E2C3-407C-836C-7F437619DB4D}">
      <dgm:prSet/>
      <dgm:spPr/>
      <dgm:t>
        <a:bodyPr/>
        <a:lstStyle/>
        <a:p>
          <a:endParaRPr lang="en-US"/>
        </a:p>
      </dgm:t>
    </dgm:pt>
    <dgm:pt modelId="{9319209F-6881-4E12-BAD2-6AB0193521D8}">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1 Payment to MCCB</a:t>
          </a:r>
        </a:p>
        <a:p>
          <a:pPr lvl="0" defTabSz="1022350">
            <a:lnSpc>
              <a:spcPct val="90000"/>
            </a:lnSpc>
            <a:spcBef>
              <a:spcPct val="0"/>
            </a:spcBef>
            <a:spcAft>
              <a:spcPct val="35000"/>
            </a:spcAft>
          </a:pPr>
          <a:endParaRPr lang="en-US" b="0" dirty="0"/>
        </a:p>
      </dgm:t>
    </dgm:pt>
    <dgm:pt modelId="{016F85AE-F759-4C3A-8B75-75219144CFFB}" type="parTrans" cxnId="{A2F3D6A3-2AF9-4C6A-816E-35A352E6F668}">
      <dgm:prSet/>
      <dgm:spPr/>
      <dgm:t>
        <a:bodyPr/>
        <a:lstStyle/>
        <a:p>
          <a:endParaRPr lang="en-US"/>
        </a:p>
      </dgm:t>
    </dgm:pt>
    <dgm:pt modelId="{3F93D495-68E3-4C05-8682-5DD14A1BCEB6}" type="sibTrans" cxnId="{A2F3D6A3-2AF9-4C6A-816E-35A352E6F668}">
      <dgm:prSet/>
      <dgm:spPr/>
      <dgm:t>
        <a:bodyPr/>
        <a:lstStyle/>
        <a:p>
          <a:endParaRPr lang="en-US"/>
        </a:p>
      </dgm:t>
    </dgm:pt>
    <dgm:pt modelId="{F3DEF62C-6037-443E-B57B-B26975EF7501}">
      <dgm:prSet phldrT="[Text]"/>
      <dgm:spPr/>
      <dgm:t>
        <a:bodyPr/>
        <a:lstStyle/>
        <a:p>
          <a:r>
            <a:rPr lang="en-US" dirty="0" smtClean="0"/>
            <a:t>Retests will require an additional ordering form, invoice, and payment.</a:t>
          </a:r>
          <a:endParaRPr lang="en-US" dirty="0"/>
        </a:p>
      </dgm:t>
    </dgm:pt>
    <dgm:pt modelId="{7C5976A4-4D34-4052-A870-2DD506AFC446}" type="parTrans" cxnId="{BF5E14EB-8F27-46AE-8044-280DBD1BDBE2}">
      <dgm:prSet/>
      <dgm:spPr/>
      <dgm:t>
        <a:bodyPr/>
        <a:lstStyle/>
        <a:p>
          <a:endParaRPr lang="en-US"/>
        </a:p>
      </dgm:t>
    </dgm:pt>
    <dgm:pt modelId="{63811ECD-B2F8-44F4-B19F-2FC120F972EB}" type="sibTrans" cxnId="{BF5E14EB-8F27-46AE-8044-280DBD1BDBE2}">
      <dgm:prSet/>
      <dgm:spPr/>
      <dgm:t>
        <a:bodyPr/>
        <a:lstStyle/>
        <a:p>
          <a:endParaRPr lang="en-US"/>
        </a:p>
      </dgm:t>
    </dgm:pt>
    <dgm:pt modelId="{9071A907-D742-4400-AA45-900621DAC21E}" type="pres">
      <dgm:prSet presAssocID="{FBF122D0-996F-42FF-B390-C8B927F2705F}" presName="Name0" presStyleCnt="0">
        <dgm:presLayoutVars>
          <dgm:dir/>
          <dgm:resizeHandles/>
        </dgm:presLayoutVars>
      </dgm:prSet>
      <dgm:spPr/>
      <dgm:t>
        <a:bodyPr/>
        <a:lstStyle/>
        <a:p>
          <a:endParaRPr lang="en-US"/>
        </a:p>
      </dgm:t>
    </dgm:pt>
    <dgm:pt modelId="{098369DC-CEC2-47D1-8741-B63764EC9104}" type="pres">
      <dgm:prSet presAssocID="{BDECD081-DC89-4428-8BF8-9C7786C3D481}" presName="compNode" presStyleCnt="0"/>
      <dgm:spPr/>
      <dgm:t>
        <a:bodyPr/>
        <a:lstStyle/>
        <a:p>
          <a:endParaRPr lang="en-US"/>
        </a:p>
      </dgm:t>
    </dgm:pt>
    <dgm:pt modelId="{437CD957-4FF6-435B-86B4-4FEEE1B5D46A}" type="pres">
      <dgm:prSet presAssocID="{BDECD081-DC89-4428-8BF8-9C7786C3D481}" presName="dummyConnPt" presStyleCnt="0"/>
      <dgm:spPr/>
      <dgm:t>
        <a:bodyPr/>
        <a:lstStyle/>
        <a:p>
          <a:endParaRPr lang="en-US"/>
        </a:p>
      </dgm:t>
    </dgm:pt>
    <dgm:pt modelId="{362B576C-8235-4CF2-BDBC-96DB68BC0F8D}" type="pres">
      <dgm:prSet presAssocID="{BDECD081-DC89-4428-8BF8-9C7786C3D481}" presName="node" presStyleLbl="node1" presStyleIdx="0" presStyleCnt="9">
        <dgm:presLayoutVars>
          <dgm:bulletEnabled val="1"/>
        </dgm:presLayoutVars>
      </dgm:prSet>
      <dgm:spPr/>
      <dgm:t>
        <a:bodyPr/>
        <a:lstStyle/>
        <a:p>
          <a:endParaRPr lang="en-US"/>
        </a:p>
      </dgm:t>
    </dgm:pt>
    <dgm:pt modelId="{BB9B44AF-0841-498F-8C05-C90EDB35620E}" type="pres">
      <dgm:prSet presAssocID="{7AB082F9-1B86-4E0A-8CA4-32719FD673AE}" presName="sibTrans" presStyleLbl="bgSibTrans2D1" presStyleIdx="0" presStyleCnt="8"/>
      <dgm:spPr/>
      <dgm:t>
        <a:bodyPr/>
        <a:lstStyle/>
        <a:p>
          <a:endParaRPr lang="en-US"/>
        </a:p>
      </dgm:t>
    </dgm:pt>
    <dgm:pt modelId="{07CA60F0-A9D9-4509-A6F0-31E17109A027}" type="pres">
      <dgm:prSet presAssocID="{C710F2D2-63CE-4873-87AE-3A9980E81FB5}" presName="compNode" presStyleCnt="0"/>
      <dgm:spPr/>
      <dgm:t>
        <a:bodyPr/>
        <a:lstStyle/>
        <a:p>
          <a:endParaRPr lang="en-US"/>
        </a:p>
      </dgm:t>
    </dgm:pt>
    <dgm:pt modelId="{10CD9E4B-92F5-41ED-9671-DF619AF7D79F}" type="pres">
      <dgm:prSet presAssocID="{C710F2D2-63CE-4873-87AE-3A9980E81FB5}" presName="dummyConnPt" presStyleCnt="0"/>
      <dgm:spPr/>
      <dgm:t>
        <a:bodyPr/>
        <a:lstStyle/>
        <a:p>
          <a:endParaRPr lang="en-US"/>
        </a:p>
      </dgm:t>
    </dgm:pt>
    <dgm:pt modelId="{CA49015C-B388-4E49-9957-CFFA6CA4DD4A}" type="pres">
      <dgm:prSet presAssocID="{C710F2D2-63CE-4873-87AE-3A9980E81FB5}" presName="node" presStyleLbl="node1" presStyleIdx="1" presStyleCnt="9">
        <dgm:presLayoutVars>
          <dgm:bulletEnabled val="1"/>
        </dgm:presLayoutVars>
      </dgm:prSet>
      <dgm:spPr/>
      <dgm:t>
        <a:bodyPr/>
        <a:lstStyle/>
        <a:p>
          <a:endParaRPr lang="en-US"/>
        </a:p>
      </dgm:t>
    </dgm:pt>
    <dgm:pt modelId="{5AA1C766-0482-4553-8A38-B95E65527511}" type="pres">
      <dgm:prSet presAssocID="{ABB2F39D-1878-4D66-9055-65C6F8284DA5}" presName="sibTrans" presStyleLbl="bgSibTrans2D1" presStyleIdx="1" presStyleCnt="8"/>
      <dgm:spPr/>
      <dgm:t>
        <a:bodyPr/>
        <a:lstStyle/>
        <a:p>
          <a:endParaRPr lang="en-US"/>
        </a:p>
      </dgm:t>
    </dgm:pt>
    <dgm:pt modelId="{07C1FCA3-7AB1-43DD-97F6-922549B3A49F}" type="pres">
      <dgm:prSet presAssocID="{A142E8D3-52D5-4F6F-9FF3-22BDA0036D2C}" presName="compNode" presStyleCnt="0"/>
      <dgm:spPr/>
      <dgm:t>
        <a:bodyPr/>
        <a:lstStyle/>
        <a:p>
          <a:endParaRPr lang="en-US"/>
        </a:p>
      </dgm:t>
    </dgm:pt>
    <dgm:pt modelId="{AC05439A-7652-45EB-8ED0-378F8C9742C7}" type="pres">
      <dgm:prSet presAssocID="{A142E8D3-52D5-4F6F-9FF3-22BDA0036D2C}" presName="dummyConnPt" presStyleCnt="0"/>
      <dgm:spPr/>
      <dgm:t>
        <a:bodyPr/>
        <a:lstStyle/>
        <a:p>
          <a:endParaRPr lang="en-US"/>
        </a:p>
      </dgm:t>
    </dgm:pt>
    <dgm:pt modelId="{39BA2710-1AEC-4C81-90B0-D8527942B3F9}" type="pres">
      <dgm:prSet presAssocID="{A142E8D3-52D5-4F6F-9FF3-22BDA0036D2C}" presName="node" presStyleLbl="node1" presStyleIdx="2" presStyleCnt="9">
        <dgm:presLayoutVars>
          <dgm:bulletEnabled val="1"/>
        </dgm:presLayoutVars>
      </dgm:prSet>
      <dgm:spPr/>
      <dgm:t>
        <a:bodyPr/>
        <a:lstStyle/>
        <a:p>
          <a:endParaRPr lang="en-US"/>
        </a:p>
      </dgm:t>
    </dgm:pt>
    <dgm:pt modelId="{0944F43D-E449-408A-8914-1BC1A6584DAD}" type="pres">
      <dgm:prSet presAssocID="{8F1AB6A5-24A4-469B-94D9-F234F3163647}" presName="sibTrans" presStyleLbl="bgSibTrans2D1" presStyleIdx="2" presStyleCnt="8"/>
      <dgm:spPr/>
      <dgm:t>
        <a:bodyPr/>
        <a:lstStyle/>
        <a:p>
          <a:endParaRPr lang="en-US"/>
        </a:p>
      </dgm:t>
    </dgm:pt>
    <dgm:pt modelId="{CA67F782-B63F-47C3-AC29-0C4826E13909}" type="pres">
      <dgm:prSet presAssocID="{7C8AD689-13FB-4D81-B882-1E8CDF11B12A}" presName="compNode" presStyleCnt="0"/>
      <dgm:spPr/>
      <dgm:t>
        <a:bodyPr/>
        <a:lstStyle/>
        <a:p>
          <a:endParaRPr lang="en-US"/>
        </a:p>
      </dgm:t>
    </dgm:pt>
    <dgm:pt modelId="{6F63AD27-F0C3-44D0-B03A-B30297F17D39}" type="pres">
      <dgm:prSet presAssocID="{7C8AD689-13FB-4D81-B882-1E8CDF11B12A}" presName="dummyConnPt" presStyleCnt="0"/>
      <dgm:spPr/>
      <dgm:t>
        <a:bodyPr/>
        <a:lstStyle/>
        <a:p>
          <a:endParaRPr lang="en-US"/>
        </a:p>
      </dgm:t>
    </dgm:pt>
    <dgm:pt modelId="{A86452F3-2709-4752-BFAB-860ED7F29092}" type="pres">
      <dgm:prSet presAssocID="{7C8AD689-13FB-4D81-B882-1E8CDF11B12A}" presName="node" presStyleLbl="node1" presStyleIdx="3" presStyleCnt="9">
        <dgm:presLayoutVars>
          <dgm:bulletEnabled val="1"/>
        </dgm:presLayoutVars>
      </dgm:prSet>
      <dgm:spPr/>
      <dgm:t>
        <a:bodyPr/>
        <a:lstStyle/>
        <a:p>
          <a:endParaRPr lang="en-US"/>
        </a:p>
      </dgm:t>
    </dgm:pt>
    <dgm:pt modelId="{9435E4E1-3C7A-4CAE-A196-D3017236E7CA}" type="pres">
      <dgm:prSet presAssocID="{DAA511F7-E975-4A16-B7F5-1A338D743AE1}" presName="sibTrans" presStyleLbl="bgSibTrans2D1" presStyleIdx="3" presStyleCnt="8"/>
      <dgm:spPr/>
      <dgm:t>
        <a:bodyPr/>
        <a:lstStyle/>
        <a:p>
          <a:endParaRPr lang="en-US"/>
        </a:p>
      </dgm:t>
    </dgm:pt>
    <dgm:pt modelId="{8D17BF49-A090-4FEB-9C2E-41A83DD6D9A6}" type="pres">
      <dgm:prSet presAssocID="{EE4665C3-C39F-4B7A-B663-F2AA9BC7737C}" presName="compNode" presStyleCnt="0"/>
      <dgm:spPr/>
      <dgm:t>
        <a:bodyPr/>
        <a:lstStyle/>
        <a:p>
          <a:endParaRPr lang="en-US"/>
        </a:p>
      </dgm:t>
    </dgm:pt>
    <dgm:pt modelId="{99407210-37E8-44DD-B816-7B85E9F94F61}" type="pres">
      <dgm:prSet presAssocID="{EE4665C3-C39F-4B7A-B663-F2AA9BC7737C}" presName="dummyConnPt" presStyleCnt="0"/>
      <dgm:spPr/>
      <dgm:t>
        <a:bodyPr/>
        <a:lstStyle/>
        <a:p>
          <a:endParaRPr lang="en-US"/>
        </a:p>
      </dgm:t>
    </dgm:pt>
    <dgm:pt modelId="{C348BF16-0E80-470D-BF73-A986346719CB}" type="pres">
      <dgm:prSet presAssocID="{EE4665C3-C39F-4B7A-B663-F2AA9BC7737C}" presName="node" presStyleLbl="node1" presStyleIdx="4" presStyleCnt="9">
        <dgm:presLayoutVars>
          <dgm:bulletEnabled val="1"/>
        </dgm:presLayoutVars>
      </dgm:prSet>
      <dgm:spPr/>
      <dgm:t>
        <a:bodyPr/>
        <a:lstStyle/>
        <a:p>
          <a:endParaRPr lang="en-US"/>
        </a:p>
      </dgm:t>
    </dgm:pt>
    <dgm:pt modelId="{95215145-E255-4AD3-9092-86CDDA17AB68}" type="pres">
      <dgm:prSet presAssocID="{6E3BF08C-1186-403B-A04C-51E2C6507FFE}" presName="sibTrans" presStyleLbl="bgSibTrans2D1" presStyleIdx="4" presStyleCnt="8"/>
      <dgm:spPr/>
      <dgm:t>
        <a:bodyPr/>
        <a:lstStyle/>
        <a:p>
          <a:endParaRPr lang="en-US"/>
        </a:p>
      </dgm:t>
    </dgm:pt>
    <dgm:pt modelId="{BD62274E-685C-4007-AD47-F7CF4A376CAA}" type="pres">
      <dgm:prSet presAssocID="{A72343D9-55A3-449F-BCD2-B8DA68454B71}" presName="compNode" presStyleCnt="0"/>
      <dgm:spPr/>
      <dgm:t>
        <a:bodyPr/>
        <a:lstStyle/>
        <a:p>
          <a:endParaRPr lang="en-US"/>
        </a:p>
      </dgm:t>
    </dgm:pt>
    <dgm:pt modelId="{40478DA1-6E97-4392-A790-FDC3C143A8D4}" type="pres">
      <dgm:prSet presAssocID="{A72343D9-55A3-449F-BCD2-B8DA68454B71}" presName="dummyConnPt" presStyleCnt="0"/>
      <dgm:spPr/>
      <dgm:t>
        <a:bodyPr/>
        <a:lstStyle/>
        <a:p>
          <a:endParaRPr lang="en-US"/>
        </a:p>
      </dgm:t>
    </dgm:pt>
    <dgm:pt modelId="{28301741-3A20-4DA8-BE29-B34F2D600CFC}" type="pres">
      <dgm:prSet presAssocID="{A72343D9-55A3-449F-BCD2-B8DA68454B71}" presName="node" presStyleLbl="node1" presStyleIdx="5" presStyleCnt="9">
        <dgm:presLayoutVars>
          <dgm:bulletEnabled val="1"/>
        </dgm:presLayoutVars>
      </dgm:prSet>
      <dgm:spPr/>
      <dgm:t>
        <a:bodyPr/>
        <a:lstStyle/>
        <a:p>
          <a:endParaRPr lang="en-US"/>
        </a:p>
      </dgm:t>
    </dgm:pt>
    <dgm:pt modelId="{797D566A-F8DA-4420-A370-5230EA5B774E}" type="pres">
      <dgm:prSet presAssocID="{E9E10B2C-70C8-4178-B94E-004B84D5A0A4}" presName="sibTrans" presStyleLbl="bgSibTrans2D1" presStyleIdx="5" presStyleCnt="8"/>
      <dgm:spPr/>
      <dgm:t>
        <a:bodyPr/>
        <a:lstStyle/>
        <a:p>
          <a:endParaRPr lang="en-US"/>
        </a:p>
      </dgm:t>
    </dgm:pt>
    <dgm:pt modelId="{61BB8CD8-E58F-4C1B-999C-4E6E371D0121}" type="pres">
      <dgm:prSet presAssocID="{547D91AA-0483-401D-940E-DDC0637AFCCD}" presName="compNode" presStyleCnt="0"/>
      <dgm:spPr/>
      <dgm:t>
        <a:bodyPr/>
        <a:lstStyle/>
        <a:p>
          <a:endParaRPr lang="en-US"/>
        </a:p>
      </dgm:t>
    </dgm:pt>
    <dgm:pt modelId="{E3EDCA40-D76C-47D8-B198-E4875E98810E}" type="pres">
      <dgm:prSet presAssocID="{547D91AA-0483-401D-940E-DDC0637AFCCD}" presName="dummyConnPt" presStyleCnt="0"/>
      <dgm:spPr/>
      <dgm:t>
        <a:bodyPr/>
        <a:lstStyle/>
        <a:p>
          <a:endParaRPr lang="en-US"/>
        </a:p>
      </dgm:t>
    </dgm:pt>
    <dgm:pt modelId="{050F799D-B86B-499F-B513-99585690CE03}" type="pres">
      <dgm:prSet presAssocID="{547D91AA-0483-401D-940E-DDC0637AFCCD}" presName="node" presStyleLbl="node1" presStyleIdx="6" presStyleCnt="9">
        <dgm:presLayoutVars>
          <dgm:bulletEnabled val="1"/>
        </dgm:presLayoutVars>
      </dgm:prSet>
      <dgm:spPr/>
      <dgm:t>
        <a:bodyPr/>
        <a:lstStyle/>
        <a:p>
          <a:endParaRPr lang="en-US"/>
        </a:p>
      </dgm:t>
    </dgm:pt>
    <dgm:pt modelId="{762AB6DC-03DA-4632-91ED-2544B1DB197A}" type="pres">
      <dgm:prSet presAssocID="{EB5E2A3F-95CD-4552-88A6-955FE5A6E61A}" presName="sibTrans" presStyleLbl="bgSibTrans2D1" presStyleIdx="6" presStyleCnt="8"/>
      <dgm:spPr/>
      <dgm:t>
        <a:bodyPr/>
        <a:lstStyle/>
        <a:p>
          <a:endParaRPr lang="en-US"/>
        </a:p>
      </dgm:t>
    </dgm:pt>
    <dgm:pt modelId="{F3329602-221F-47D1-A463-952964CA6C09}" type="pres">
      <dgm:prSet presAssocID="{9319209F-6881-4E12-BAD2-6AB0193521D8}" presName="compNode" presStyleCnt="0"/>
      <dgm:spPr/>
      <dgm:t>
        <a:bodyPr/>
        <a:lstStyle/>
        <a:p>
          <a:endParaRPr lang="en-US"/>
        </a:p>
      </dgm:t>
    </dgm:pt>
    <dgm:pt modelId="{AB93C362-46BF-45E2-AA90-23182FDBE6B5}" type="pres">
      <dgm:prSet presAssocID="{9319209F-6881-4E12-BAD2-6AB0193521D8}" presName="dummyConnPt" presStyleCnt="0"/>
      <dgm:spPr/>
      <dgm:t>
        <a:bodyPr/>
        <a:lstStyle/>
        <a:p>
          <a:endParaRPr lang="en-US"/>
        </a:p>
      </dgm:t>
    </dgm:pt>
    <dgm:pt modelId="{C46C0EEE-AEDB-472C-8502-11BCA086818F}" type="pres">
      <dgm:prSet presAssocID="{9319209F-6881-4E12-BAD2-6AB0193521D8}" presName="node" presStyleLbl="node1" presStyleIdx="7" presStyleCnt="9">
        <dgm:presLayoutVars>
          <dgm:bulletEnabled val="1"/>
        </dgm:presLayoutVars>
      </dgm:prSet>
      <dgm:spPr/>
      <dgm:t>
        <a:bodyPr/>
        <a:lstStyle/>
        <a:p>
          <a:endParaRPr lang="en-US"/>
        </a:p>
      </dgm:t>
    </dgm:pt>
    <dgm:pt modelId="{E5BDB2E9-7348-4195-9477-4A9E5A63D65A}" type="pres">
      <dgm:prSet presAssocID="{3F93D495-68E3-4C05-8682-5DD14A1BCEB6}" presName="sibTrans" presStyleLbl="bgSibTrans2D1" presStyleIdx="7" presStyleCnt="8"/>
      <dgm:spPr/>
      <dgm:t>
        <a:bodyPr/>
        <a:lstStyle/>
        <a:p>
          <a:endParaRPr lang="en-US"/>
        </a:p>
      </dgm:t>
    </dgm:pt>
    <dgm:pt modelId="{D30B2A53-27EE-4690-B59F-D9DC8F593BC6}" type="pres">
      <dgm:prSet presAssocID="{F3DEF62C-6037-443E-B57B-B26975EF7501}" presName="compNode" presStyleCnt="0"/>
      <dgm:spPr/>
      <dgm:t>
        <a:bodyPr/>
        <a:lstStyle/>
        <a:p>
          <a:endParaRPr lang="en-US"/>
        </a:p>
      </dgm:t>
    </dgm:pt>
    <dgm:pt modelId="{78823213-A2EC-45EC-8C85-938260C05D95}" type="pres">
      <dgm:prSet presAssocID="{F3DEF62C-6037-443E-B57B-B26975EF7501}" presName="dummyConnPt" presStyleCnt="0"/>
      <dgm:spPr/>
      <dgm:t>
        <a:bodyPr/>
        <a:lstStyle/>
        <a:p>
          <a:endParaRPr lang="en-US"/>
        </a:p>
      </dgm:t>
    </dgm:pt>
    <dgm:pt modelId="{4D9FBC7E-A2A8-4A27-8C78-AC6052E018A9}" type="pres">
      <dgm:prSet presAssocID="{F3DEF62C-6037-443E-B57B-B26975EF7501}" presName="node" presStyleLbl="node1" presStyleIdx="8" presStyleCnt="9">
        <dgm:presLayoutVars>
          <dgm:bulletEnabled val="1"/>
        </dgm:presLayoutVars>
      </dgm:prSet>
      <dgm:spPr/>
      <dgm:t>
        <a:bodyPr/>
        <a:lstStyle/>
        <a:p>
          <a:endParaRPr lang="en-US"/>
        </a:p>
      </dgm:t>
    </dgm:pt>
  </dgm:ptLst>
  <dgm:cxnLst>
    <dgm:cxn modelId="{54D1A793-B1F1-4078-B913-41851D839D6E}" type="presOf" srcId="{6E3BF08C-1186-403B-A04C-51E2C6507FFE}" destId="{95215145-E255-4AD3-9092-86CDDA17AB68}" srcOrd="0" destOrd="0" presId="urn:microsoft.com/office/officeart/2005/8/layout/bProcess4"/>
    <dgm:cxn modelId="{4E845DFA-D13F-415D-88CF-F423F082BD59}" type="presOf" srcId="{EE4665C3-C39F-4B7A-B663-F2AA9BC7737C}" destId="{C348BF16-0E80-470D-BF73-A986346719CB}" srcOrd="0" destOrd="0" presId="urn:microsoft.com/office/officeart/2005/8/layout/bProcess4"/>
    <dgm:cxn modelId="{8400C02D-F5B2-41EC-8811-95DD89246286}" type="presOf" srcId="{9319209F-6881-4E12-BAD2-6AB0193521D8}" destId="{C46C0EEE-AEDB-472C-8502-11BCA086818F}" srcOrd="0" destOrd="0" presId="urn:microsoft.com/office/officeart/2005/8/layout/bProcess4"/>
    <dgm:cxn modelId="{38B4B1E2-E2C3-407C-836C-7F437619DB4D}" srcId="{FBF122D0-996F-42FF-B390-C8B927F2705F}" destId="{547D91AA-0483-401D-940E-DDC0637AFCCD}" srcOrd="6" destOrd="0" parTransId="{CD22ABE3-AFF6-4982-95C8-B29D82C2162F}" sibTransId="{EB5E2A3F-95CD-4552-88A6-955FE5A6E61A}"/>
    <dgm:cxn modelId="{684B3C2B-BEF5-4EAC-B0BF-282C705D6E95}" srcId="{FBF122D0-996F-42FF-B390-C8B927F2705F}" destId="{A142E8D3-52D5-4F6F-9FF3-22BDA0036D2C}" srcOrd="2" destOrd="0" parTransId="{AFF5F034-B3A3-47D7-844A-34E5EE88270D}" sibTransId="{8F1AB6A5-24A4-469B-94D9-F234F3163647}"/>
    <dgm:cxn modelId="{05A7F7D6-F695-44EE-9EE3-D7AA71588DF0}" type="presOf" srcId="{E9E10B2C-70C8-4178-B94E-004B84D5A0A4}" destId="{797D566A-F8DA-4420-A370-5230EA5B774E}" srcOrd="0" destOrd="0" presId="urn:microsoft.com/office/officeart/2005/8/layout/bProcess4"/>
    <dgm:cxn modelId="{11B40552-53B5-4CC6-A790-5946FA915E4E}" type="presOf" srcId="{FBF122D0-996F-42FF-B390-C8B927F2705F}" destId="{9071A907-D742-4400-AA45-900621DAC21E}" srcOrd="0" destOrd="0" presId="urn:microsoft.com/office/officeart/2005/8/layout/bProcess4"/>
    <dgm:cxn modelId="{30AC5A3A-9B7A-40E5-8C1B-23B98F72B317}" srcId="{FBF122D0-996F-42FF-B390-C8B927F2705F}" destId="{BDECD081-DC89-4428-8BF8-9C7786C3D481}" srcOrd="0" destOrd="0" parTransId="{61EA7924-2453-4910-BFD0-39A38974D9DC}" sibTransId="{7AB082F9-1B86-4E0A-8CA4-32719FD673AE}"/>
    <dgm:cxn modelId="{D5FA5913-B516-423D-A914-1ADA247E1E11}" type="presOf" srcId="{ABB2F39D-1878-4D66-9055-65C6F8284DA5}" destId="{5AA1C766-0482-4553-8A38-B95E65527511}" srcOrd="0" destOrd="0" presId="urn:microsoft.com/office/officeart/2005/8/layout/bProcess4"/>
    <dgm:cxn modelId="{A2F3D6A3-2AF9-4C6A-816E-35A352E6F668}" srcId="{FBF122D0-996F-42FF-B390-C8B927F2705F}" destId="{9319209F-6881-4E12-BAD2-6AB0193521D8}" srcOrd="7" destOrd="0" parTransId="{016F85AE-F759-4C3A-8B75-75219144CFFB}" sibTransId="{3F93D495-68E3-4C05-8682-5DD14A1BCEB6}"/>
    <dgm:cxn modelId="{BF5E14EB-8F27-46AE-8044-280DBD1BDBE2}" srcId="{FBF122D0-996F-42FF-B390-C8B927F2705F}" destId="{F3DEF62C-6037-443E-B57B-B26975EF7501}" srcOrd="8" destOrd="0" parTransId="{7C5976A4-4D34-4052-A870-2DD506AFC446}" sibTransId="{63811ECD-B2F8-44F4-B19F-2FC120F972EB}"/>
    <dgm:cxn modelId="{329166F2-8D5C-4AEA-AF36-2D6932231BEC}" type="presOf" srcId="{F3DEF62C-6037-443E-B57B-B26975EF7501}" destId="{4D9FBC7E-A2A8-4A27-8C78-AC6052E018A9}" srcOrd="0" destOrd="0" presId="urn:microsoft.com/office/officeart/2005/8/layout/bProcess4"/>
    <dgm:cxn modelId="{7387822F-58BF-47A0-9CC0-B8DFFBDD6214}" srcId="{FBF122D0-996F-42FF-B390-C8B927F2705F}" destId="{EE4665C3-C39F-4B7A-B663-F2AA9BC7737C}" srcOrd="4" destOrd="0" parTransId="{61057843-8DB5-426F-910E-CBECE6C351E9}" sibTransId="{6E3BF08C-1186-403B-A04C-51E2C6507FFE}"/>
    <dgm:cxn modelId="{56F81D78-991F-44C3-8D52-25C634546EBD}" type="presOf" srcId="{7C8AD689-13FB-4D81-B882-1E8CDF11B12A}" destId="{A86452F3-2709-4752-BFAB-860ED7F29092}" srcOrd="0" destOrd="0" presId="urn:microsoft.com/office/officeart/2005/8/layout/bProcess4"/>
    <dgm:cxn modelId="{279D9FBA-E1CE-4845-89C2-6295AB6D92DA}" type="presOf" srcId="{7AB082F9-1B86-4E0A-8CA4-32719FD673AE}" destId="{BB9B44AF-0841-498F-8C05-C90EDB35620E}" srcOrd="0" destOrd="0" presId="urn:microsoft.com/office/officeart/2005/8/layout/bProcess4"/>
    <dgm:cxn modelId="{03FD54FC-ECF9-4FA7-87E8-B537FD3E9EBC}" srcId="{FBF122D0-996F-42FF-B390-C8B927F2705F}" destId="{C710F2D2-63CE-4873-87AE-3A9980E81FB5}" srcOrd="1" destOrd="0" parTransId="{8098B2F1-E803-4A8F-A1B2-218C8852EE63}" sibTransId="{ABB2F39D-1878-4D66-9055-65C6F8284DA5}"/>
    <dgm:cxn modelId="{A3951056-EE15-4A09-96E8-4709EEE399BE}" srcId="{FBF122D0-996F-42FF-B390-C8B927F2705F}" destId="{A72343D9-55A3-449F-BCD2-B8DA68454B71}" srcOrd="5" destOrd="0" parTransId="{F8465CB3-92E6-411E-A550-7F71F2808B74}" sibTransId="{E9E10B2C-70C8-4178-B94E-004B84D5A0A4}"/>
    <dgm:cxn modelId="{E133BBC6-DE26-4DDF-A867-3F8AB8C2A3E5}" type="presOf" srcId="{3F93D495-68E3-4C05-8682-5DD14A1BCEB6}" destId="{E5BDB2E9-7348-4195-9477-4A9E5A63D65A}" srcOrd="0" destOrd="0" presId="urn:microsoft.com/office/officeart/2005/8/layout/bProcess4"/>
    <dgm:cxn modelId="{7A8CEB78-2FAD-4E73-823C-7CCCDCA4AA70}" type="presOf" srcId="{C710F2D2-63CE-4873-87AE-3A9980E81FB5}" destId="{CA49015C-B388-4E49-9957-CFFA6CA4DD4A}" srcOrd="0" destOrd="0" presId="urn:microsoft.com/office/officeart/2005/8/layout/bProcess4"/>
    <dgm:cxn modelId="{DC113ADE-5030-4A26-94C8-61243FE81E0F}" type="presOf" srcId="{BDECD081-DC89-4428-8BF8-9C7786C3D481}" destId="{362B576C-8235-4CF2-BDBC-96DB68BC0F8D}" srcOrd="0" destOrd="0" presId="urn:microsoft.com/office/officeart/2005/8/layout/bProcess4"/>
    <dgm:cxn modelId="{AE2369CB-412D-4BE9-A5E6-A99BCA19C469}" type="presOf" srcId="{DAA511F7-E975-4A16-B7F5-1A338D743AE1}" destId="{9435E4E1-3C7A-4CAE-A196-D3017236E7CA}" srcOrd="0" destOrd="0" presId="urn:microsoft.com/office/officeart/2005/8/layout/bProcess4"/>
    <dgm:cxn modelId="{06EA9213-75AD-4603-A42B-733560C234D9}" type="presOf" srcId="{8F1AB6A5-24A4-469B-94D9-F234F3163647}" destId="{0944F43D-E449-408A-8914-1BC1A6584DAD}" srcOrd="0" destOrd="0" presId="urn:microsoft.com/office/officeart/2005/8/layout/bProcess4"/>
    <dgm:cxn modelId="{DE05CF55-ED07-4E2C-A771-C2B853DE6C81}" srcId="{FBF122D0-996F-42FF-B390-C8B927F2705F}" destId="{7C8AD689-13FB-4D81-B882-1E8CDF11B12A}" srcOrd="3" destOrd="0" parTransId="{5701CE47-2F93-4D26-A10A-292649990396}" sibTransId="{DAA511F7-E975-4A16-B7F5-1A338D743AE1}"/>
    <dgm:cxn modelId="{949D14C6-1252-487C-8A10-25740B02711F}" type="presOf" srcId="{A72343D9-55A3-449F-BCD2-B8DA68454B71}" destId="{28301741-3A20-4DA8-BE29-B34F2D600CFC}" srcOrd="0" destOrd="0" presId="urn:microsoft.com/office/officeart/2005/8/layout/bProcess4"/>
    <dgm:cxn modelId="{907C5B48-2FD7-49DD-B8C0-98DEB57BF5F5}" type="presOf" srcId="{A142E8D3-52D5-4F6F-9FF3-22BDA0036D2C}" destId="{39BA2710-1AEC-4C81-90B0-D8527942B3F9}" srcOrd="0" destOrd="0" presId="urn:microsoft.com/office/officeart/2005/8/layout/bProcess4"/>
    <dgm:cxn modelId="{EB3FCBD2-A60B-4FA0-A5A5-885135A0B41E}" type="presOf" srcId="{EB5E2A3F-95CD-4552-88A6-955FE5A6E61A}" destId="{762AB6DC-03DA-4632-91ED-2544B1DB197A}" srcOrd="0" destOrd="0" presId="urn:microsoft.com/office/officeart/2005/8/layout/bProcess4"/>
    <dgm:cxn modelId="{2689B686-C0DE-4499-9D8A-C3A68DB7C994}" type="presOf" srcId="{547D91AA-0483-401D-940E-DDC0637AFCCD}" destId="{050F799D-B86B-499F-B513-99585690CE03}" srcOrd="0" destOrd="0" presId="urn:microsoft.com/office/officeart/2005/8/layout/bProcess4"/>
    <dgm:cxn modelId="{31861FCB-F12C-426B-8DD6-B953F9AC0BEA}" type="presParOf" srcId="{9071A907-D742-4400-AA45-900621DAC21E}" destId="{098369DC-CEC2-47D1-8741-B63764EC9104}" srcOrd="0" destOrd="0" presId="urn:microsoft.com/office/officeart/2005/8/layout/bProcess4"/>
    <dgm:cxn modelId="{60A26E71-4678-4999-BD02-6CFD3DF76ACA}" type="presParOf" srcId="{098369DC-CEC2-47D1-8741-B63764EC9104}" destId="{437CD957-4FF6-435B-86B4-4FEEE1B5D46A}" srcOrd="0" destOrd="0" presId="urn:microsoft.com/office/officeart/2005/8/layout/bProcess4"/>
    <dgm:cxn modelId="{81F1D6A0-CFA0-4768-AD51-58001547149D}" type="presParOf" srcId="{098369DC-CEC2-47D1-8741-B63764EC9104}" destId="{362B576C-8235-4CF2-BDBC-96DB68BC0F8D}" srcOrd="1" destOrd="0" presId="urn:microsoft.com/office/officeart/2005/8/layout/bProcess4"/>
    <dgm:cxn modelId="{84DEE5B4-5B58-4938-8EF4-BBA54B03BB89}" type="presParOf" srcId="{9071A907-D742-4400-AA45-900621DAC21E}" destId="{BB9B44AF-0841-498F-8C05-C90EDB35620E}" srcOrd="1" destOrd="0" presId="urn:microsoft.com/office/officeart/2005/8/layout/bProcess4"/>
    <dgm:cxn modelId="{B3EB2DA5-A977-493D-9FD6-E864F4B70D00}" type="presParOf" srcId="{9071A907-D742-4400-AA45-900621DAC21E}" destId="{07CA60F0-A9D9-4509-A6F0-31E17109A027}" srcOrd="2" destOrd="0" presId="urn:microsoft.com/office/officeart/2005/8/layout/bProcess4"/>
    <dgm:cxn modelId="{3A443A00-D024-40AC-BB47-0448F6D2F325}" type="presParOf" srcId="{07CA60F0-A9D9-4509-A6F0-31E17109A027}" destId="{10CD9E4B-92F5-41ED-9671-DF619AF7D79F}" srcOrd="0" destOrd="0" presId="urn:microsoft.com/office/officeart/2005/8/layout/bProcess4"/>
    <dgm:cxn modelId="{573D1C39-197D-4876-9C01-162ECA671D55}" type="presParOf" srcId="{07CA60F0-A9D9-4509-A6F0-31E17109A027}" destId="{CA49015C-B388-4E49-9957-CFFA6CA4DD4A}" srcOrd="1" destOrd="0" presId="urn:microsoft.com/office/officeart/2005/8/layout/bProcess4"/>
    <dgm:cxn modelId="{F38DBA49-0991-433F-8514-0A1E14D9BD8B}" type="presParOf" srcId="{9071A907-D742-4400-AA45-900621DAC21E}" destId="{5AA1C766-0482-4553-8A38-B95E65527511}" srcOrd="3" destOrd="0" presId="urn:microsoft.com/office/officeart/2005/8/layout/bProcess4"/>
    <dgm:cxn modelId="{925A5EFC-7D85-4431-9336-15E1B8EC7762}" type="presParOf" srcId="{9071A907-D742-4400-AA45-900621DAC21E}" destId="{07C1FCA3-7AB1-43DD-97F6-922549B3A49F}" srcOrd="4" destOrd="0" presId="urn:microsoft.com/office/officeart/2005/8/layout/bProcess4"/>
    <dgm:cxn modelId="{1741B827-CE4A-4D09-9A3C-895A74EDCE45}" type="presParOf" srcId="{07C1FCA3-7AB1-43DD-97F6-922549B3A49F}" destId="{AC05439A-7652-45EB-8ED0-378F8C9742C7}" srcOrd="0" destOrd="0" presId="urn:microsoft.com/office/officeart/2005/8/layout/bProcess4"/>
    <dgm:cxn modelId="{3E6D436B-1344-4816-97DA-32A32D6304EC}" type="presParOf" srcId="{07C1FCA3-7AB1-43DD-97F6-922549B3A49F}" destId="{39BA2710-1AEC-4C81-90B0-D8527942B3F9}" srcOrd="1" destOrd="0" presId="urn:microsoft.com/office/officeart/2005/8/layout/bProcess4"/>
    <dgm:cxn modelId="{C73E2533-9F94-4D04-9B07-238D23B2E638}" type="presParOf" srcId="{9071A907-D742-4400-AA45-900621DAC21E}" destId="{0944F43D-E449-408A-8914-1BC1A6584DAD}" srcOrd="5" destOrd="0" presId="urn:microsoft.com/office/officeart/2005/8/layout/bProcess4"/>
    <dgm:cxn modelId="{0CE9C57F-F356-4482-8576-3B09EE474228}" type="presParOf" srcId="{9071A907-D742-4400-AA45-900621DAC21E}" destId="{CA67F782-B63F-47C3-AC29-0C4826E13909}" srcOrd="6" destOrd="0" presId="urn:microsoft.com/office/officeart/2005/8/layout/bProcess4"/>
    <dgm:cxn modelId="{905D2076-75B7-44B7-BBD0-AC6AC9282B9B}" type="presParOf" srcId="{CA67F782-B63F-47C3-AC29-0C4826E13909}" destId="{6F63AD27-F0C3-44D0-B03A-B30297F17D39}" srcOrd="0" destOrd="0" presId="urn:microsoft.com/office/officeart/2005/8/layout/bProcess4"/>
    <dgm:cxn modelId="{5D6AE27F-2E89-4960-BC06-C1EAF6C4ECF8}" type="presParOf" srcId="{CA67F782-B63F-47C3-AC29-0C4826E13909}" destId="{A86452F3-2709-4752-BFAB-860ED7F29092}" srcOrd="1" destOrd="0" presId="urn:microsoft.com/office/officeart/2005/8/layout/bProcess4"/>
    <dgm:cxn modelId="{5FCE630E-3DB7-423A-A759-69DF4DAF919B}" type="presParOf" srcId="{9071A907-D742-4400-AA45-900621DAC21E}" destId="{9435E4E1-3C7A-4CAE-A196-D3017236E7CA}" srcOrd="7" destOrd="0" presId="urn:microsoft.com/office/officeart/2005/8/layout/bProcess4"/>
    <dgm:cxn modelId="{E951B46D-78CF-426F-8ADE-D7DFB045C68F}" type="presParOf" srcId="{9071A907-D742-4400-AA45-900621DAC21E}" destId="{8D17BF49-A090-4FEB-9C2E-41A83DD6D9A6}" srcOrd="8" destOrd="0" presId="urn:microsoft.com/office/officeart/2005/8/layout/bProcess4"/>
    <dgm:cxn modelId="{B96945E2-6567-475C-A446-8183D30206F0}" type="presParOf" srcId="{8D17BF49-A090-4FEB-9C2E-41A83DD6D9A6}" destId="{99407210-37E8-44DD-B816-7B85E9F94F61}" srcOrd="0" destOrd="0" presId="urn:microsoft.com/office/officeart/2005/8/layout/bProcess4"/>
    <dgm:cxn modelId="{2B1E0112-4E12-4391-AF78-B392BC0C7387}" type="presParOf" srcId="{8D17BF49-A090-4FEB-9C2E-41A83DD6D9A6}" destId="{C348BF16-0E80-470D-BF73-A986346719CB}" srcOrd="1" destOrd="0" presId="urn:microsoft.com/office/officeart/2005/8/layout/bProcess4"/>
    <dgm:cxn modelId="{1C5AA3CB-20BE-4B08-9197-BE1B40DFF5FB}" type="presParOf" srcId="{9071A907-D742-4400-AA45-900621DAC21E}" destId="{95215145-E255-4AD3-9092-86CDDA17AB68}" srcOrd="9" destOrd="0" presId="urn:microsoft.com/office/officeart/2005/8/layout/bProcess4"/>
    <dgm:cxn modelId="{65606419-9235-401B-82E7-4561AE35E1C6}" type="presParOf" srcId="{9071A907-D742-4400-AA45-900621DAC21E}" destId="{BD62274E-685C-4007-AD47-F7CF4A376CAA}" srcOrd="10" destOrd="0" presId="urn:microsoft.com/office/officeart/2005/8/layout/bProcess4"/>
    <dgm:cxn modelId="{219CB89B-1C99-42D2-ACC2-908BA580B662}" type="presParOf" srcId="{BD62274E-685C-4007-AD47-F7CF4A376CAA}" destId="{40478DA1-6E97-4392-A790-FDC3C143A8D4}" srcOrd="0" destOrd="0" presId="urn:microsoft.com/office/officeart/2005/8/layout/bProcess4"/>
    <dgm:cxn modelId="{B38C066E-367E-469E-9287-D1E1E03C91E0}" type="presParOf" srcId="{BD62274E-685C-4007-AD47-F7CF4A376CAA}" destId="{28301741-3A20-4DA8-BE29-B34F2D600CFC}" srcOrd="1" destOrd="0" presId="urn:microsoft.com/office/officeart/2005/8/layout/bProcess4"/>
    <dgm:cxn modelId="{0DD68231-86E8-4B5E-81CC-B5B2DD092385}" type="presParOf" srcId="{9071A907-D742-4400-AA45-900621DAC21E}" destId="{797D566A-F8DA-4420-A370-5230EA5B774E}" srcOrd="11" destOrd="0" presId="urn:microsoft.com/office/officeart/2005/8/layout/bProcess4"/>
    <dgm:cxn modelId="{3D538D63-00DF-4C5D-93C5-9BFD0B59BECE}" type="presParOf" srcId="{9071A907-D742-4400-AA45-900621DAC21E}" destId="{61BB8CD8-E58F-4C1B-999C-4E6E371D0121}" srcOrd="12" destOrd="0" presId="urn:microsoft.com/office/officeart/2005/8/layout/bProcess4"/>
    <dgm:cxn modelId="{C650507D-6187-4C19-A235-1DA5E0B1193C}" type="presParOf" srcId="{61BB8CD8-E58F-4C1B-999C-4E6E371D0121}" destId="{E3EDCA40-D76C-47D8-B198-E4875E98810E}" srcOrd="0" destOrd="0" presId="urn:microsoft.com/office/officeart/2005/8/layout/bProcess4"/>
    <dgm:cxn modelId="{18C715B1-42FF-42D5-BA4C-79D6884E1AEC}" type="presParOf" srcId="{61BB8CD8-E58F-4C1B-999C-4E6E371D0121}" destId="{050F799D-B86B-499F-B513-99585690CE03}" srcOrd="1" destOrd="0" presId="urn:microsoft.com/office/officeart/2005/8/layout/bProcess4"/>
    <dgm:cxn modelId="{110935AD-C27A-41F8-A9F3-6BC0B1DAE11F}" type="presParOf" srcId="{9071A907-D742-4400-AA45-900621DAC21E}" destId="{762AB6DC-03DA-4632-91ED-2544B1DB197A}" srcOrd="13" destOrd="0" presId="urn:microsoft.com/office/officeart/2005/8/layout/bProcess4"/>
    <dgm:cxn modelId="{2F0B25E1-468B-4931-8E62-2CF49A196A33}" type="presParOf" srcId="{9071A907-D742-4400-AA45-900621DAC21E}" destId="{F3329602-221F-47D1-A463-952964CA6C09}" srcOrd="14" destOrd="0" presId="urn:microsoft.com/office/officeart/2005/8/layout/bProcess4"/>
    <dgm:cxn modelId="{C5E9D0DA-6EE3-41F8-8F06-CBF1ED46DD57}" type="presParOf" srcId="{F3329602-221F-47D1-A463-952964CA6C09}" destId="{AB93C362-46BF-45E2-AA90-23182FDBE6B5}" srcOrd="0" destOrd="0" presId="urn:microsoft.com/office/officeart/2005/8/layout/bProcess4"/>
    <dgm:cxn modelId="{271469A3-5F2F-4028-967D-643D4DB2555E}" type="presParOf" srcId="{F3329602-221F-47D1-A463-952964CA6C09}" destId="{C46C0EEE-AEDB-472C-8502-11BCA086818F}" srcOrd="1" destOrd="0" presId="urn:microsoft.com/office/officeart/2005/8/layout/bProcess4"/>
    <dgm:cxn modelId="{8E6BD6A0-6BFF-40A5-A971-0190FBA123F2}" type="presParOf" srcId="{9071A907-D742-4400-AA45-900621DAC21E}" destId="{E5BDB2E9-7348-4195-9477-4A9E5A63D65A}" srcOrd="15" destOrd="0" presId="urn:microsoft.com/office/officeart/2005/8/layout/bProcess4"/>
    <dgm:cxn modelId="{D79AD641-F493-43F7-BCE0-B11A6CB49B64}" type="presParOf" srcId="{9071A907-D742-4400-AA45-900621DAC21E}" destId="{D30B2A53-27EE-4690-B59F-D9DC8F593BC6}" srcOrd="16" destOrd="0" presId="urn:microsoft.com/office/officeart/2005/8/layout/bProcess4"/>
    <dgm:cxn modelId="{096F95B2-4F87-4235-888E-64A759DC2FC7}" type="presParOf" srcId="{D30B2A53-27EE-4690-B59F-D9DC8F593BC6}" destId="{78823213-A2EC-45EC-8C85-938260C05D95}" srcOrd="0" destOrd="0" presId="urn:microsoft.com/office/officeart/2005/8/layout/bProcess4"/>
    <dgm:cxn modelId="{F412E48D-EE3C-4F92-B9E7-6CC6E0EDE463}" type="presParOf" srcId="{D30B2A53-27EE-4690-B59F-D9DC8F593BC6}" destId="{4D9FBC7E-A2A8-4A27-8C78-AC6052E018A9}"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F122D0-996F-42FF-B390-C8B927F2705F}" type="doc">
      <dgm:prSet loTypeId="urn:microsoft.com/office/officeart/2005/8/layout/bProcess4" loCatId="process" qsTypeId="urn:microsoft.com/office/officeart/2005/8/quickstyle/simple1" qsCatId="simple" csTypeId="urn:microsoft.com/office/officeart/2005/8/colors/accent1_1" csCatId="accent1" phldr="1"/>
      <dgm:spPr/>
      <dgm:t>
        <a:bodyPr/>
        <a:lstStyle/>
        <a:p>
          <a:endParaRPr lang="en-US"/>
        </a:p>
      </dgm:t>
    </dgm:pt>
    <dgm:pt modelId="{BDECD081-DC89-4428-8BF8-9C7786C3D481}">
      <dgm:prSet phldrT="[Text]"/>
      <dgm:spPr/>
      <dgm:t>
        <a:bodyPr/>
        <a:lstStyle/>
        <a:p>
          <a:pPr>
            <a:lnSpc>
              <a:spcPct val="90000"/>
            </a:lnSpc>
            <a:spcAft>
              <a:spcPct val="35000"/>
            </a:spcAft>
          </a:pPr>
          <a:r>
            <a:rPr lang="en-US" b="0" dirty="0" smtClean="0"/>
            <a:t>5 Categories of Programs</a:t>
          </a:r>
          <a:endParaRPr lang="en-US" b="0" dirty="0"/>
        </a:p>
      </dgm:t>
    </dgm:pt>
    <dgm:pt modelId="{61EA7924-2453-4910-BFD0-39A38974D9DC}" type="parTrans" cxnId="{30AC5A3A-9B7A-40E5-8C1B-23B98F72B317}">
      <dgm:prSet/>
      <dgm:spPr/>
      <dgm:t>
        <a:bodyPr/>
        <a:lstStyle/>
        <a:p>
          <a:endParaRPr lang="en-US"/>
        </a:p>
      </dgm:t>
    </dgm:pt>
    <dgm:pt modelId="{7AB082F9-1B86-4E0A-8CA4-32719FD673AE}" type="sibTrans" cxnId="{30AC5A3A-9B7A-40E5-8C1B-23B98F72B317}">
      <dgm:prSet/>
      <dgm:spPr/>
      <dgm:t>
        <a:bodyPr/>
        <a:lstStyle/>
        <a:p>
          <a:endParaRPr lang="en-US"/>
        </a:p>
      </dgm:t>
    </dgm:pt>
    <dgm:pt modelId="{C710F2D2-63CE-4873-87AE-3A9980E81FB5}">
      <dgm:prSet phldrT="[Text]"/>
      <dgm:spPr/>
      <dgm:t>
        <a:bodyPr/>
        <a:lstStyle/>
        <a:p>
          <a:r>
            <a:rPr lang="en-US" b="0" dirty="0" smtClean="0"/>
            <a:t>29 Programs of Study &amp; CIP Codes</a:t>
          </a:r>
          <a:endParaRPr lang="en-US" b="0" dirty="0"/>
        </a:p>
      </dgm:t>
    </dgm:pt>
    <dgm:pt modelId="{8098B2F1-E803-4A8F-A1B2-218C8852EE63}" type="parTrans" cxnId="{03FD54FC-ECF9-4FA7-87E8-B537FD3E9EBC}">
      <dgm:prSet/>
      <dgm:spPr/>
      <dgm:t>
        <a:bodyPr/>
        <a:lstStyle/>
        <a:p>
          <a:endParaRPr lang="en-US"/>
        </a:p>
      </dgm:t>
    </dgm:pt>
    <dgm:pt modelId="{ABB2F39D-1878-4D66-9055-65C6F8284DA5}" type="sibTrans" cxnId="{03FD54FC-ECF9-4FA7-87E8-B537FD3E9EBC}">
      <dgm:prSet/>
      <dgm:spPr/>
      <dgm:t>
        <a:bodyPr/>
        <a:lstStyle/>
        <a:p>
          <a:endParaRPr lang="en-US"/>
        </a:p>
      </dgm:t>
    </dgm:pt>
    <dgm:pt modelId="{A142E8D3-52D5-4F6F-9FF3-22BDA0036D2C}">
      <dgm:prSet phldrT="[Text]"/>
      <dgm:spPr/>
      <dgm:t>
        <a:bodyPr/>
        <a:lstStyle/>
        <a:p>
          <a:r>
            <a:rPr lang="en-US" b="0" dirty="0" smtClean="0"/>
            <a:t>25 Certifications</a:t>
          </a:r>
        </a:p>
        <a:p>
          <a:r>
            <a:rPr lang="en-US" b="0" dirty="0" smtClean="0"/>
            <a:t>+ </a:t>
          </a:r>
        </a:p>
        <a:p>
          <a:r>
            <a:rPr lang="en-US" b="0" dirty="0" smtClean="0"/>
            <a:t>ICTP Kits</a:t>
          </a:r>
          <a:endParaRPr lang="en-US" b="0" dirty="0"/>
        </a:p>
      </dgm:t>
    </dgm:pt>
    <dgm:pt modelId="{AFF5F034-B3A3-47D7-844A-34E5EE88270D}" type="parTrans" cxnId="{684B3C2B-BEF5-4EAC-B0BF-282C705D6E95}">
      <dgm:prSet/>
      <dgm:spPr/>
      <dgm:t>
        <a:bodyPr/>
        <a:lstStyle/>
        <a:p>
          <a:endParaRPr lang="en-US"/>
        </a:p>
      </dgm:t>
    </dgm:pt>
    <dgm:pt modelId="{8F1AB6A5-24A4-469B-94D9-F234F3163647}" type="sibTrans" cxnId="{684B3C2B-BEF5-4EAC-B0BF-282C705D6E95}">
      <dgm:prSet/>
      <dgm:spPr/>
      <dgm:t>
        <a:bodyPr/>
        <a:lstStyle/>
        <a:p>
          <a:endParaRPr lang="en-US"/>
        </a:p>
      </dgm:t>
    </dgm:pt>
    <dgm:pt modelId="{7C8AD689-13FB-4D81-B882-1E8CDF11B12A}">
      <dgm:prSet phldrT="[Text]"/>
      <dgm:spPr/>
      <dgm:t>
        <a:bodyPr/>
        <a:lstStyle/>
        <a:p>
          <a:pPr>
            <a:lnSpc>
              <a:spcPct val="90000"/>
            </a:lnSpc>
            <a:spcAft>
              <a:spcPct val="35000"/>
            </a:spcAft>
          </a:pPr>
          <a:r>
            <a:rPr lang="en-US" b="0" dirty="0" smtClean="0"/>
            <a:t>7 Vendors for MCCB</a:t>
          </a:r>
        </a:p>
        <a:p>
          <a:pPr>
            <a:lnSpc>
              <a:spcPct val="90000"/>
            </a:lnSpc>
            <a:spcAft>
              <a:spcPct val="35000"/>
            </a:spcAft>
          </a:pPr>
          <a:r>
            <a:rPr lang="en-US" b="0" dirty="0" smtClean="0"/>
            <a:t>+</a:t>
          </a:r>
        </a:p>
        <a:p>
          <a:pPr>
            <a:lnSpc>
              <a:spcPct val="90000"/>
            </a:lnSpc>
            <a:spcAft>
              <a:spcPct val="35000"/>
            </a:spcAft>
          </a:pPr>
          <a:r>
            <a:rPr lang="en-US" b="0" dirty="0" smtClean="0"/>
            <a:t>1 Vendor for Colleges</a:t>
          </a:r>
          <a:endParaRPr lang="en-US" b="0" dirty="0"/>
        </a:p>
      </dgm:t>
    </dgm:pt>
    <dgm:pt modelId="{5701CE47-2F93-4D26-A10A-292649990396}" type="parTrans" cxnId="{DE05CF55-ED07-4E2C-A771-C2B853DE6C81}">
      <dgm:prSet/>
      <dgm:spPr/>
      <dgm:t>
        <a:bodyPr/>
        <a:lstStyle/>
        <a:p>
          <a:endParaRPr lang="en-US"/>
        </a:p>
      </dgm:t>
    </dgm:pt>
    <dgm:pt modelId="{DAA511F7-E975-4A16-B7F5-1A338D743AE1}" type="sibTrans" cxnId="{DE05CF55-ED07-4E2C-A771-C2B853DE6C81}">
      <dgm:prSet/>
      <dgm:spPr/>
      <dgm:t>
        <a:bodyPr/>
        <a:lstStyle/>
        <a:p>
          <a:endParaRPr lang="en-US"/>
        </a:p>
      </dgm:t>
    </dgm:pt>
    <dgm:pt modelId="{EE4665C3-C39F-4B7A-B663-F2AA9BC7737C}">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b="0"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b="0" dirty="0" smtClean="0"/>
            <a:t>Confirmation Form</a:t>
          </a:r>
        </a:p>
        <a:p>
          <a:pPr marL="0" marR="0" lvl="0" indent="0" defTabSz="914400" eaLnBrk="1" fontAlgn="auto" latinLnBrk="0" hangingPunct="1">
            <a:lnSpc>
              <a:spcPct val="100000"/>
            </a:lnSpc>
            <a:spcBef>
              <a:spcPts val="0"/>
            </a:spcBef>
            <a:spcAft>
              <a:spcPts val="0"/>
            </a:spcAft>
            <a:buClrTx/>
            <a:buSzTx/>
            <a:buFontTx/>
            <a:buNone/>
            <a:tabLst/>
            <a:defRPr/>
          </a:pPr>
          <a:r>
            <a:rPr lang="en-US" b="0" dirty="0" smtClean="0"/>
            <a:t>+</a:t>
          </a:r>
        </a:p>
        <a:p>
          <a:pPr lvl="0" defTabSz="666750">
            <a:lnSpc>
              <a:spcPct val="90000"/>
            </a:lnSpc>
            <a:spcBef>
              <a:spcPct val="0"/>
            </a:spcBef>
            <a:spcAft>
              <a:spcPct val="35000"/>
            </a:spcAft>
          </a:pPr>
          <a:r>
            <a:rPr lang="en-US" b="0" dirty="0" smtClean="0"/>
            <a:t>Travel Reimbursement Forms</a:t>
          </a:r>
        </a:p>
        <a:p>
          <a:pPr lvl="0" defTabSz="666750">
            <a:lnSpc>
              <a:spcPct val="90000"/>
            </a:lnSpc>
            <a:spcBef>
              <a:spcPct val="0"/>
            </a:spcBef>
            <a:spcAft>
              <a:spcPct val="35000"/>
            </a:spcAft>
          </a:pPr>
          <a:endParaRPr lang="en-US" b="0" dirty="0"/>
        </a:p>
      </dgm:t>
    </dgm:pt>
    <dgm:pt modelId="{61057843-8DB5-426F-910E-CBECE6C351E9}" type="parTrans" cxnId="{7387822F-58BF-47A0-9CC0-B8DFFBDD6214}">
      <dgm:prSet/>
      <dgm:spPr/>
      <dgm:t>
        <a:bodyPr/>
        <a:lstStyle/>
        <a:p>
          <a:endParaRPr lang="en-US"/>
        </a:p>
      </dgm:t>
    </dgm:pt>
    <dgm:pt modelId="{6E3BF08C-1186-403B-A04C-51E2C6507FFE}" type="sibTrans" cxnId="{7387822F-58BF-47A0-9CC0-B8DFFBDD6214}">
      <dgm:prSet/>
      <dgm:spPr/>
      <dgm:t>
        <a:bodyPr/>
        <a:lstStyle/>
        <a:p>
          <a:endParaRPr lang="en-US"/>
        </a:p>
      </dgm:t>
    </dgm:pt>
    <dgm:pt modelId="{A72343D9-55A3-449F-BCD2-B8DA68454B71}">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0" dirty="0" smtClean="0"/>
            <a:t>1 Assessment Ordering Form</a:t>
          </a:r>
        </a:p>
        <a:p>
          <a:pPr lvl="0" defTabSz="1066800">
            <a:lnSpc>
              <a:spcPct val="90000"/>
            </a:lnSpc>
            <a:spcBef>
              <a:spcPct val="0"/>
            </a:spcBef>
            <a:spcAft>
              <a:spcPct val="35000"/>
            </a:spcAft>
          </a:pPr>
          <a:endParaRPr lang="en-US" b="0" dirty="0" smtClean="0"/>
        </a:p>
      </dgm:t>
    </dgm:pt>
    <dgm:pt modelId="{F8465CB3-92E6-411E-A550-7F71F2808B74}" type="parTrans" cxnId="{A3951056-EE15-4A09-96E8-4709EEE399BE}">
      <dgm:prSet/>
      <dgm:spPr/>
      <dgm:t>
        <a:bodyPr/>
        <a:lstStyle/>
        <a:p>
          <a:endParaRPr lang="en-US"/>
        </a:p>
      </dgm:t>
    </dgm:pt>
    <dgm:pt modelId="{E9E10B2C-70C8-4178-B94E-004B84D5A0A4}" type="sibTrans" cxnId="{A3951056-EE15-4A09-96E8-4709EEE399BE}">
      <dgm:prSet/>
      <dgm:spPr/>
      <dgm:t>
        <a:bodyPr/>
        <a:lstStyle/>
        <a:p>
          <a:endParaRPr lang="en-US"/>
        </a:p>
      </dgm:t>
    </dgm:pt>
    <dgm:pt modelId="{9071A907-D742-4400-AA45-900621DAC21E}" type="pres">
      <dgm:prSet presAssocID="{FBF122D0-996F-42FF-B390-C8B927F2705F}" presName="Name0" presStyleCnt="0">
        <dgm:presLayoutVars>
          <dgm:dir/>
          <dgm:resizeHandles/>
        </dgm:presLayoutVars>
      </dgm:prSet>
      <dgm:spPr/>
      <dgm:t>
        <a:bodyPr/>
        <a:lstStyle/>
        <a:p>
          <a:endParaRPr lang="en-US"/>
        </a:p>
      </dgm:t>
    </dgm:pt>
    <dgm:pt modelId="{098369DC-CEC2-47D1-8741-B63764EC9104}" type="pres">
      <dgm:prSet presAssocID="{BDECD081-DC89-4428-8BF8-9C7786C3D481}" presName="compNode" presStyleCnt="0"/>
      <dgm:spPr/>
      <dgm:t>
        <a:bodyPr/>
        <a:lstStyle/>
        <a:p>
          <a:endParaRPr lang="en-US"/>
        </a:p>
      </dgm:t>
    </dgm:pt>
    <dgm:pt modelId="{437CD957-4FF6-435B-86B4-4FEEE1B5D46A}" type="pres">
      <dgm:prSet presAssocID="{BDECD081-DC89-4428-8BF8-9C7786C3D481}" presName="dummyConnPt" presStyleCnt="0"/>
      <dgm:spPr/>
      <dgm:t>
        <a:bodyPr/>
        <a:lstStyle/>
        <a:p>
          <a:endParaRPr lang="en-US"/>
        </a:p>
      </dgm:t>
    </dgm:pt>
    <dgm:pt modelId="{362B576C-8235-4CF2-BDBC-96DB68BC0F8D}" type="pres">
      <dgm:prSet presAssocID="{BDECD081-DC89-4428-8BF8-9C7786C3D481}" presName="node" presStyleLbl="node1" presStyleIdx="0" presStyleCnt="6" custScaleY="86348">
        <dgm:presLayoutVars>
          <dgm:bulletEnabled val="1"/>
        </dgm:presLayoutVars>
      </dgm:prSet>
      <dgm:spPr/>
      <dgm:t>
        <a:bodyPr/>
        <a:lstStyle/>
        <a:p>
          <a:endParaRPr lang="en-US"/>
        </a:p>
      </dgm:t>
    </dgm:pt>
    <dgm:pt modelId="{BB9B44AF-0841-498F-8C05-C90EDB35620E}" type="pres">
      <dgm:prSet presAssocID="{7AB082F9-1B86-4E0A-8CA4-32719FD673AE}" presName="sibTrans" presStyleLbl="bgSibTrans2D1" presStyleIdx="0" presStyleCnt="5"/>
      <dgm:spPr/>
      <dgm:t>
        <a:bodyPr/>
        <a:lstStyle/>
        <a:p>
          <a:endParaRPr lang="en-US"/>
        </a:p>
      </dgm:t>
    </dgm:pt>
    <dgm:pt modelId="{07CA60F0-A9D9-4509-A6F0-31E17109A027}" type="pres">
      <dgm:prSet presAssocID="{C710F2D2-63CE-4873-87AE-3A9980E81FB5}" presName="compNode" presStyleCnt="0"/>
      <dgm:spPr/>
      <dgm:t>
        <a:bodyPr/>
        <a:lstStyle/>
        <a:p>
          <a:endParaRPr lang="en-US"/>
        </a:p>
      </dgm:t>
    </dgm:pt>
    <dgm:pt modelId="{10CD9E4B-92F5-41ED-9671-DF619AF7D79F}" type="pres">
      <dgm:prSet presAssocID="{C710F2D2-63CE-4873-87AE-3A9980E81FB5}" presName="dummyConnPt" presStyleCnt="0"/>
      <dgm:spPr/>
      <dgm:t>
        <a:bodyPr/>
        <a:lstStyle/>
        <a:p>
          <a:endParaRPr lang="en-US"/>
        </a:p>
      </dgm:t>
    </dgm:pt>
    <dgm:pt modelId="{CA49015C-B388-4E49-9957-CFFA6CA4DD4A}" type="pres">
      <dgm:prSet presAssocID="{C710F2D2-63CE-4873-87AE-3A9980E81FB5}" presName="node" presStyleLbl="node1" presStyleIdx="1" presStyleCnt="6" custScaleY="89396">
        <dgm:presLayoutVars>
          <dgm:bulletEnabled val="1"/>
        </dgm:presLayoutVars>
      </dgm:prSet>
      <dgm:spPr/>
      <dgm:t>
        <a:bodyPr/>
        <a:lstStyle/>
        <a:p>
          <a:endParaRPr lang="en-US"/>
        </a:p>
      </dgm:t>
    </dgm:pt>
    <dgm:pt modelId="{5AA1C766-0482-4553-8A38-B95E65527511}" type="pres">
      <dgm:prSet presAssocID="{ABB2F39D-1878-4D66-9055-65C6F8284DA5}" presName="sibTrans" presStyleLbl="bgSibTrans2D1" presStyleIdx="1" presStyleCnt="5"/>
      <dgm:spPr/>
      <dgm:t>
        <a:bodyPr/>
        <a:lstStyle/>
        <a:p>
          <a:endParaRPr lang="en-US"/>
        </a:p>
      </dgm:t>
    </dgm:pt>
    <dgm:pt modelId="{07C1FCA3-7AB1-43DD-97F6-922549B3A49F}" type="pres">
      <dgm:prSet presAssocID="{A142E8D3-52D5-4F6F-9FF3-22BDA0036D2C}" presName="compNode" presStyleCnt="0"/>
      <dgm:spPr/>
      <dgm:t>
        <a:bodyPr/>
        <a:lstStyle/>
        <a:p>
          <a:endParaRPr lang="en-US"/>
        </a:p>
      </dgm:t>
    </dgm:pt>
    <dgm:pt modelId="{AC05439A-7652-45EB-8ED0-378F8C9742C7}" type="pres">
      <dgm:prSet presAssocID="{A142E8D3-52D5-4F6F-9FF3-22BDA0036D2C}" presName="dummyConnPt" presStyleCnt="0"/>
      <dgm:spPr/>
      <dgm:t>
        <a:bodyPr/>
        <a:lstStyle/>
        <a:p>
          <a:endParaRPr lang="en-US"/>
        </a:p>
      </dgm:t>
    </dgm:pt>
    <dgm:pt modelId="{39BA2710-1AEC-4C81-90B0-D8527942B3F9}" type="pres">
      <dgm:prSet presAssocID="{A142E8D3-52D5-4F6F-9FF3-22BDA0036D2C}" presName="node" presStyleLbl="node1" presStyleIdx="2" presStyleCnt="6" custScaleY="68802">
        <dgm:presLayoutVars>
          <dgm:bulletEnabled val="1"/>
        </dgm:presLayoutVars>
      </dgm:prSet>
      <dgm:spPr/>
      <dgm:t>
        <a:bodyPr/>
        <a:lstStyle/>
        <a:p>
          <a:endParaRPr lang="en-US"/>
        </a:p>
      </dgm:t>
    </dgm:pt>
    <dgm:pt modelId="{0944F43D-E449-408A-8914-1BC1A6584DAD}" type="pres">
      <dgm:prSet presAssocID="{8F1AB6A5-24A4-469B-94D9-F234F3163647}" presName="sibTrans" presStyleLbl="bgSibTrans2D1" presStyleIdx="2" presStyleCnt="5"/>
      <dgm:spPr/>
      <dgm:t>
        <a:bodyPr/>
        <a:lstStyle/>
        <a:p>
          <a:endParaRPr lang="en-US"/>
        </a:p>
      </dgm:t>
    </dgm:pt>
    <dgm:pt modelId="{CA67F782-B63F-47C3-AC29-0C4826E13909}" type="pres">
      <dgm:prSet presAssocID="{7C8AD689-13FB-4D81-B882-1E8CDF11B12A}" presName="compNode" presStyleCnt="0"/>
      <dgm:spPr/>
      <dgm:t>
        <a:bodyPr/>
        <a:lstStyle/>
        <a:p>
          <a:endParaRPr lang="en-US"/>
        </a:p>
      </dgm:t>
    </dgm:pt>
    <dgm:pt modelId="{6F63AD27-F0C3-44D0-B03A-B30297F17D39}" type="pres">
      <dgm:prSet presAssocID="{7C8AD689-13FB-4D81-B882-1E8CDF11B12A}" presName="dummyConnPt" presStyleCnt="0"/>
      <dgm:spPr/>
      <dgm:t>
        <a:bodyPr/>
        <a:lstStyle/>
        <a:p>
          <a:endParaRPr lang="en-US"/>
        </a:p>
      </dgm:t>
    </dgm:pt>
    <dgm:pt modelId="{A86452F3-2709-4752-BFAB-860ED7F29092}" type="pres">
      <dgm:prSet presAssocID="{7C8AD689-13FB-4D81-B882-1E8CDF11B12A}" presName="node" presStyleLbl="node1" presStyleIdx="3" presStyleCnt="6" custScaleY="75432">
        <dgm:presLayoutVars>
          <dgm:bulletEnabled val="1"/>
        </dgm:presLayoutVars>
      </dgm:prSet>
      <dgm:spPr/>
      <dgm:t>
        <a:bodyPr/>
        <a:lstStyle/>
        <a:p>
          <a:endParaRPr lang="en-US"/>
        </a:p>
      </dgm:t>
    </dgm:pt>
    <dgm:pt modelId="{9435E4E1-3C7A-4CAE-A196-D3017236E7CA}" type="pres">
      <dgm:prSet presAssocID="{DAA511F7-E975-4A16-B7F5-1A338D743AE1}" presName="sibTrans" presStyleLbl="bgSibTrans2D1" presStyleIdx="3" presStyleCnt="5"/>
      <dgm:spPr/>
      <dgm:t>
        <a:bodyPr/>
        <a:lstStyle/>
        <a:p>
          <a:endParaRPr lang="en-US"/>
        </a:p>
      </dgm:t>
    </dgm:pt>
    <dgm:pt modelId="{8D17BF49-A090-4FEB-9C2E-41A83DD6D9A6}" type="pres">
      <dgm:prSet presAssocID="{EE4665C3-C39F-4B7A-B663-F2AA9BC7737C}" presName="compNode" presStyleCnt="0"/>
      <dgm:spPr/>
      <dgm:t>
        <a:bodyPr/>
        <a:lstStyle/>
        <a:p>
          <a:endParaRPr lang="en-US"/>
        </a:p>
      </dgm:t>
    </dgm:pt>
    <dgm:pt modelId="{99407210-37E8-44DD-B816-7B85E9F94F61}" type="pres">
      <dgm:prSet presAssocID="{EE4665C3-C39F-4B7A-B663-F2AA9BC7737C}" presName="dummyConnPt" presStyleCnt="0"/>
      <dgm:spPr/>
      <dgm:t>
        <a:bodyPr/>
        <a:lstStyle/>
        <a:p>
          <a:endParaRPr lang="en-US"/>
        </a:p>
      </dgm:t>
    </dgm:pt>
    <dgm:pt modelId="{C348BF16-0E80-470D-BF73-A986346719CB}" type="pres">
      <dgm:prSet presAssocID="{EE4665C3-C39F-4B7A-B663-F2AA9BC7737C}" presName="node" presStyleLbl="node1" presStyleIdx="4" presStyleCnt="6" custScaleY="77150">
        <dgm:presLayoutVars>
          <dgm:bulletEnabled val="1"/>
        </dgm:presLayoutVars>
      </dgm:prSet>
      <dgm:spPr/>
      <dgm:t>
        <a:bodyPr/>
        <a:lstStyle/>
        <a:p>
          <a:endParaRPr lang="en-US"/>
        </a:p>
      </dgm:t>
    </dgm:pt>
    <dgm:pt modelId="{95215145-E255-4AD3-9092-86CDDA17AB68}" type="pres">
      <dgm:prSet presAssocID="{6E3BF08C-1186-403B-A04C-51E2C6507FFE}" presName="sibTrans" presStyleLbl="bgSibTrans2D1" presStyleIdx="4" presStyleCnt="5"/>
      <dgm:spPr/>
      <dgm:t>
        <a:bodyPr/>
        <a:lstStyle/>
        <a:p>
          <a:endParaRPr lang="en-US"/>
        </a:p>
      </dgm:t>
    </dgm:pt>
    <dgm:pt modelId="{BD62274E-685C-4007-AD47-F7CF4A376CAA}" type="pres">
      <dgm:prSet presAssocID="{A72343D9-55A3-449F-BCD2-B8DA68454B71}" presName="compNode" presStyleCnt="0"/>
      <dgm:spPr/>
      <dgm:t>
        <a:bodyPr/>
        <a:lstStyle/>
        <a:p>
          <a:endParaRPr lang="en-US"/>
        </a:p>
      </dgm:t>
    </dgm:pt>
    <dgm:pt modelId="{40478DA1-6E97-4392-A790-FDC3C143A8D4}" type="pres">
      <dgm:prSet presAssocID="{A72343D9-55A3-449F-BCD2-B8DA68454B71}" presName="dummyConnPt" presStyleCnt="0"/>
      <dgm:spPr/>
      <dgm:t>
        <a:bodyPr/>
        <a:lstStyle/>
        <a:p>
          <a:endParaRPr lang="en-US"/>
        </a:p>
      </dgm:t>
    </dgm:pt>
    <dgm:pt modelId="{28301741-3A20-4DA8-BE29-B34F2D600CFC}" type="pres">
      <dgm:prSet presAssocID="{A72343D9-55A3-449F-BCD2-B8DA68454B71}" presName="node" presStyleLbl="node1" presStyleIdx="5" presStyleCnt="6" custScaleY="84417">
        <dgm:presLayoutVars>
          <dgm:bulletEnabled val="1"/>
        </dgm:presLayoutVars>
      </dgm:prSet>
      <dgm:spPr/>
      <dgm:t>
        <a:bodyPr/>
        <a:lstStyle/>
        <a:p>
          <a:endParaRPr lang="en-US"/>
        </a:p>
      </dgm:t>
    </dgm:pt>
  </dgm:ptLst>
  <dgm:cxnLst>
    <dgm:cxn modelId="{7387822F-58BF-47A0-9CC0-B8DFFBDD6214}" srcId="{FBF122D0-996F-42FF-B390-C8B927F2705F}" destId="{EE4665C3-C39F-4B7A-B663-F2AA9BC7737C}" srcOrd="4" destOrd="0" parTransId="{61057843-8DB5-426F-910E-CBECE6C351E9}" sibTransId="{6E3BF08C-1186-403B-A04C-51E2C6507FFE}"/>
    <dgm:cxn modelId="{684B3C2B-BEF5-4EAC-B0BF-282C705D6E95}" srcId="{FBF122D0-996F-42FF-B390-C8B927F2705F}" destId="{A142E8D3-52D5-4F6F-9FF3-22BDA0036D2C}" srcOrd="2" destOrd="0" parTransId="{AFF5F034-B3A3-47D7-844A-34E5EE88270D}" sibTransId="{8F1AB6A5-24A4-469B-94D9-F234F3163647}"/>
    <dgm:cxn modelId="{DE05CF55-ED07-4E2C-A771-C2B853DE6C81}" srcId="{FBF122D0-996F-42FF-B390-C8B927F2705F}" destId="{7C8AD689-13FB-4D81-B882-1E8CDF11B12A}" srcOrd="3" destOrd="0" parTransId="{5701CE47-2F93-4D26-A10A-292649990396}" sibTransId="{DAA511F7-E975-4A16-B7F5-1A338D743AE1}"/>
    <dgm:cxn modelId="{90CAD4C4-E1E0-4375-9D8D-47AE22291B7D}" type="presOf" srcId="{ABB2F39D-1878-4D66-9055-65C6F8284DA5}" destId="{5AA1C766-0482-4553-8A38-B95E65527511}" srcOrd="0" destOrd="0" presId="urn:microsoft.com/office/officeart/2005/8/layout/bProcess4"/>
    <dgm:cxn modelId="{A3951056-EE15-4A09-96E8-4709EEE399BE}" srcId="{FBF122D0-996F-42FF-B390-C8B927F2705F}" destId="{A72343D9-55A3-449F-BCD2-B8DA68454B71}" srcOrd="5" destOrd="0" parTransId="{F8465CB3-92E6-411E-A550-7F71F2808B74}" sibTransId="{E9E10B2C-70C8-4178-B94E-004B84D5A0A4}"/>
    <dgm:cxn modelId="{88CB4544-9449-4BB0-8169-3473CDB632B4}" type="presOf" srcId="{C710F2D2-63CE-4873-87AE-3A9980E81FB5}" destId="{CA49015C-B388-4E49-9957-CFFA6CA4DD4A}" srcOrd="0" destOrd="0" presId="urn:microsoft.com/office/officeart/2005/8/layout/bProcess4"/>
    <dgm:cxn modelId="{3631A0F2-FB02-4F3A-A0F4-8C2F405DF5E3}" type="presOf" srcId="{6E3BF08C-1186-403B-A04C-51E2C6507FFE}" destId="{95215145-E255-4AD3-9092-86CDDA17AB68}" srcOrd="0" destOrd="0" presId="urn:microsoft.com/office/officeart/2005/8/layout/bProcess4"/>
    <dgm:cxn modelId="{5DAFC65B-4FDA-4BE9-B632-3D5B0EF413D3}" type="presOf" srcId="{DAA511F7-E975-4A16-B7F5-1A338D743AE1}" destId="{9435E4E1-3C7A-4CAE-A196-D3017236E7CA}" srcOrd="0" destOrd="0" presId="urn:microsoft.com/office/officeart/2005/8/layout/bProcess4"/>
    <dgm:cxn modelId="{03FD54FC-ECF9-4FA7-87E8-B537FD3E9EBC}" srcId="{FBF122D0-996F-42FF-B390-C8B927F2705F}" destId="{C710F2D2-63CE-4873-87AE-3A9980E81FB5}" srcOrd="1" destOrd="0" parTransId="{8098B2F1-E803-4A8F-A1B2-218C8852EE63}" sibTransId="{ABB2F39D-1878-4D66-9055-65C6F8284DA5}"/>
    <dgm:cxn modelId="{5B201628-6D3B-42D3-BF2C-67618DF4111A}" type="presOf" srcId="{BDECD081-DC89-4428-8BF8-9C7786C3D481}" destId="{362B576C-8235-4CF2-BDBC-96DB68BC0F8D}" srcOrd="0" destOrd="0" presId="urn:microsoft.com/office/officeart/2005/8/layout/bProcess4"/>
    <dgm:cxn modelId="{944E9EC6-9F73-4AF5-B886-DDF46B57BD69}" type="presOf" srcId="{FBF122D0-996F-42FF-B390-C8B927F2705F}" destId="{9071A907-D742-4400-AA45-900621DAC21E}" srcOrd="0" destOrd="0" presId="urn:microsoft.com/office/officeart/2005/8/layout/bProcess4"/>
    <dgm:cxn modelId="{1DDEF677-A7FD-4D61-A44A-FBB1E5B52837}" type="presOf" srcId="{7AB082F9-1B86-4E0A-8CA4-32719FD673AE}" destId="{BB9B44AF-0841-498F-8C05-C90EDB35620E}" srcOrd="0" destOrd="0" presId="urn:microsoft.com/office/officeart/2005/8/layout/bProcess4"/>
    <dgm:cxn modelId="{004AC93F-A44F-4AE2-8DFE-BCAE54DCC68B}" type="presOf" srcId="{EE4665C3-C39F-4B7A-B663-F2AA9BC7737C}" destId="{C348BF16-0E80-470D-BF73-A986346719CB}" srcOrd="0" destOrd="0" presId="urn:microsoft.com/office/officeart/2005/8/layout/bProcess4"/>
    <dgm:cxn modelId="{021BDC38-5D14-4465-9EFB-282A90360968}" type="presOf" srcId="{A142E8D3-52D5-4F6F-9FF3-22BDA0036D2C}" destId="{39BA2710-1AEC-4C81-90B0-D8527942B3F9}" srcOrd="0" destOrd="0" presId="urn:microsoft.com/office/officeart/2005/8/layout/bProcess4"/>
    <dgm:cxn modelId="{6A325F28-1270-4A7A-83F0-176F74D98B80}" type="presOf" srcId="{A72343D9-55A3-449F-BCD2-B8DA68454B71}" destId="{28301741-3A20-4DA8-BE29-B34F2D600CFC}" srcOrd="0" destOrd="0" presId="urn:microsoft.com/office/officeart/2005/8/layout/bProcess4"/>
    <dgm:cxn modelId="{30AC5A3A-9B7A-40E5-8C1B-23B98F72B317}" srcId="{FBF122D0-996F-42FF-B390-C8B927F2705F}" destId="{BDECD081-DC89-4428-8BF8-9C7786C3D481}" srcOrd="0" destOrd="0" parTransId="{61EA7924-2453-4910-BFD0-39A38974D9DC}" sibTransId="{7AB082F9-1B86-4E0A-8CA4-32719FD673AE}"/>
    <dgm:cxn modelId="{AB240073-EC65-41C8-9FF1-AB3D41BFFDFE}" type="presOf" srcId="{7C8AD689-13FB-4D81-B882-1E8CDF11B12A}" destId="{A86452F3-2709-4752-BFAB-860ED7F29092}" srcOrd="0" destOrd="0" presId="urn:microsoft.com/office/officeart/2005/8/layout/bProcess4"/>
    <dgm:cxn modelId="{3E6FBD08-018E-47D1-97BC-EDE9720E35F6}" type="presOf" srcId="{8F1AB6A5-24A4-469B-94D9-F234F3163647}" destId="{0944F43D-E449-408A-8914-1BC1A6584DAD}" srcOrd="0" destOrd="0" presId="urn:microsoft.com/office/officeart/2005/8/layout/bProcess4"/>
    <dgm:cxn modelId="{5B76DF4E-299D-42B0-9331-CDD4D3890E10}" type="presParOf" srcId="{9071A907-D742-4400-AA45-900621DAC21E}" destId="{098369DC-CEC2-47D1-8741-B63764EC9104}" srcOrd="0" destOrd="0" presId="urn:microsoft.com/office/officeart/2005/8/layout/bProcess4"/>
    <dgm:cxn modelId="{7F2C74B9-3090-4C62-983F-A47BA58B7655}" type="presParOf" srcId="{098369DC-CEC2-47D1-8741-B63764EC9104}" destId="{437CD957-4FF6-435B-86B4-4FEEE1B5D46A}" srcOrd="0" destOrd="0" presId="urn:microsoft.com/office/officeart/2005/8/layout/bProcess4"/>
    <dgm:cxn modelId="{09B64FC2-8283-498A-9DE1-7D91C354A192}" type="presParOf" srcId="{098369DC-CEC2-47D1-8741-B63764EC9104}" destId="{362B576C-8235-4CF2-BDBC-96DB68BC0F8D}" srcOrd="1" destOrd="0" presId="urn:microsoft.com/office/officeart/2005/8/layout/bProcess4"/>
    <dgm:cxn modelId="{E08E0DB2-8561-4353-B3EC-B7BF5C86D88B}" type="presParOf" srcId="{9071A907-D742-4400-AA45-900621DAC21E}" destId="{BB9B44AF-0841-498F-8C05-C90EDB35620E}" srcOrd="1" destOrd="0" presId="urn:microsoft.com/office/officeart/2005/8/layout/bProcess4"/>
    <dgm:cxn modelId="{BC4BD178-19DC-4D36-A4F0-1947EF84622D}" type="presParOf" srcId="{9071A907-D742-4400-AA45-900621DAC21E}" destId="{07CA60F0-A9D9-4509-A6F0-31E17109A027}" srcOrd="2" destOrd="0" presId="urn:microsoft.com/office/officeart/2005/8/layout/bProcess4"/>
    <dgm:cxn modelId="{A5CBA6C6-003B-4080-B884-EBF3D53E8D73}" type="presParOf" srcId="{07CA60F0-A9D9-4509-A6F0-31E17109A027}" destId="{10CD9E4B-92F5-41ED-9671-DF619AF7D79F}" srcOrd="0" destOrd="0" presId="urn:microsoft.com/office/officeart/2005/8/layout/bProcess4"/>
    <dgm:cxn modelId="{3F899C90-6CCB-4BC9-96E9-DC737ED0D0C6}" type="presParOf" srcId="{07CA60F0-A9D9-4509-A6F0-31E17109A027}" destId="{CA49015C-B388-4E49-9957-CFFA6CA4DD4A}" srcOrd="1" destOrd="0" presId="urn:microsoft.com/office/officeart/2005/8/layout/bProcess4"/>
    <dgm:cxn modelId="{D676F7EC-268E-4757-BB57-15AB30198489}" type="presParOf" srcId="{9071A907-D742-4400-AA45-900621DAC21E}" destId="{5AA1C766-0482-4553-8A38-B95E65527511}" srcOrd="3" destOrd="0" presId="urn:microsoft.com/office/officeart/2005/8/layout/bProcess4"/>
    <dgm:cxn modelId="{D49355FC-A284-4622-B4F7-25BE8B860D37}" type="presParOf" srcId="{9071A907-D742-4400-AA45-900621DAC21E}" destId="{07C1FCA3-7AB1-43DD-97F6-922549B3A49F}" srcOrd="4" destOrd="0" presId="urn:microsoft.com/office/officeart/2005/8/layout/bProcess4"/>
    <dgm:cxn modelId="{1F89ADF8-DE9C-4A7C-9113-9464E898C777}" type="presParOf" srcId="{07C1FCA3-7AB1-43DD-97F6-922549B3A49F}" destId="{AC05439A-7652-45EB-8ED0-378F8C9742C7}" srcOrd="0" destOrd="0" presId="urn:microsoft.com/office/officeart/2005/8/layout/bProcess4"/>
    <dgm:cxn modelId="{35273926-298E-4C66-B91F-D1A5584E5B9B}" type="presParOf" srcId="{07C1FCA3-7AB1-43DD-97F6-922549B3A49F}" destId="{39BA2710-1AEC-4C81-90B0-D8527942B3F9}" srcOrd="1" destOrd="0" presId="urn:microsoft.com/office/officeart/2005/8/layout/bProcess4"/>
    <dgm:cxn modelId="{BFFD043C-E142-48E6-AB4C-FE4B1B82039F}" type="presParOf" srcId="{9071A907-D742-4400-AA45-900621DAC21E}" destId="{0944F43D-E449-408A-8914-1BC1A6584DAD}" srcOrd="5" destOrd="0" presId="urn:microsoft.com/office/officeart/2005/8/layout/bProcess4"/>
    <dgm:cxn modelId="{D966343E-32F6-4D2A-85AA-157E6BF8596B}" type="presParOf" srcId="{9071A907-D742-4400-AA45-900621DAC21E}" destId="{CA67F782-B63F-47C3-AC29-0C4826E13909}" srcOrd="6" destOrd="0" presId="urn:microsoft.com/office/officeart/2005/8/layout/bProcess4"/>
    <dgm:cxn modelId="{69D4BB9B-4897-410F-8BB9-BFA928ACC89E}" type="presParOf" srcId="{CA67F782-B63F-47C3-AC29-0C4826E13909}" destId="{6F63AD27-F0C3-44D0-B03A-B30297F17D39}" srcOrd="0" destOrd="0" presId="urn:microsoft.com/office/officeart/2005/8/layout/bProcess4"/>
    <dgm:cxn modelId="{ECD86513-667F-4651-8861-228C7B5B661B}" type="presParOf" srcId="{CA67F782-B63F-47C3-AC29-0C4826E13909}" destId="{A86452F3-2709-4752-BFAB-860ED7F29092}" srcOrd="1" destOrd="0" presId="urn:microsoft.com/office/officeart/2005/8/layout/bProcess4"/>
    <dgm:cxn modelId="{A9D5B5FC-4320-4597-A8E5-096D21D63AFF}" type="presParOf" srcId="{9071A907-D742-4400-AA45-900621DAC21E}" destId="{9435E4E1-3C7A-4CAE-A196-D3017236E7CA}" srcOrd="7" destOrd="0" presId="urn:microsoft.com/office/officeart/2005/8/layout/bProcess4"/>
    <dgm:cxn modelId="{5510ACCE-8B26-4C27-A8E3-E278F969A3CB}" type="presParOf" srcId="{9071A907-D742-4400-AA45-900621DAC21E}" destId="{8D17BF49-A090-4FEB-9C2E-41A83DD6D9A6}" srcOrd="8" destOrd="0" presId="urn:microsoft.com/office/officeart/2005/8/layout/bProcess4"/>
    <dgm:cxn modelId="{69217EDE-AC5B-4C5F-A4F5-632B40784A89}" type="presParOf" srcId="{8D17BF49-A090-4FEB-9C2E-41A83DD6D9A6}" destId="{99407210-37E8-44DD-B816-7B85E9F94F61}" srcOrd="0" destOrd="0" presId="urn:microsoft.com/office/officeart/2005/8/layout/bProcess4"/>
    <dgm:cxn modelId="{C129921C-5802-4283-9197-48C3AAB0DF2B}" type="presParOf" srcId="{8D17BF49-A090-4FEB-9C2E-41A83DD6D9A6}" destId="{C348BF16-0E80-470D-BF73-A986346719CB}" srcOrd="1" destOrd="0" presId="urn:microsoft.com/office/officeart/2005/8/layout/bProcess4"/>
    <dgm:cxn modelId="{B0BE0C21-C7DA-4880-B55F-3EB5AFFC053E}" type="presParOf" srcId="{9071A907-D742-4400-AA45-900621DAC21E}" destId="{95215145-E255-4AD3-9092-86CDDA17AB68}" srcOrd="9" destOrd="0" presId="urn:microsoft.com/office/officeart/2005/8/layout/bProcess4"/>
    <dgm:cxn modelId="{A1482ECC-902D-42DC-B294-497C3184CDC6}" type="presParOf" srcId="{9071A907-D742-4400-AA45-900621DAC21E}" destId="{BD62274E-685C-4007-AD47-F7CF4A376CAA}" srcOrd="10" destOrd="0" presId="urn:microsoft.com/office/officeart/2005/8/layout/bProcess4"/>
    <dgm:cxn modelId="{181C9939-BB5C-4F5A-B7F2-0F309F9F13EB}" type="presParOf" srcId="{BD62274E-685C-4007-AD47-F7CF4A376CAA}" destId="{40478DA1-6E97-4392-A790-FDC3C143A8D4}" srcOrd="0" destOrd="0" presId="urn:microsoft.com/office/officeart/2005/8/layout/bProcess4"/>
    <dgm:cxn modelId="{BA1792DB-57D3-4ED1-B91D-AB2F081F4C7A}" type="presParOf" srcId="{BD62274E-685C-4007-AD47-F7CF4A376CAA}" destId="{28301741-3A20-4DA8-BE29-B34F2D600CFC}"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B44AF-0841-498F-8C05-C90EDB35620E}">
      <dsp:nvSpPr>
        <dsp:cNvPr id="0" name=""/>
        <dsp:cNvSpPr/>
      </dsp:nvSpPr>
      <dsp:spPr>
        <a:xfrm rot="5400000">
          <a:off x="-374328" y="1438591"/>
          <a:ext cx="1654072"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2B576C-8235-4CF2-BDBC-96DB68BC0F8D}">
      <dsp:nvSpPr>
        <dsp:cNvPr id="0" name=""/>
        <dsp:cNvSpPr/>
      </dsp:nvSpPr>
      <dsp:spPr>
        <a:xfrm>
          <a:off x="4087" y="379875"/>
          <a:ext cx="2218531" cy="133111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smtClean="0"/>
            <a:t>5 Categories of Programs</a:t>
          </a:r>
          <a:endParaRPr lang="en-US" sz="1400" b="0" kern="1200" dirty="0"/>
        </a:p>
      </dsp:txBody>
      <dsp:txXfrm>
        <a:off x="43074" y="418862"/>
        <a:ext cx="2140557" cy="1253144"/>
      </dsp:txXfrm>
    </dsp:sp>
    <dsp:sp modelId="{5AA1C766-0482-4553-8A38-B95E65527511}">
      <dsp:nvSpPr>
        <dsp:cNvPr id="0" name=""/>
        <dsp:cNvSpPr/>
      </dsp:nvSpPr>
      <dsp:spPr>
        <a:xfrm rot="5400000">
          <a:off x="-374328" y="3102489"/>
          <a:ext cx="1654072"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49015C-B388-4E49-9957-CFFA6CA4DD4A}">
      <dsp:nvSpPr>
        <dsp:cNvPr id="0" name=""/>
        <dsp:cNvSpPr/>
      </dsp:nvSpPr>
      <dsp:spPr>
        <a:xfrm>
          <a:off x="4087" y="2043774"/>
          <a:ext cx="2218531" cy="133111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smtClean="0"/>
            <a:t>29 Programs of Study &amp; CIP Codes</a:t>
          </a:r>
          <a:endParaRPr lang="en-US" sz="1400" b="0" kern="1200" dirty="0"/>
        </a:p>
      </dsp:txBody>
      <dsp:txXfrm>
        <a:off x="43074" y="2082761"/>
        <a:ext cx="2140557" cy="1253144"/>
      </dsp:txXfrm>
    </dsp:sp>
    <dsp:sp modelId="{0944F43D-E449-408A-8914-1BC1A6584DAD}">
      <dsp:nvSpPr>
        <dsp:cNvPr id="0" name=""/>
        <dsp:cNvSpPr/>
      </dsp:nvSpPr>
      <dsp:spPr>
        <a:xfrm>
          <a:off x="457620" y="3934438"/>
          <a:ext cx="2940820"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BA2710-1AEC-4C81-90B0-D8527942B3F9}">
      <dsp:nvSpPr>
        <dsp:cNvPr id="0" name=""/>
        <dsp:cNvSpPr/>
      </dsp:nvSpPr>
      <dsp:spPr>
        <a:xfrm>
          <a:off x="4087" y="3707672"/>
          <a:ext cx="2218531" cy="133111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smtClean="0"/>
            <a:t>43 Certifications</a:t>
          </a:r>
          <a:endParaRPr lang="en-US" sz="1400" b="0" kern="1200" dirty="0"/>
        </a:p>
      </dsp:txBody>
      <dsp:txXfrm>
        <a:off x="43074" y="3746659"/>
        <a:ext cx="2140557" cy="1253144"/>
      </dsp:txXfrm>
    </dsp:sp>
    <dsp:sp modelId="{9435E4E1-3C7A-4CAE-A196-D3017236E7CA}">
      <dsp:nvSpPr>
        <dsp:cNvPr id="0" name=""/>
        <dsp:cNvSpPr/>
      </dsp:nvSpPr>
      <dsp:spPr>
        <a:xfrm rot="16200000">
          <a:off x="2576317" y="3102489"/>
          <a:ext cx="1654072"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6452F3-2709-4752-BFAB-860ED7F29092}">
      <dsp:nvSpPr>
        <dsp:cNvPr id="0" name=""/>
        <dsp:cNvSpPr/>
      </dsp:nvSpPr>
      <dsp:spPr>
        <a:xfrm>
          <a:off x="2954734" y="3707672"/>
          <a:ext cx="2218531" cy="133111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smtClean="0"/>
            <a:t>8 Vendors</a:t>
          </a:r>
          <a:endParaRPr lang="en-US" sz="1400" b="0" kern="1200" dirty="0"/>
        </a:p>
      </dsp:txBody>
      <dsp:txXfrm>
        <a:off x="2993721" y="3746659"/>
        <a:ext cx="2140557" cy="1253144"/>
      </dsp:txXfrm>
    </dsp:sp>
    <dsp:sp modelId="{95215145-E255-4AD3-9092-86CDDA17AB68}">
      <dsp:nvSpPr>
        <dsp:cNvPr id="0" name=""/>
        <dsp:cNvSpPr/>
      </dsp:nvSpPr>
      <dsp:spPr>
        <a:xfrm rot="16200000">
          <a:off x="2576317" y="1438591"/>
          <a:ext cx="1654072"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48BF16-0E80-470D-BF73-A986346719CB}">
      <dsp:nvSpPr>
        <dsp:cNvPr id="0" name=""/>
        <dsp:cNvSpPr/>
      </dsp:nvSpPr>
      <dsp:spPr>
        <a:xfrm>
          <a:off x="2954734" y="2043774"/>
          <a:ext cx="2218531" cy="133111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smtClean="0"/>
            <a:t>7 Different Exam/Certification Providers </a:t>
          </a:r>
          <a:endParaRPr lang="en-US" sz="1400" b="0" kern="1200" dirty="0"/>
        </a:p>
      </dsp:txBody>
      <dsp:txXfrm>
        <a:off x="2993721" y="2082761"/>
        <a:ext cx="2140557" cy="1253144"/>
      </dsp:txXfrm>
    </dsp:sp>
    <dsp:sp modelId="{797D566A-F8DA-4420-A370-5230EA5B774E}">
      <dsp:nvSpPr>
        <dsp:cNvPr id="0" name=""/>
        <dsp:cNvSpPr/>
      </dsp:nvSpPr>
      <dsp:spPr>
        <a:xfrm>
          <a:off x="3408266" y="606641"/>
          <a:ext cx="2940820"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301741-3A20-4DA8-BE29-B34F2D600CFC}">
      <dsp:nvSpPr>
        <dsp:cNvPr id="0" name=""/>
        <dsp:cNvSpPr/>
      </dsp:nvSpPr>
      <dsp:spPr>
        <a:xfrm>
          <a:off x="2954734" y="379875"/>
          <a:ext cx="2218531" cy="133111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b="0" kern="1200" dirty="0" smtClean="0"/>
            <a:t>1 Assessment Ordering Form</a:t>
          </a:r>
        </a:p>
        <a:p>
          <a:pPr marL="0" marR="0" lvl="0" indent="0" algn="ctr" defTabSz="914400" eaLnBrk="1" fontAlgn="auto" latinLnBrk="0" hangingPunct="1">
            <a:lnSpc>
              <a:spcPct val="100000"/>
            </a:lnSpc>
            <a:spcBef>
              <a:spcPct val="0"/>
            </a:spcBef>
            <a:spcAft>
              <a:spcPts val="0"/>
            </a:spcAft>
            <a:buClrTx/>
            <a:buSzTx/>
            <a:buFontTx/>
            <a:buNone/>
            <a:tabLst/>
            <a:defRPr/>
          </a:pPr>
          <a:r>
            <a:rPr lang="en-US" sz="1400" b="0" kern="1200" dirty="0" smtClean="0"/>
            <a:t>(Ordering Window)</a:t>
          </a:r>
        </a:p>
        <a:p>
          <a:pPr marL="0" marR="0" lvl="0" indent="0" algn="ctr" defTabSz="914400" eaLnBrk="1" fontAlgn="auto" latinLnBrk="0" hangingPunct="1">
            <a:lnSpc>
              <a:spcPct val="100000"/>
            </a:lnSpc>
            <a:spcBef>
              <a:spcPct val="0"/>
            </a:spcBef>
            <a:spcAft>
              <a:spcPts val="0"/>
            </a:spcAft>
            <a:buClrTx/>
            <a:buSzTx/>
            <a:buFontTx/>
            <a:buNone/>
            <a:tabLst/>
            <a:defRPr/>
          </a:pPr>
          <a:r>
            <a:rPr lang="en-US" sz="1400" b="0" kern="1200" dirty="0" smtClean="0"/>
            <a:t>(Retests)</a:t>
          </a:r>
        </a:p>
        <a:p>
          <a:pPr lvl="0" algn="ctr" defTabSz="1066800">
            <a:lnSpc>
              <a:spcPct val="90000"/>
            </a:lnSpc>
            <a:spcBef>
              <a:spcPct val="0"/>
            </a:spcBef>
            <a:spcAft>
              <a:spcPct val="35000"/>
            </a:spcAft>
          </a:pPr>
          <a:endParaRPr lang="en-US" sz="1400" b="0" kern="1200" dirty="0" smtClean="0"/>
        </a:p>
      </dsp:txBody>
      <dsp:txXfrm>
        <a:off x="2993721" y="418862"/>
        <a:ext cx="2140557" cy="1253144"/>
      </dsp:txXfrm>
    </dsp:sp>
    <dsp:sp modelId="{762AB6DC-03DA-4632-91ED-2544B1DB197A}">
      <dsp:nvSpPr>
        <dsp:cNvPr id="0" name=""/>
        <dsp:cNvSpPr/>
      </dsp:nvSpPr>
      <dsp:spPr>
        <a:xfrm rot="5400000">
          <a:off x="5526964" y="1438591"/>
          <a:ext cx="1654072"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0F799D-B86B-499F-B513-99585690CE03}">
      <dsp:nvSpPr>
        <dsp:cNvPr id="0" name=""/>
        <dsp:cNvSpPr/>
      </dsp:nvSpPr>
      <dsp:spPr>
        <a:xfrm>
          <a:off x="5905380" y="379875"/>
          <a:ext cx="2218531" cy="133111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b="0" kern="1200" dirty="0" smtClean="0"/>
            <a:t>1 Invoice from MCCB</a:t>
          </a:r>
        </a:p>
        <a:p>
          <a:pPr lvl="0" algn="ctr" defTabSz="1022350">
            <a:lnSpc>
              <a:spcPct val="90000"/>
            </a:lnSpc>
            <a:spcBef>
              <a:spcPct val="0"/>
            </a:spcBef>
            <a:spcAft>
              <a:spcPct val="35000"/>
            </a:spcAft>
          </a:pPr>
          <a:endParaRPr lang="en-US" sz="1400" b="0" kern="1200" dirty="0"/>
        </a:p>
      </dsp:txBody>
      <dsp:txXfrm>
        <a:off x="5944367" y="418862"/>
        <a:ext cx="2140557" cy="1253144"/>
      </dsp:txXfrm>
    </dsp:sp>
    <dsp:sp modelId="{E5BDB2E9-7348-4195-9477-4A9E5A63D65A}">
      <dsp:nvSpPr>
        <dsp:cNvPr id="0" name=""/>
        <dsp:cNvSpPr/>
      </dsp:nvSpPr>
      <dsp:spPr>
        <a:xfrm rot="5400000">
          <a:off x="5526964" y="3102489"/>
          <a:ext cx="1654072"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6C0EEE-AEDB-472C-8502-11BCA086818F}">
      <dsp:nvSpPr>
        <dsp:cNvPr id="0" name=""/>
        <dsp:cNvSpPr/>
      </dsp:nvSpPr>
      <dsp:spPr>
        <a:xfrm>
          <a:off x="5905380" y="2043774"/>
          <a:ext cx="2218531" cy="133111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dirty="0" smtClean="0"/>
            <a:t>1 Payment to MCCB</a:t>
          </a:r>
        </a:p>
        <a:p>
          <a:pPr lvl="0" algn="ctr" defTabSz="1022350">
            <a:lnSpc>
              <a:spcPct val="90000"/>
            </a:lnSpc>
            <a:spcBef>
              <a:spcPct val="0"/>
            </a:spcBef>
            <a:spcAft>
              <a:spcPct val="35000"/>
            </a:spcAft>
          </a:pPr>
          <a:endParaRPr lang="en-US" sz="1400" b="0" kern="1200" dirty="0"/>
        </a:p>
      </dsp:txBody>
      <dsp:txXfrm>
        <a:off x="5944367" y="2082761"/>
        <a:ext cx="2140557" cy="1253144"/>
      </dsp:txXfrm>
    </dsp:sp>
    <dsp:sp modelId="{4D9FBC7E-A2A8-4A27-8C78-AC6052E018A9}">
      <dsp:nvSpPr>
        <dsp:cNvPr id="0" name=""/>
        <dsp:cNvSpPr/>
      </dsp:nvSpPr>
      <dsp:spPr>
        <a:xfrm>
          <a:off x="5905380" y="3707672"/>
          <a:ext cx="2218531" cy="133111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Retests will require an additional ordering form, invoice, and payment.</a:t>
          </a:r>
          <a:endParaRPr lang="en-US" sz="1400" kern="1200" dirty="0"/>
        </a:p>
      </dsp:txBody>
      <dsp:txXfrm>
        <a:off x="5944367" y="3746659"/>
        <a:ext cx="2140557" cy="1253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B44AF-0841-498F-8C05-C90EDB35620E}">
      <dsp:nvSpPr>
        <dsp:cNvPr id="0" name=""/>
        <dsp:cNvSpPr/>
      </dsp:nvSpPr>
      <dsp:spPr>
        <a:xfrm rot="5400000">
          <a:off x="253279" y="1127138"/>
          <a:ext cx="1899514" cy="25373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2B576C-8235-4CF2-BDBC-96DB68BC0F8D}">
      <dsp:nvSpPr>
        <dsp:cNvPr id="0" name=""/>
        <dsp:cNvSpPr/>
      </dsp:nvSpPr>
      <dsp:spPr>
        <a:xfrm>
          <a:off x="632698" y="495"/>
          <a:ext cx="2819304" cy="146064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kern="1200" dirty="0" smtClean="0"/>
            <a:t>5 Categories of Programs</a:t>
          </a:r>
          <a:endParaRPr lang="en-US" sz="1300" b="0" kern="1200" dirty="0"/>
        </a:p>
      </dsp:txBody>
      <dsp:txXfrm>
        <a:off x="675479" y="43276"/>
        <a:ext cx="2733742" cy="1375085"/>
      </dsp:txXfrm>
    </dsp:sp>
    <dsp:sp modelId="{5AA1C766-0482-4553-8A38-B95E65527511}">
      <dsp:nvSpPr>
        <dsp:cNvPr id="0" name=""/>
        <dsp:cNvSpPr/>
      </dsp:nvSpPr>
      <dsp:spPr>
        <a:xfrm rot="5400000">
          <a:off x="327365" y="2962920"/>
          <a:ext cx="1751343" cy="25373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49015C-B388-4E49-9957-CFFA6CA4DD4A}">
      <dsp:nvSpPr>
        <dsp:cNvPr id="0" name=""/>
        <dsp:cNvSpPr/>
      </dsp:nvSpPr>
      <dsp:spPr>
        <a:xfrm>
          <a:off x="632698" y="1884038"/>
          <a:ext cx="2819304" cy="151220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kern="1200" dirty="0" smtClean="0"/>
            <a:t>29 Programs of Study &amp; CIP Codes</a:t>
          </a:r>
          <a:endParaRPr lang="en-US" sz="1300" b="0" kern="1200" dirty="0"/>
        </a:p>
      </dsp:txBody>
      <dsp:txXfrm>
        <a:off x="676989" y="1928329"/>
        <a:ext cx="2730722" cy="1423625"/>
      </dsp:txXfrm>
    </dsp:sp>
    <dsp:sp modelId="{0944F43D-E449-408A-8914-1BC1A6584DAD}">
      <dsp:nvSpPr>
        <dsp:cNvPr id="0" name=""/>
        <dsp:cNvSpPr/>
      </dsp:nvSpPr>
      <dsp:spPr>
        <a:xfrm rot="21548810">
          <a:off x="1209307" y="3813835"/>
          <a:ext cx="3737133" cy="25373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BA2710-1AEC-4C81-90B0-D8527942B3F9}">
      <dsp:nvSpPr>
        <dsp:cNvPr id="0" name=""/>
        <dsp:cNvSpPr/>
      </dsp:nvSpPr>
      <dsp:spPr>
        <a:xfrm>
          <a:off x="632698" y="3819141"/>
          <a:ext cx="2819304" cy="116384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kern="1200" dirty="0" smtClean="0"/>
            <a:t>25 Certifications</a:t>
          </a:r>
        </a:p>
        <a:p>
          <a:pPr lvl="0" algn="ctr" defTabSz="577850">
            <a:lnSpc>
              <a:spcPct val="90000"/>
            </a:lnSpc>
            <a:spcBef>
              <a:spcPct val="0"/>
            </a:spcBef>
            <a:spcAft>
              <a:spcPct val="35000"/>
            </a:spcAft>
          </a:pPr>
          <a:r>
            <a:rPr lang="en-US" sz="1300" b="0" kern="1200" dirty="0" smtClean="0"/>
            <a:t>+ </a:t>
          </a:r>
        </a:p>
        <a:p>
          <a:pPr lvl="0" algn="ctr" defTabSz="577850">
            <a:lnSpc>
              <a:spcPct val="90000"/>
            </a:lnSpc>
            <a:spcBef>
              <a:spcPct val="0"/>
            </a:spcBef>
            <a:spcAft>
              <a:spcPct val="35000"/>
            </a:spcAft>
          </a:pPr>
          <a:r>
            <a:rPr lang="en-US" sz="1300" b="0" kern="1200" dirty="0" smtClean="0"/>
            <a:t>ICTP Kits</a:t>
          </a:r>
          <a:endParaRPr lang="en-US" sz="1300" b="0" kern="1200" dirty="0"/>
        </a:p>
      </dsp:txBody>
      <dsp:txXfrm>
        <a:off x="666786" y="3853229"/>
        <a:ext cx="2751128" cy="1095666"/>
      </dsp:txXfrm>
    </dsp:sp>
    <dsp:sp modelId="{9435E4E1-3C7A-4CAE-A196-D3017236E7CA}">
      <dsp:nvSpPr>
        <dsp:cNvPr id="0" name=""/>
        <dsp:cNvSpPr/>
      </dsp:nvSpPr>
      <dsp:spPr>
        <a:xfrm rot="16200000">
          <a:off x="4101138" y="2930753"/>
          <a:ext cx="1703146" cy="25373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6452F3-2709-4752-BFAB-860ED7F29092}">
      <dsp:nvSpPr>
        <dsp:cNvPr id="0" name=""/>
        <dsp:cNvSpPr/>
      </dsp:nvSpPr>
      <dsp:spPr>
        <a:xfrm>
          <a:off x="4382373" y="3706989"/>
          <a:ext cx="2819304" cy="127599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kern="1200" dirty="0" smtClean="0"/>
            <a:t>7 Vendors for MCCB</a:t>
          </a:r>
        </a:p>
        <a:p>
          <a:pPr lvl="0" algn="ctr" defTabSz="577850">
            <a:lnSpc>
              <a:spcPct val="90000"/>
            </a:lnSpc>
            <a:spcBef>
              <a:spcPct val="0"/>
            </a:spcBef>
            <a:spcAft>
              <a:spcPct val="35000"/>
            </a:spcAft>
          </a:pPr>
          <a:r>
            <a:rPr lang="en-US" sz="1300" b="0" kern="1200" dirty="0" smtClean="0"/>
            <a:t>+</a:t>
          </a:r>
        </a:p>
        <a:p>
          <a:pPr lvl="0" algn="ctr" defTabSz="577850">
            <a:lnSpc>
              <a:spcPct val="90000"/>
            </a:lnSpc>
            <a:spcBef>
              <a:spcPct val="0"/>
            </a:spcBef>
            <a:spcAft>
              <a:spcPct val="35000"/>
            </a:spcAft>
          </a:pPr>
          <a:r>
            <a:rPr lang="en-US" sz="1300" b="0" kern="1200" dirty="0" smtClean="0"/>
            <a:t>1 Vendor for Colleges</a:t>
          </a:r>
          <a:endParaRPr lang="en-US" sz="1300" b="0" kern="1200" dirty="0"/>
        </a:p>
      </dsp:txBody>
      <dsp:txXfrm>
        <a:off x="4419746" y="3744362"/>
        <a:ext cx="2744558" cy="1201248"/>
      </dsp:txXfrm>
    </dsp:sp>
    <dsp:sp modelId="{95215145-E255-4AD3-9092-86CDDA17AB68}">
      <dsp:nvSpPr>
        <dsp:cNvPr id="0" name=""/>
        <dsp:cNvSpPr/>
      </dsp:nvSpPr>
      <dsp:spPr>
        <a:xfrm rot="16200000">
          <a:off x="4063236" y="1179710"/>
          <a:ext cx="1778949" cy="25373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48BF16-0E80-470D-BF73-A986346719CB}">
      <dsp:nvSpPr>
        <dsp:cNvPr id="0" name=""/>
        <dsp:cNvSpPr/>
      </dsp:nvSpPr>
      <dsp:spPr>
        <a:xfrm>
          <a:off x="4382373" y="1979038"/>
          <a:ext cx="2819304" cy="130505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1300" b="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en-US" sz="1300" b="0" kern="1200" dirty="0" smtClean="0"/>
            <a:t>Confirmation Form</a:t>
          </a:r>
        </a:p>
        <a:p>
          <a:pPr marL="0" marR="0" lvl="0" indent="0" algn="ctr" defTabSz="914400" eaLnBrk="1" fontAlgn="auto" latinLnBrk="0" hangingPunct="1">
            <a:lnSpc>
              <a:spcPct val="100000"/>
            </a:lnSpc>
            <a:spcBef>
              <a:spcPct val="0"/>
            </a:spcBef>
            <a:spcAft>
              <a:spcPts val="0"/>
            </a:spcAft>
            <a:buClrTx/>
            <a:buSzTx/>
            <a:buFontTx/>
            <a:buNone/>
            <a:tabLst/>
            <a:defRPr/>
          </a:pPr>
          <a:r>
            <a:rPr lang="en-US" sz="1300" b="0" kern="1200" dirty="0" smtClean="0"/>
            <a:t>+</a:t>
          </a:r>
        </a:p>
        <a:p>
          <a:pPr lvl="0" algn="ctr" defTabSz="666750">
            <a:lnSpc>
              <a:spcPct val="90000"/>
            </a:lnSpc>
            <a:spcBef>
              <a:spcPct val="0"/>
            </a:spcBef>
            <a:spcAft>
              <a:spcPct val="35000"/>
            </a:spcAft>
          </a:pPr>
          <a:r>
            <a:rPr lang="en-US" sz="1300" b="0" kern="1200" dirty="0" smtClean="0"/>
            <a:t>Travel Reimbursement Forms</a:t>
          </a:r>
        </a:p>
        <a:p>
          <a:pPr lvl="0" algn="ctr" defTabSz="666750">
            <a:lnSpc>
              <a:spcPct val="90000"/>
            </a:lnSpc>
            <a:spcBef>
              <a:spcPct val="0"/>
            </a:spcBef>
            <a:spcAft>
              <a:spcPct val="35000"/>
            </a:spcAft>
          </a:pPr>
          <a:endParaRPr lang="en-US" sz="1300" b="0" kern="1200" dirty="0"/>
        </a:p>
      </dsp:txBody>
      <dsp:txXfrm>
        <a:off x="4420597" y="2017262"/>
        <a:ext cx="2742856" cy="1228607"/>
      </dsp:txXfrm>
    </dsp:sp>
    <dsp:sp modelId="{28301741-3A20-4DA8-BE29-B34F2D600CFC}">
      <dsp:nvSpPr>
        <dsp:cNvPr id="0" name=""/>
        <dsp:cNvSpPr/>
      </dsp:nvSpPr>
      <dsp:spPr>
        <a:xfrm>
          <a:off x="4382373" y="128159"/>
          <a:ext cx="2819304" cy="142798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300" b="0" kern="1200" dirty="0" smtClean="0"/>
            <a:t>1 Assessment Ordering Form</a:t>
          </a:r>
        </a:p>
        <a:p>
          <a:pPr lvl="0" algn="ctr" defTabSz="1066800">
            <a:lnSpc>
              <a:spcPct val="90000"/>
            </a:lnSpc>
            <a:spcBef>
              <a:spcPct val="0"/>
            </a:spcBef>
            <a:spcAft>
              <a:spcPct val="35000"/>
            </a:spcAft>
          </a:pPr>
          <a:endParaRPr lang="en-US" sz="1300" b="0" kern="1200" dirty="0" smtClean="0"/>
        </a:p>
      </dsp:txBody>
      <dsp:txXfrm>
        <a:off x="4424197" y="169983"/>
        <a:ext cx="2735656" cy="134433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smtClean="0"/>
              <a:t>MCCB Institute for Teaching &amp; Learning</a:t>
            </a:r>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EEA3515-6B09-4529-BCDA-96414EBAFD93}" type="datetime1">
              <a:rPr lang="en-US" smtClean="0"/>
              <a:t>5/31/2018</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4A4F617-7A30-41D4-AB86-5D833C98E18B}" type="slidenum">
              <a:rPr lang="en-US" smtClean="0"/>
              <a:t>‹#›</a:t>
            </a:fld>
            <a:endParaRPr lang="en-US" dirty="0"/>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smtClean="0"/>
              <a:t>MCCB Institute for Teaching &amp; Learning</a:t>
            </a:r>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0848016-AABE-4C2D-B531-4DDF2F494122}" type="datetime1">
              <a:rPr lang="en-US" smtClean="0"/>
              <a:t>5/31/2018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B9A179D-2D27-49E2-B022-8EDDA2EFE682}" type="slidenum">
              <a:rPr lang="en-US" smtClean="0"/>
              <a:t>‹#›</a:t>
            </a:fld>
            <a:endParaRPr lang="en-US" dirty="0"/>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a:t>
            </a:fld>
            <a:endParaRPr lang="en-US" dirty="0"/>
          </a:p>
        </p:txBody>
      </p:sp>
      <p:sp>
        <p:nvSpPr>
          <p:cNvPr id="5" name="Date Placeholder 4"/>
          <p:cNvSpPr>
            <a:spLocks noGrp="1"/>
          </p:cNvSpPr>
          <p:nvPr>
            <p:ph type="dt" idx="11"/>
          </p:nvPr>
        </p:nvSpPr>
        <p:spPr/>
        <p:txBody>
          <a:bodyPr/>
          <a:lstStyle/>
          <a:p>
            <a:fld id="{824916D7-BAC6-439B-87E1-B52B7C7BD0F0}" type="datetime1">
              <a:rPr lang="en-US" smtClean="0"/>
              <a:t>5/31/2018</a:t>
            </a:fld>
            <a:endParaRPr lang="en-US" dirty="0"/>
          </a:p>
        </p:txBody>
      </p:sp>
      <p:sp>
        <p:nvSpPr>
          <p:cNvPr id="6" name="Header Placeholder 5"/>
          <p:cNvSpPr>
            <a:spLocks noGrp="1"/>
          </p:cNvSpPr>
          <p:nvPr>
            <p:ph type="hdr" sz="quarter" idx="12"/>
          </p:nvPr>
        </p:nvSpPr>
        <p:spPr/>
        <p:txBody>
          <a:bodyPr/>
          <a:lstStyle/>
          <a:p>
            <a:r>
              <a:rPr lang="en-US" smtClean="0"/>
              <a:t>MCCB Institute for Teaching &amp; Learning</a:t>
            </a:r>
            <a:endParaRPr lang="en-US" dirty="0"/>
          </a:p>
        </p:txBody>
      </p:sp>
    </p:spTree>
    <p:extLst>
      <p:ext uri="{BB962C8B-B14F-4D97-AF65-F5344CB8AC3E}">
        <p14:creationId xmlns:p14="http://schemas.microsoft.com/office/powerpoint/2010/main" val="1240155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96D4FB93-CD92-4D5F-BD86-02833E04483F}" type="datetime1">
              <a:rPr lang="en-US" smtClean="0"/>
              <a:t>5/31/2018</a:t>
            </a:fld>
            <a:endParaRPr lang="en-US" dirty="0"/>
          </a:p>
        </p:txBody>
      </p:sp>
      <p:sp>
        <p:nvSpPr>
          <p:cNvPr id="5" name="Slide Number Placeholder 4"/>
          <p:cNvSpPr>
            <a:spLocks noGrp="1"/>
          </p:cNvSpPr>
          <p:nvPr>
            <p:ph type="sldNum" sz="quarter" idx="11"/>
          </p:nvPr>
        </p:nvSpPr>
        <p:spPr/>
        <p:txBody>
          <a:bodyPr/>
          <a:lstStyle/>
          <a:p>
            <a:fld id="{1B9A179D-2D27-49E2-B022-8EDDA2EFE682}" type="slidenum">
              <a:rPr lang="en-US" smtClean="0"/>
              <a:t>10</a:t>
            </a:fld>
            <a:endParaRPr lang="en-US" dirty="0"/>
          </a:p>
        </p:txBody>
      </p:sp>
      <p:sp>
        <p:nvSpPr>
          <p:cNvPr id="6" name="Footer Placeholder 5"/>
          <p:cNvSpPr>
            <a:spLocks noGrp="1"/>
          </p:cNvSpPr>
          <p:nvPr>
            <p:ph type="ftr" sz="quarter" idx="12"/>
          </p:nvPr>
        </p:nvSpPr>
        <p:spPr/>
        <p:txBody>
          <a:bodyPr/>
          <a:lstStyle/>
          <a:p>
            <a:r>
              <a:rPr lang="en-US" smtClean="0"/>
              <a:t>Is Your Graduate Set up for Success?                Innovations 2018</a:t>
            </a:r>
            <a:endParaRPr lang="en-US" dirty="0"/>
          </a:p>
        </p:txBody>
      </p:sp>
      <p:sp>
        <p:nvSpPr>
          <p:cNvPr id="7" name="Header Placeholder 6"/>
          <p:cNvSpPr>
            <a:spLocks noGrp="1"/>
          </p:cNvSpPr>
          <p:nvPr>
            <p:ph type="hdr" sz="quarter" idx="13"/>
          </p:nvPr>
        </p:nvSpPr>
        <p:spPr/>
        <p:txBody>
          <a:bodyPr/>
          <a:lstStyle/>
          <a:p>
            <a:r>
              <a:rPr lang="en-US" smtClean="0"/>
              <a:t>MCCB Institute for Teaching &amp; Learning</a:t>
            </a:r>
            <a:endParaRPr lang="en-US" dirty="0"/>
          </a:p>
        </p:txBody>
      </p:sp>
    </p:spTree>
    <p:extLst>
      <p:ext uri="{BB962C8B-B14F-4D97-AF65-F5344CB8AC3E}">
        <p14:creationId xmlns:p14="http://schemas.microsoft.com/office/powerpoint/2010/main" val="759883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0B3A1CB6-ED3B-4B3E-8E20-4D9C9E4D396B}" type="datetime1">
              <a:rPr lang="en-US" smtClean="0"/>
              <a:t>5/31/2018</a:t>
            </a:fld>
            <a:endParaRPr lang="en-US" dirty="0"/>
          </a:p>
        </p:txBody>
      </p:sp>
      <p:sp>
        <p:nvSpPr>
          <p:cNvPr id="5" name="Slide Number Placeholder 4"/>
          <p:cNvSpPr>
            <a:spLocks noGrp="1"/>
          </p:cNvSpPr>
          <p:nvPr>
            <p:ph type="sldNum" sz="quarter" idx="11"/>
          </p:nvPr>
        </p:nvSpPr>
        <p:spPr/>
        <p:txBody>
          <a:bodyPr/>
          <a:lstStyle/>
          <a:p>
            <a:fld id="{1B9A179D-2D27-49E2-B022-8EDDA2EFE682}" type="slidenum">
              <a:rPr lang="en-US" smtClean="0"/>
              <a:t>11</a:t>
            </a:fld>
            <a:endParaRPr lang="en-US" dirty="0"/>
          </a:p>
        </p:txBody>
      </p:sp>
      <p:sp>
        <p:nvSpPr>
          <p:cNvPr id="6" name="Footer Placeholder 5"/>
          <p:cNvSpPr>
            <a:spLocks noGrp="1"/>
          </p:cNvSpPr>
          <p:nvPr>
            <p:ph type="ftr" sz="quarter" idx="12"/>
          </p:nvPr>
        </p:nvSpPr>
        <p:spPr/>
        <p:txBody>
          <a:bodyPr/>
          <a:lstStyle/>
          <a:p>
            <a:r>
              <a:rPr lang="en-US" smtClean="0"/>
              <a:t>Is Your Graduate Set up for Success?                Innovations 2018</a:t>
            </a:r>
            <a:endParaRPr lang="en-US" dirty="0"/>
          </a:p>
        </p:txBody>
      </p:sp>
      <p:sp>
        <p:nvSpPr>
          <p:cNvPr id="7" name="Header Placeholder 6"/>
          <p:cNvSpPr>
            <a:spLocks noGrp="1"/>
          </p:cNvSpPr>
          <p:nvPr>
            <p:ph type="hdr" sz="quarter" idx="13"/>
          </p:nvPr>
        </p:nvSpPr>
        <p:spPr/>
        <p:txBody>
          <a:bodyPr/>
          <a:lstStyle/>
          <a:p>
            <a:r>
              <a:rPr lang="en-US" smtClean="0"/>
              <a:t>MCCB Institute for Teaching &amp; Learning</a:t>
            </a:r>
            <a:endParaRPr lang="en-US" dirty="0"/>
          </a:p>
        </p:txBody>
      </p:sp>
    </p:spTree>
    <p:extLst>
      <p:ext uri="{BB962C8B-B14F-4D97-AF65-F5344CB8AC3E}">
        <p14:creationId xmlns:p14="http://schemas.microsoft.com/office/powerpoint/2010/main" val="740040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0B3A1CB6-ED3B-4B3E-8E20-4D9C9E4D396B}" type="datetime1">
              <a:rPr lang="en-US" smtClean="0"/>
              <a:t>5/31/2018</a:t>
            </a:fld>
            <a:endParaRPr lang="en-US" dirty="0"/>
          </a:p>
        </p:txBody>
      </p:sp>
      <p:sp>
        <p:nvSpPr>
          <p:cNvPr id="5" name="Slide Number Placeholder 4"/>
          <p:cNvSpPr>
            <a:spLocks noGrp="1"/>
          </p:cNvSpPr>
          <p:nvPr>
            <p:ph type="sldNum" sz="quarter" idx="11"/>
          </p:nvPr>
        </p:nvSpPr>
        <p:spPr/>
        <p:txBody>
          <a:bodyPr/>
          <a:lstStyle/>
          <a:p>
            <a:fld id="{1B9A179D-2D27-49E2-B022-8EDDA2EFE682}" type="slidenum">
              <a:rPr lang="en-US" smtClean="0"/>
              <a:t>12</a:t>
            </a:fld>
            <a:endParaRPr lang="en-US" dirty="0"/>
          </a:p>
        </p:txBody>
      </p:sp>
      <p:sp>
        <p:nvSpPr>
          <p:cNvPr id="6" name="Footer Placeholder 5"/>
          <p:cNvSpPr>
            <a:spLocks noGrp="1"/>
          </p:cNvSpPr>
          <p:nvPr>
            <p:ph type="ftr" sz="quarter" idx="12"/>
          </p:nvPr>
        </p:nvSpPr>
        <p:spPr/>
        <p:txBody>
          <a:bodyPr/>
          <a:lstStyle/>
          <a:p>
            <a:r>
              <a:rPr lang="en-US" smtClean="0"/>
              <a:t>Is Your Graduate Set up for Success?                Innovations 2018</a:t>
            </a:r>
            <a:endParaRPr lang="en-US" dirty="0"/>
          </a:p>
        </p:txBody>
      </p:sp>
      <p:sp>
        <p:nvSpPr>
          <p:cNvPr id="7" name="Header Placeholder 6"/>
          <p:cNvSpPr>
            <a:spLocks noGrp="1"/>
          </p:cNvSpPr>
          <p:nvPr>
            <p:ph type="hdr" sz="quarter" idx="13"/>
          </p:nvPr>
        </p:nvSpPr>
        <p:spPr/>
        <p:txBody>
          <a:bodyPr/>
          <a:lstStyle/>
          <a:p>
            <a:r>
              <a:rPr lang="en-US" smtClean="0"/>
              <a:t>MCCB Institute for Teaching &amp; Learning</a:t>
            </a:r>
            <a:endParaRPr lang="en-US" dirty="0"/>
          </a:p>
        </p:txBody>
      </p:sp>
    </p:spTree>
    <p:extLst>
      <p:ext uri="{BB962C8B-B14F-4D97-AF65-F5344CB8AC3E}">
        <p14:creationId xmlns:p14="http://schemas.microsoft.com/office/powerpoint/2010/main" val="4276452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0B3A1CB6-ED3B-4B3E-8E20-4D9C9E4D396B}" type="datetime1">
              <a:rPr lang="en-US" smtClean="0"/>
              <a:t>5/31/2018</a:t>
            </a:fld>
            <a:endParaRPr lang="en-US" dirty="0"/>
          </a:p>
        </p:txBody>
      </p:sp>
      <p:sp>
        <p:nvSpPr>
          <p:cNvPr id="5" name="Slide Number Placeholder 4"/>
          <p:cNvSpPr>
            <a:spLocks noGrp="1"/>
          </p:cNvSpPr>
          <p:nvPr>
            <p:ph type="sldNum" sz="quarter" idx="11"/>
          </p:nvPr>
        </p:nvSpPr>
        <p:spPr/>
        <p:txBody>
          <a:bodyPr/>
          <a:lstStyle/>
          <a:p>
            <a:fld id="{1B9A179D-2D27-49E2-B022-8EDDA2EFE682}" type="slidenum">
              <a:rPr lang="en-US" smtClean="0"/>
              <a:t>13</a:t>
            </a:fld>
            <a:endParaRPr lang="en-US" dirty="0"/>
          </a:p>
        </p:txBody>
      </p:sp>
      <p:sp>
        <p:nvSpPr>
          <p:cNvPr id="6" name="Footer Placeholder 5"/>
          <p:cNvSpPr>
            <a:spLocks noGrp="1"/>
          </p:cNvSpPr>
          <p:nvPr>
            <p:ph type="ftr" sz="quarter" idx="12"/>
          </p:nvPr>
        </p:nvSpPr>
        <p:spPr/>
        <p:txBody>
          <a:bodyPr/>
          <a:lstStyle/>
          <a:p>
            <a:r>
              <a:rPr lang="en-US" smtClean="0"/>
              <a:t>Is Your Graduate Set up for Success?                Innovations 2018</a:t>
            </a:r>
            <a:endParaRPr lang="en-US" dirty="0"/>
          </a:p>
        </p:txBody>
      </p:sp>
      <p:sp>
        <p:nvSpPr>
          <p:cNvPr id="7" name="Header Placeholder 6"/>
          <p:cNvSpPr>
            <a:spLocks noGrp="1"/>
          </p:cNvSpPr>
          <p:nvPr>
            <p:ph type="hdr" sz="quarter" idx="13"/>
          </p:nvPr>
        </p:nvSpPr>
        <p:spPr/>
        <p:txBody>
          <a:bodyPr/>
          <a:lstStyle/>
          <a:p>
            <a:r>
              <a:rPr lang="en-US" smtClean="0"/>
              <a:t>MCCB Institute for Teaching &amp; Learning</a:t>
            </a:r>
            <a:endParaRPr lang="en-US" dirty="0"/>
          </a:p>
        </p:txBody>
      </p:sp>
    </p:spTree>
    <p:extLst>
      <p:ext uri="{BB962C8B-B14F-4D97-AF65-F5344CB8AC3E}">
        <p14:creationId xmlns:p14="http://schemas.microsoft.com/office/powerpoint/2010/main" val="3269826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9AFF59F2-FBD7-495A-B58A-F9DD0EF3C536}" type="datetime1">
              <a:rPr lang="en-US" smtClean="0"/>
              <a:t>5/31/2018</a:t>
            </a:fld>
            <a:endParaRPr lang="en-US" dirty="0"/>
          </a:p>
        </p:txBody>
      </p:sp>
      <p:sp>
        <p:nvSpPr>
          <p:cNvPr id="5" name="Slide Number Placeholder 4"/>
          <p:cNvSpPr>
            <a:spLocks noGrp="1"/>
          </p:cNvSpPr>
          <p:nvPr>
            <p:ph type="sldNum" sz="quarter" idx="11"/>
          </p:nvPr>
        </p:nvSpPr>
        <p:spPr/>
        <p:txBody>
          <a:bodyPr/>
          <a:lstStyle/>
          <a:p>
            <a:fld id="{1B9A179D-2D27-49E2-B022-8EDDA2EFE682}" type="slidenum">
              <a:rPr lang="en-US" smtClean="0"/>
              <a:t>14</a:t>
            </a:fld>
            <a:endParaRPr lang="en-US" dirty="0"/>
          </a:p>
        </p:txBody>
      </p:sp>
      <p:sp>
        <p:nvSpPr>
          <p:cNvPr id="6" name="Footer Placeholder 5"/>
          <p:cNvSpPr>
            <a:spLocks noGrp="1"/>
          </p:cNvSpPr>
          <p:nvPr>
            <p:ph type="ftr" sz="quarter" idx="12"/>
          </p:nvPr>
        </p:nvSpPr>
        <p:spPr/>
        <p:txBody>
          <a:bodyPr/>
          <a:lstStyle/>
          <a:p>
            <a:r>
              <a:rPr lang="en-US" smtClean="0"/>
              <a:t>Is Your Graduate Set up for Success?                Innovations 2018</a:t>
            </a:r>
            <a:endParaRPr lang="en-US" dirty="0"/>
          </a:p>
        </p:txBody>
      </p:sp>
      <p:sp>
        <p:nvSpPr>
          <p:cNvPr id="7" name="Header Placeholder 6"/>
          <p:cNvSpPr>
            <a:spLocks noGrp="1"/>
          </p:cNvSpPr>
          <p:nvPr>
            <p:ph type="hdr" sz="quarter" idx="13"/>
          </p:nvPr>
        </p:nvSpPr>
        <p:spPr/>
        <p:txBody>
          <a:bodyPr/>
          <a:lstStyle/>
          <a:p>
            <a:r>
              <a:rPr lang="en-US" smtClean="0"/>
              <a:t>MCCB Institute for Teaching &amp; Learning</a:t>
            </a:r>
            <a:endParaRPr lang="en-US" dirty="0"/>
          </a:p>
        </p:txBody>
      </p:sp>
    </p:spTree>
    <p:extLst>
      <p:ext uri="{BB962C8B-B14F-4D97-AF65-F5344CB8AC3E}">
        <p14:creationId xmlns:p14="http://schemas.microsoft.com/office/powerpoint/2010/main" val="492136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9AFF59F2-FBD7-495A-B58A-F9DD0EF3C536}" type="datetime1">
              <a:rPr lang="en-US" smtClean="0"/>
              <a:t>5/31/2018</a:t>
            </a:fld>
            <a:endParaRPr lang="en-US" dirty="0"/>
          </a:p>
        </p:txBody>
      </p:sp>
      <p:sp>
        <p:nvSpPr>
          <p:cNvPr id="5" name="Slide Number Placeholder 4"/>
          <p:cNvSpPr>
            <a:spLocks noGrp="1"/>
          </p:cNvSpPr>
          <p:nvPr>
            <p:ph type="sldNum" sz="quarter" idx="11"/>
          </p:nvPr>
        </p:nvSpPr>
        <p:spPr/>
        <p:txBody>
          <a:bodyPr/>
          <a:lstStyle/>
          <a:p>
            <a:fld id="{1B9A179D-2D27-49E2-B022-8EDDA2EFE682}" type="slidenum">
              <a:rPr lang="en-US" smtClean="0"/>
              <a:t>15</a:t>
            </a:fld>
            <a:endParaRPr lang="en-US" dirty="0"/>
          </a:p>
        </p:txBody>
      </p:sp>
      <p:sp>
        <p:nvSpPr>
          <p:cNvPr id="6" name="Footer Placeholder 5"/>
          <p:cNvSpPr>
            <a:spLocks noGrp="1"/>
          </p:cNvSpPr>
          <p:nvPr>
            <p:ph type="ftr" sz="quarter" idx="12"/>
          </p:nvPr>
        </p:nvSpPr>
        <p:spPr/>
        <p:txBody>
          <a:bodyPr/>
          <a:lstStyle/>
          <a:p>
            <a:r>
              <a:rPr lang="en-US" smtClean="0"/>
              <a:t>Is Your Graduate Set up for Success?                Innovations 2018</a:t>
            </a:r>
            <a:endParaRPr lang="en-US" dirty="0"/>
          </a:p>
        </p:txBody>
      </p:sp>
      <p:sp>
        <p:nvSpPr>
          <p:cNvPr id="7" name="Header Placeholder 6"/>
          <p:cNvSpPr>
            <a:spLocks noGrp="1"/>
          </p:cNvSpPr>
          <p:nvPr>
            <p:ph type="hdr" sz="quarter" idx="13"/>
          </p:nvPr>
        </p:nvSpPr>
        <p:spPr/>
        <p:txBody>
          <a:bodyPr/>
          <a:lstStyle/>
          <a:p>
            <a:r>
              <a:rPr lang="en-US" smtClean="0"/>
              <a:t>MCCB Institute for Teaching &amp; Learning</a:t>
            </a:r>
            <a:endParaRPr lang="en-US" dirty="0"/>
          </a:p>
        </p:txBody>
      </p:sp>
    </p:spTree>
    <p:extLst>
      <p:ext uri="{BB962C8B-B14F-4D97-AF65-F5344CB8AC3E}">
        <p14:creationId xmlns:p14="http://schemas.microsoft.com/office/powerpoint/2010/main" val="2751170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9AFF59F2-FBD7-495A-B58A-F9DD0EF3C536}" type="datetime1">
              <a:rPr lang="en-US" smtClean="0"/>
              <a:t>5/31/2018</a:t>
            </a:fld>
            <a:endParaRPr lang="en-US" dirty="0"/>
          </a:p>
        </p:txBody>
      </p:sp>
      <p:sp>
        <p:nvSpPr>
          <p:cNvPr id="5" name="Slide Number Placeholder 4"/>
          <p:cNvSpPr>
            <a:spLocks noGrp="1"/>
          </p:cNvSpPr>
          <p:nvPr>
            <p:ph type="sldNum" sz="quarter" idx="11"/>
          </p:nvPr>
        </p:nvSpPr>
        <p:spPr/>
        <p:txBody>
          <a:bodyPr/>
          <a:lstStyle/>
          <a:p>
            <a:fld id="{1B9A179D-2D27-49E2-B022-8EDDA2EFE682}" type="slidenum">
              <a:rPr lang="en-US" smtClean="0"/>
              <a:t>16</a:t>
            </a:fld>
            <a:endParaRPr lang="en-US" dirty="0"/>
          </a:p>
        </p:txBody>
      </p:sp>
      <p:sp>
        <p:nvSpPr>
          <p:cNvPr id="6" name="Footer Placeholder 5"/>
          <p:cNvSpPr>
            <a:spLocks noGrp="1"/>
          </p:cNvSpPr>
          <p:nvPr>
            <p:ph type="ftr" sz="quarter" idx="12"/>
          </p:nvPr>
        </p:nvSpPr>
        <p:spPr/>
        <p:txBody>
          <a:bodyPr/>
          <a:lstStyle/>
          <a:p>
            <a:r>
              <a:rPr lang="en-US" smtClean="0"/>
              <a:t>Is Your Graduate Set up for Success?                Innovations 2018</a:t>
            </a:r>
            <a:endParaRPr lang="en-US" dirty="0"/>
          </a:p>
        </p:txBody>
      </p:sp>
      <p:sp>
        <p:nvSpPr>
          <p:cNvPr id="7" name="Header Placeholder 6"/>
          <p:cNvSpPr>
            <a:spLocks noGrp="1"/>
          </p:cNvSpPr>
          <p:nvPr>
            <p:ph type="hdr" sz="quarter" idx="13"/>
          </p:nvPr>
        </p:nvSpPr>
        <p:spPr/>
        <p:txBody>
          <a:bodyPr/>
          <a:lstStyle/>
          <a:p>
            <a:r>
              <a:rPr lang="en-US" smtClean="0"/>
              <a:t>MCCB Institute for Teaching &amp; Learning</a:t>
            </a:r>
            <a:endParaRPr lang="en-US" dirty="0"/>
          </a:p>
        </p:txBody>
      </p:sp>
    </p:spTree>
    <p:extLst>
      <p:ext uri="{BB962C8B-B14F-4D97-AF65-F5344CB8AC3E}">
        <p14:creationId xmlns:p14="http://schemas.microsoft.com/office/powerpoint/2010/main" val="1347960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500A09E9-6824-49A3-BE0C-0A8B036FF90E}" type="datetime1">
              <a:rPr lang="en-US" smtClean="0"/>
              <a:t>5/31/2018</a:t>
            </a:fld>
            <a:endParaRPr lang="en-US" dirty="0"/>
          </a:p>
        </p:txBody>
      </p:sp>
      <p:sp>
        <p:nvSpPr>
          <p:cNvPr id="5" name="Slide Number Placeholder 4"/>
          <p:cNvSpPr>
            <a:spLocks noGrp="1"/>
          </p:cNvSpPr>
          <p:nvPr>
            <p:ph type="sldNum" sz="quarter" idx="11"/>
          </p:nvPr>
        </p:nvSpPr>
        <p:spPr/>
        <p:txBody>
          <a:bodyPr/>
          <a:lstStyle/>
          <a:p>
            <a:fld id="{1B9A179D-2D27-49E2-B022-8EDDA2EFE682}" type="slidenum">
              <a:rPr lang="en-US" smtClean="0"/>
              <a:t>17</a:t>
            </a:fld>
            <a:endParaRPr lang="en-US" dirty="0"/>
          </a:p>
        </p:txBody>
      </p:sp>
      <p:sp>
        <p:nvSpPr>
          <p:cNvPr id="6" name="Footer Placeholder 5"/>
          <p:cNvSpPr>
            <a:spLocks noGrp="1"/>
          </p:cNvSpPr>
          <p:nvPr>
            <p:ph type="ftr" sz="quarter" idx="12"/>
          </p:nvPr>
        </p:nvSpPr>
        <p:spPr/>
        <p:txBody>
          <a:bodyPr/>
          <a:lstStyle/>
          <a:p>
            <a:r>
              <a:rPr lang="en-US" smtClean="0"/>
              <a:t>Is Your Graduate Set up for Success?                Innovations 2018</a:t>
            </a:r>
            <a:endParaRPr lang="en-US" dirty="0"/>
          </a:p>
        </p:txBody>
      </p:sp>
      <p:sp>
        <p:nvSpPr>
          <p:cNvPr id="7" name="Header Placeholder 6"/>
          <p:cNvSpPr>
            <a:spLocks noGrp="1"/>
          </p:cNvSpPr>
          <p:nvPr>
            <p:ph type="hdr" sz="quarter" idx="13"/>
          </p:nvPr>
        </p:nvSpPr>
        <p:spPr/>
        <p:txBody>
          <a:bodyPr/>
          <a:lstStyle/>
          <a:p>
            <a:r>
              <a:rPr lang="en-US" smtClean="0"/>
              <a:t>MCCB Institute for Teaching &amp; Learning</a:t>
            </a:r>
            <a:endParaRPr lang="en-US" dirty="0"/>
          </a:p>
        </p:txBody>
      </p:sp>
    </p:spTree>
    <p:extLst>
      <p:ext uri="{BB962C8B-B14F-4D97-AF65-F5344CB8AC3E}">
        <p14:creationId xmlns:p14="http://schemas.microsoft.com/office/powerpoint/2010/main" val="24874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96D4FB93-CD92-4D5F-BD86-02833E04483F}" type="datetime1">
              <a:rPr lang="en-US" smtClean="0"/>
              <a:t>5/31/2018</a:t>
            </a:fld>
            <a:endParaRPr lang="en-US" dirty="0"/>
          </a:p>
        </p:txBody>
      </p:sp>
      <p:sp>
        <p:nvSpPr>
          <p:cNvPr id="5" name="Slide Number Placeholder 4"/>
          <p:cNvSpPr>
            <a:spLocks noGrp="1"/>
          </p:cNvSpPr>
          <p:nvPr>
            <p:ph type="sldNum" sz="quarter" idx="11"/>
          </p:nvPr>
        </p:nvSpPr>
        <p:spPr/>
        <p:txBody>
          <a:bodyPr/>
          <a:lstStyle/>
          <a:p>
            <a:fld id="{1B9A179D-2D27-49E2-B022-8EDDA2EFE682}" type="slidenum">
              <a:rPr lang="en-US" smtClean="0"/>
              <a:t>18</a:t>
            </a:fld>
            <a:endParaRPr lang="en-US" dirty="0"/>
          </a:p>
        </p:txBody>
      </p:sp>
      <p:sp>
        <p:nvSpPr>
          <p:cNvPr id="6" name="Footer Placeholder 5"/>
          <p:cNvSpPr>
            <a:spLocks noGrp="1"/>
          </p:cNvSpPr>
          <p:nvPr>
            <p:ph type="ftr" sz="quarter" idx="12"/>
          </p:nvPr>
        </p:nvSpPr>
        <p:spPr/>
        <p:txBody>
          <a:bodyPr/>
          <a:lstStyle/>
          <a:p>
            <a:r>
              <a:rPr lang="en-US" smtClean="0"/>
              <a:t>Is Your Graduate Set up for Success?                Innovations 2018</a:t>
            </a:r>
            <a:endParaRPr lang="en-US" dirty="0"/>
          </a:p>
        </p:txBody>
      </p:sp>
      <p:sp>
        <p:nvSpPr>
          <p:cNvPr id="7" name="Header Placeholder 6"/>
          <p:cNvSpPr>
            <a:spLocks noGrp="1"/>
          </p:cNvSpPr>
          <p:nvPr>
            <p:ph type="hdr" sz="quarter" idx="13"/>
          </p:nvPr>
        </p:nvSpPr>
        <p:spPr/>
        <p:txBody>
          <a:bodyPr/>
          <a:lstStyle/>
          <a:p>
            <a:r>
              <a:rPr lang="en-US" smtClean="0"/>
              <a:t>MCCB Institute for Teaching &amp; Learning</a:t>
            </a:r>
            <a:endParaRPr lang="en-US" dirty="0"/>
          </a:p>
        </p:txBody>
      </p:sp>
    </p:spTree>
    <p:extLst>
      <p:ext uri="{BB962C8B-B14F-4D97-AF65-F5344CB8AC3E}">
        <p14:creationId xmlns:p14="http://schemas.microsoft.com/office/powerpoint/2010/main" val="1011810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CA6C4A1-DC25-4B89-8EA1-587E8C0B88D8}" type="datetime1">
              <a:rPr lang="en-US" smtClean="0"/>
              <a:t>5/31/2018</a:t>
            </a:fld>
            <a:endParaRPr lang="en-US" dirty="0"/>
          </a:p>
        </p:txBody>
      </p:sp>
      <p:sp>
        <p:nvSpPr>
          <p:cNvPr id="5" name="Slide Number Placeholder 4"/>
          <p:cNvSpPr>
            <a:spLocks noGrp="1"/>
          </p:cNvSpPr>
          <p:nvPr>
            <p:ph type="sldNum" sz="quarter" idx="11"/>
          </p:nvPr>
        </p:nvSpPr>
        <p:spPr/>
        <p:txBody>
          <a:bodyPr/>
          <a:lstStyle/>
          <a:p>
            <a:fld id="{1B9A179D-2D27-49E2-B022-8EDDA2EFE682}" type="slidenum">
              <a:rPr lang="en-US" smtClean="0"/>
              <a:t>19</a:t>
            </a:fld>
            <a:endParaRPr lang="en-US" dirty="0"/>
          </a:p>
        </p:txBody>
      </p:sp>
      <p:sp>
        <p:nvSpPr>
          <p:cNvPr id="6" name="Footer Placeholder 5"/>
          <p:cNvSpPr>
            <a:spLocks noGrp="1"/>
          </p:cNvSpPr>
          <p:nvPr>
            <p:ph type="ftr" sz="quarter" idx="12"/>
          </p:nvPr>
        </p:nvSpPr>
        <p:spPr/>
        <p:txBody>
          <a:bodyPr/>
          <a:lstStyle/>
          <a:p>
            <a:r>
              <a:rPr lang="en-US" smtClean="0"/>
              <a:t>Is Your Graduate Set up for Success?                Innovations 2018</a:t>
            </a:r>
            <a:endParaRPr lang="en-US" dirty="0"/>
          </a:p>
        </p:txBody>
      </p:sp>
      <p:sp>
        <p:nvSpPr>
          <p:cNvPr id="7" name="Header Placeholder 6"/>
          <p:cNvSpPr>
            <a:spLocks noGrp="1"/>
          </p:cNvSpPr>
          <p:nvPr>
            <p:ph type="hdr" sz="quarter" idx="13"/>
          </p:nvPr>
        </p:nvSpPr>
        <p:spPr/>
        <p:txBody>
          <a:bodyPr/>
          <a:lstStyle/>
          <a:p>
            <a:r>
              <a:rPr lang="en-US" smtClean="0"/>
              <a:t>MCCB Institute for Teaching &amp; Learning</a:t>
            </a:r>
            <a:endParaRPr lang="en-US" dirty="0"/>
          </a:p>
        </p:txBody>
      </p:sp>
    </p:spTree>
    <p:extLst>
      <p:ext uri="{BB962C8B-B14F-4D97-AF65-F5344CB8AC3E}">
        <p14:creationId xmlns:p14="http://schemas.microsoft.com/office/powerpoint/2010/main" val="1584627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a:t>
            </a:fld>
            <a:endParaRPr lang="en-US" dirty="0"/>
          </a:p>
        </p:txBody>
      </p:sp>
      <p:sp>
        <p:nvSpPr>
          <p:cNvPr id="5" name="Date Placeholder 4"/>
          <p:cNvSpPr>
            <a:spLocks noGrp="1"/>
          </p:cNvSpPr>
          <p:nvPr>
            <p:ph type="dt" idx="11"/>
          </p:nvPr>
        </p:nvSpPr>
        <p:spPr/>
        <p:txBody>
          <a:bodyPr/>
          <a:lstStyle/>
          <a:p>
            <a:r>
              <a:rPr lang="en-US" smtClean="0"/>
              <a:t>3/20/2018</a:t>
            </a:r>
            <a:endParaRPr lang="en-US" dirty="0"/>
          </a:p>
        </p:txBody>
      </p:sp>
      <p:sp>
        <p:nvSpPr>
          <p:cNvPr id="6" name="Footer Placeholder 5"/>
          <p:cNvSpPr>
            <a:spLocks noGrp="1"/>
          </p:cNvSpPr>
          <p:nvPr>
            <p:ph type="ftr" sz="quarter" idx="12"/>
          </p:nvPr>
        </p:nvSpPr>
        <p:spPr/>
        <p:txBody>
          <a:bodyPr/>
          <a:lstStyle/>
          <a:p>
            <a:r>
              <a:rPr lang="en-US" smtClean="0"/>
              <a:t>Is Your Graduate Set up for Success?                Innovations 2018</a:t>
            </a:r>
            <a:endParaRPr lang="en-US" dirty="0"/>
          </a:p>
        </p:txBody>
      </p:sp>
    </p:spTree>
    <p:extLst>
      <p:ext uri="{BB962C8B-B14F-4D97-AF65-F5344CB8AC3E}">
        <p14:creationId xmlns:p14="http://schemas.microsoft.com/office/powerpoint/2010/main" val="782668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20</a:t>
            </a:fld>
            <a:endParaRPr lang="en-US" dirty="0"/>
          </a:p>
        </p:txBody>
      </p:sp>
      <p:sp>
        <p:nvSpPr>
          <p:cNvPr id="5" name="Date Placeholder 4"/>
          <p:cNvSpPr>
            <a:spLocks noGrp="1"/>
          </p:cNvSpPr>
          <p:nvPr>
            <p:ph type="dt" idx="11"/>
          </p:nvPr>
        </p:nvSpPr>
        <p:spPr/>
        <p:txBody>
          <a:bodyPr/>
          <a:lstStyle/>
          <a:p>
            <a:fld id="{2360D3B9-1932-434D-AAEA-4672915DBC40}" type="datetime1">
              <a:rPr lang="en-US" smtClean="0"/>
              <a:t>5/31/2018</a:t>
            </a:fld>
            <a:endParaRPr lang="en-US" dirty="0"/>
          </a:p>
        </p:txBody>
      </p:sp>
      <p:sp>
        <p:nvSpPr>
          <p:cNvPr id="6" name="Footer Placeholder 5"/>
          <p:cNvSpPr>
            <a:spLocks noGrp="1"/>
          </p:cNvSpPr>
          <p:nvPr>
            <p:ph type="ftr" sz="quarter" idx="12"/>
          </p:nvPr>
        </p:nvSpPr>
        <p:spPr/>
        <p:txBody>
          <a:bodyPr/>
          <a:lstStyle/>
          <a:p>
            <a:r>
              <a:rPr lang="en-US" smtClean="0"/>
              <a:t>Is Your Graduate Set up for Success?                Innovations 2018</a:t>
            </a:r>
            <a:endParaRPr lang="en-US" dirty="0"/>
          </a:p>
        </p:txBody>
      </p:sp>
      <p:sp>
        <p:nvSpPr>
          <p:cNvPr id="7" name="Header Placeholder 6"/>
          <p:cNvSpPr>
            <a:spLocks noGrp="1"/>
          </p:cNvSpPr>
          <p:nvPr>
            <p:ph type="hdr" sz="quarter" idx="13"/>
          </p:nvPr>
        </p:nvSpPr>
        <p:spPr/>
        <p:txBody>
          <a:bodyPr/>
          <a:lstStyle/>
          <a:p>
            <a:r>
              <a:rPr lang="en-US" smtClean="0"/>
              <a:t>MCCB Institute for Teaching &amp; Learning</a:t>
            </a:r>
            <a:endParaRPr lang="en-US" dirty="0"/>
          </a:p>
        </p:txBody>
      </p:sp>
    </p:spTree>
    <p:extLst>
      <p:ext uri="{BB962C8B-B14F-4D97-AF65-F5344CB8AC3E}">
        <p14:creationId xmlns:p14="http://schemas.microsoft.com/office/powerpoint/2010/main" val="2077932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21</a:t>
            </a:fld>
            <a:endParaRPr lang="en-US" dirty="0"/>
          </a:p>
        </p:txBody>
      </p:sp>
      <p:sp>
        <p:nvSpPr>
          <p:cNvPr id="5" name="Date Placeholder 4"/>
          <p:cNvSpPr>
            <a:spLocks noGrp="1"/>
          </p:cNvSpPr>
          <p:nvPr>
            <p:ph type="dt" idx="11"/>
          </p:nvPr>
        </p:nvSpPr>
        <p:spPr/>
        <p:txBody>
          <a:bodyPr/>
          <a:lstStyle/>
          <a:p>
            <a:fld id="{C775AE37-3297-4452-BB77-52BD328841FA}" type="datetime1">
              <a:rPr lang="en-US" smtClean="0"/>
              <a:t>5/31/2018</a:t>
            </a:fld>
            <a:endParaRPr lang="en-US" dirty="0"/>
          </a:p>
        </p:txBody>
      </p:sp>
      <p:sp>
        <p:nvSpPr>
          <p:cNvPr id="6" name="Footer Placeholder 5"/>
          <p:cNvSpPr>
            <a:spLocks noGrp="1"/>
          </p:cNvSpPr>
          <p:nvPr>
            <p:ph type="ftr" sz="quarter" idx="12"/>
          </p:nvPr>
        </p:nvSpPr>
        <p:spPr/>
        <p:txBody>
          <a:bodyPr/>
          <a:lstStyle/>
          <a:p>
            <a:r>
              <a:rPr lang="en-US" smtClean="0"/>
              <a:t>Is Your Graduate Set up for Success?                Innovations 2018</a:t>
            </a:r>
            <a:endParaRPr lang="en-US" dirty="0"/>
          </a:p>
        </p:txBody>
      </p:sp>
      <p:sp>
        <p:nvSpPr>
          <p:cNvPr id="7" name="Header Placeholder 6"/>
          <p:cNvSpPr>
            <a:spLocks noGrp="1"/>
          </p:cNvSpPr>
          <p:nvPr>
            <p:ph type="hdr" sz="quarter" idx="13"/>
          </p:nvPr>
        </p:nvSpPr>
        <p:spPr/>
        <p:txBody>
          <a:bodyPr/>
          <a:lstStyle/>
          <a:p>
            <a:r>
              <a:rPr lang="en-US" smtClean="0"/>
              <a:t>MCCB Institute for Teaching &amp; Learning</a:t>
            </a:r>
            <a:endParaRPr lang="en-US" dirty="0"/>
          </a:p>
        </p:txBody>
      </p:sp>
    </p:spTree>
    <p:extLst>
      <p:ext uri="{BB962C8B-B14F-4D97-AF65-F5344CB8AC3E}">
        <p14:creationId xmlns:p14="http://schemas.microsoft.com/office/powerpoint/2010/main" val="2000224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22</a:t>
            </a:fld>
            <a:endParaRPr lang="en-US" dirty="0"/>
          </a:p>
        </p:txBody>
      </p:sp>
      <p:sp>
        <p:nvSpPr>
          <p:cNvPr id="5" name="Date Placeholder 4"/>
          <p:cNvSpPr>
            <a:spLocks noGrp="1"/>
          </p:cNvSpPr>
          <p:nvPr>
            <p:ph type="dt" idx="11"/>
          </p:nvPr>
        </p:nvSpPr>
        <p:spPr/>
        <p:txBody>
          <a:bodyPr/>
          <a:lstStyle/>
          <a:p>
            <a:fld id="{C775AE37-3297-4452-BB77-52BD328841FA}" type="datetime1">
              <a:rPr lang="en-US" smtClean="0"/>
              <a:t>5/31/2018</a:t>
            </a:fld>
            <a:endParaRPr lang="en-US" dirty="0"/>
          </a:p>
        </p:txBody>
      </p:sp>
      <p:sp>
        <p:nvSpPr>
          <p:cNvPr id="6" name="Footer Placeholder 5"/>
          <p:cNvSpPr>
            <a:spLocks noGrp="1"/>
          </p:cNvSpPr>
          <p:nvPr>
            <p:ph type="ftr" sz="quarter" idx="12"/>
          </p:nvPr>
        </p:nvSpPr>
        <p:spPr/>
        <p:txBody>
          <a:bodyPr/>
          <a:lstStyle/>
          <a:p>
            <a:r>
              <a:rPr lang="en-US" smtClean="0"/>
              <a:t>Is Your Graduate Set up for Success?                Innovations 2018</a:t>
            </a:r>
            <a:endParaRPr lang="en-US" dirty="0"/>
          </a:p>
        </p:txBody>
      </p:sp>
      <p:sp>
        <p:nvSpPr>
          <p:cNvPr id="7" name="Header Placeholder 6"/>
          <p:cNvSpPr>
            <a:spLocks noGrp="1"/>
          </p:cNvSpPr>
          <p:nvPr>
            <p:ph type="hdr" sz="quarter" idx="13"/>
          </p:nvPr>
        </p:nvSpPr>
        <p:spPr/>
        <p:txBody>
          <a:bodyPr/>
          <a:lstStyle/>
          <a:p>
            <a:r>
              <a:rPr lang="en-US" smtClean="0"/>
              <a:t>MCCB Institute for Teaching &amp; Learning</a:t>
            </a:r>
            <a:endParaRPr lang="en-US" dirty="0"/>
          </a:p>
        </p:txBody>
      </p:sp>
    </p:spTree>
    <p:extLst>
      <p:ext uri="{BB962C8B-B14F-4D97-AF65-F5344CB8AC3E}">
        <p14:creationId xmlns:p14="http://schemas.microsoft.com/office/powerpoint/2010/main" val="2356995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23</a:t>
            </a:fld>
            <a:endParaRPr lang="en-US" dirty="0"/>
          </a:p>
        </p:txBody>
      </p:sp>
      <p:sp>
        <p:nvSpPr>
          <p:cNvPr id="5" name="Date Placeholder 4"/>
          <p:cNvSpPr>
            <a:spLocks noGrp="1"/>
          </p:cNvSpPr>
          <p:nvPr>
            <p:ph type="dt" idx="11"/>
          </p:nvPr>
        </p:nvSpPr>
        <p:spPr/>
        <p:txBody>
          <a:bodyPr/>
          <a:lstStyle/>
          <a:p>
            <a:fld id="{CF7D4A4B-FEBE-4636-B925-D6FC34D67DF2}" type="datetime1">
              <a:rPr lang="en-US" smtClean="0"/>
              <a:t>5/31/2018</a:t>
            </a:fld>
            <a:endParaRPr lang="en-US" dirty="0"/>
          </a:p>
        </p:txBody>
      </p:sp>
      <p:sp>
        <p:nvSpPr>
          <p:cNvPr id="6" name="Header Placeholder 5"/>
          <p:cNvSpPr>
            <a:spLocks noGrp="1"/>
          </p:cNvSpPr>
          <p:nvPr>
            <p:ph type="hdr" sz="quarter" idx="12"/>
          </p:nvPr>
        </p:nvSpPr>
        <p:spPr/>
        <p:txBody>
          <a:bodyPr/>
          <a:lstStyle/>
          <a:p>
            <a:r>
              <a:rPr lang="en-US" smtClean="0"/>
              <a:t>MCCB Institute for Teaching &amp; Learning</a:t>
            </a:r>
            <a:endParaRPr lang="en-US" dirty="0"/>
          </a:p>
        </p:txBody>
      </p:sp>
    </p:spTree>
    <p:extLst>
      <p:ext uri="{BB962C8B-B14F-4D97-AF65-F5344CB8AC3E}">
        <p14:creationId xmlns:p14="http://schemas.microsoft.com/office/powerpoint/2010/main" val="3116786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24</a:t>
            </a:fld>
            <a:endParaRPr lang="en-US" dirty="0"/>
          </a:p>
        </p:txBody>
      </p:sp>
      <p:sp>
        <p:nvSpPr>
          <p:cNvPr id="5" name="Date Placeholder 4"/>
          <p:cNvSpPr>
            <a:spLocks noGrp="1"/>
          </p:cNvSpPr>
          <p:nvPr>
            <p:ph type="dt" idx="11"/>
          </p:nvPr>
        </p:nvSpPr>
        <p:spPr/>
        <p:txBody>
          <a:bodyPr/>
          <a:lstStyle/>
          <a:p>
            <a:fld id="{706589B4-46E1-4839-B873-F89D1EDDB325}" type="datetime1">
              <a:rPr lang="en-US" smtClean="0"/>
              <a:t>5/31/2018</a:t>
            </a:fld>
            <a:endParaRPr lang="en-US" dirty="0"/>
          </a:p>
        </p:txBody>
      </p:sp>
      <p:sp>
        <p:nvSpPr>
          <p:cNvPr id="6" name="Header Placeholder 5"/>
          <p:cNvSpPr>
            <a:spLocks noGrp="1"/>
          </p:cNvSpPr>
          <p:nvPr>
            <p:ph type="hdr" sz="quarter" idx="12"/>
          </p:nvPr>
        </p:nvSpPr>
        <p:spPr/>
        <p:txBody>
          <a:bodyPr/>
          <a:lstStyle/>
          <a:p>
            <a:r>
              <a:rPr lang="en-US" smtClean="0"/>
              <a:t>MCCB Institute for Teaching &amp; Learning</a:t>
            </a:r>
            <a:endParaRPr lang="en-US" dirty="0"/>
          </a:p>
        </p:txBody>
      </p:sp>
    </p:spTree>
    <p:extLst>
      <p:ext uri="{BB962C8B-B14F-4D97-AF65-F5344CB8AC3E}">
        <p14:creationId xmlns:p14="http://schemas.microsoft.com/office/powerpoint/2010/main" val="2614187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3</a:t>
            </a:fld>
            <a:endParaRPr lang="en-US" dirty="0"/>
          </a:p>
        </p:txBody>
      </p:sp>
      <p:sp>
        <p:nvSpPr>
          <p:cNvPr id="5" name="Date Placeholder 4"/>
          <p:cNvSpPr>
            <a:spLocks noGrp="1"/>
          </p:cNvSpPr>
          <p:nvPr>
            <p:ph type="dt" idx="11"/>
          </p:nvPr>
        </p:nvSpPr>
        <p:spPr/>
        <p:txBody>
          <a:bodyPr/>
          <a:lstStyle/>
          <a:p>
            <a:r>
              <a:rPr lang="en-US" smtClean="0"/>
              <a:t>3/20/2018</a:t>
            </a:r>
            <a:endParaRPr lang="en-US" dirty="0"/>
          </a:p>
        </p:txBody>
      </p:sp>
      <p:sp>
        <p:nvSpPr>
          <p:cNvPr id="6" name="Footer Placeholder 5"/>
          <p:cNvSpPr>
            <a:spLocks noGrp="1"/>
          </p:cNvSpPr>
          <p:nvPr>
            <p:ph type="ftr" sz="quarter" idx="12"/>
          </p:nvPr>
        </p:nvSpPr>
        <p:spPr/>
        <p:txBody>
          <a:bodyPr/>
          <a:lstStyle/>
          <a:p>
            <a:r>
              <a:rPr lang="en-US" smtClean="0"/>
              <a:t>Is Your Graduate Set up for Success?                Innovations 2018</a:t>
            </a:r>
            <a:endParaRPr lang="en-US" dirty="0"/>
          </a:p>
        </p:txBody>
      </p:sp>
    </p:spTree>
    <p:extLst>
      <p:ext uri="{BB962C8B-B14F-4D97-AF65-F5344CB8AC3E}">
        <p14:creationId xmlns:p14="http://schemas.microsoft.com/office/powerpoint/2010/main" val="2086708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4</a:t>
            </a:fld>
            <a:endParaRPr lang="en-US" dirty="0"/>
          </a:p>
        </p:txBody>
      </p:sp>
      <p:sp>
        <p:nvSpPr>
          <p:cNvPr id="5" name="Date Placeholder 4"/>
          <p:cNvSpPr>
            <a:spLocks noGrp="1"/>
          </p:cNvSpPr>
          <p:nvPr>
            <p:ph type="dt" idx="11"/>
          </p:nvPr>
        </p:nvSpPr>
        <p:spPr/>
        <p:txBody>
          <a:bodyPr/>
          <a:lstStyle/>
          <a:p>
            <a:r>
              <a:rPr lang="en-US" smtClean="0"/>
              <a:t>3/20/2018</a:t>
            </a:r>
            <a:endParaRPr lang="en-US" dirty="0"/>
          </a:p>
        </p:txBody>
      </p:sp>
      <p:sp>
        <p:nvSpPr>
          <p:cNvPr id="6" name="Footer Placeholder 5"/>
          <p:cNvSpPr>
            <a:spLocks noGrp="1"/>
          </p:cNvSpPr>
          <p:nvPr>
            <p:ph type="ftr" sz="quarter" idx="12"/>
          </p:nvPr>
        </p:nvSpPr>
        <p:spPr/>
        <p:txBody>
          <a:bodyPr/>
          <a:lstStyle/>
          <a:p>
            <a:r>
              <a:rPr lang="en-US" smtClean="0"/>
              <a:t>Is Your Graduate Set up for Success?                Innovations 2018</a:t>
            </a:r>
            <a:endParaRPr lang="en-US" dirty="0"/>
          </a:p>
        </p:txBody>
      </p:sp>
    </p:spTree>
    <p:extLst>
      <p:ext uri="{BB962C8B-B14F-4D97-AF65-F5344CB8AC3E}">
        <p14:creationId xmlns:p14="http://schemas.microsoft.com/office/powerpoint/2010/main" val="3453585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5</a:t>
            </a:fld>
            <a:endParaRPr lang="en-US" dirty="0"/>
          </a:p>
        </p:txBody>
      </p:sp>
      <p:sp>
        <p:nvSpPr>
          <p:cNvPr id="5" name="Date Placeholder 4"/>
          <p:cNvSpPr>
            <a:spLocks noGrp="1"/>
          </p:cNvSpPr>
          <p:nvPr>
            <p:ph type="dt" idx="11"/>
          </p:nvPr>
        </p:nvSpPr>
        <p:spPr/>
        <p:txBody>
          <a:bodyPr/>
          <a:lstStyle/>
          <a:p>
            <a:fld id="{712AC3F4-1CD9-4E1C-AFD6-4B0A1FA3B7EA}" type="datetime1">
              <a:rPr lang="en-US" smtClean="0"/>
              <a:t>5/31/2018</a:t>
            </a:fld>
            <a:endParaRPr lang="en-US" dirty="0"/>
          </a:p>
        </p:txBody>
      </p:sp>
      <p:sp>
        <p:nvSpPr>
          <p:cNvPr id="6" name="Footer Placeholder 5"/>
          <p:cNvSpPr>
            <a:spLocks noGrp="1"/>
          </p:cNvSpPr>
          <p:nvPr>
            <p:ph type="ftr" sz="quarter" idx="12"/>
          </p:nvPr>
        </p:nvSpPr>
        <p:spPr/>
        <p:txBody>
          <a:bodyPr/>
          <a:lstStyle/>
          <a:p>
            <a:r>
              <a:rPr lang="en-US" smtClean="0"/>
              <a:t>Is Your Graduate Set up for Success?                Innovations 2018</a:t>
            </a:r>
            <a:endParaRPr lang="en-US" dirty="0"/>
          </a:p>
        </p:txBody>
      </p:sp>
      <p:sp>
        <p:nvSpPr>
          <p:cNvPr id="7" name="Header Placeholder 6"/>
          <p:cNvSpPr>
            <a:spLocks noGrp="1"/>
          </p:cNvSpPr>
          <p:nvPr>
            <p:ph type="hdr" sz="quarter" idx="13"/>
          </p:nvPr>
        </p:nvSpPr>
        <p:spPr/>
        <p:txBody>
          <a:bodyPr/>
          <a:lstStyle/>
          <a:p>
            <a:r>
              <a:rPr lang="en-US" smtClean="0"/>
              <a:t>MCCB Institute for Teaching &amp; Learning</a:t>
            </a:r>
            <a:endParaRPr lang="en-US" dirty="0"/>
          </a:p>
        </p:txBody>
      </p:sp>
    </p:spTree>
    <p:extLst>
      <p:ext uri="{BB962C8B-B14F-4D97-AF65-F5344CB8AC3E}">
        <p14:creationId xmlns:p14="http://schemas.microsoft.com/office/powerpoint/2010/main" val="2350654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6</a:t>
            </a:fld>
            <a:endParaRPr lang="en-US" dirty="0"/>
          </a:p>
        </p:txBody>
      </p:sp>
      <p:sp>
        <p:nvSpPr>
          <p:cNvPr id="5" name="Date Placeholder 4"/>
          <p:cNvSpPr>
            <a:spLocks noGrp="1"/>
          </p:cNvSpPr>
          <p:nvPr>
            <p:ph type="dt" idx="11"/>
          </p:nvPr>
        </p:nvSpPr>
        <p:spPr/>
        <p:txBody>
          <a:bodyPr/>
          <a:lstStyle/>
          <a:p>
            <a:r>
              <a:rPr lang="en-US" smtClean="0"/>
              <a:t>3/20/2018</a:t>
            </a:r>
            <a:endParaRPr lang="en-US" dirty="0"/>
          </a:p>
        </p:txBody>
      </p:sp>
      <p:sp>
        <p:nvSpPr>
          <p:cNvPr id="6" name="Footer Placeholder 5"/>
          <p:cNvSpPr>
            <a:spLocks noGrp="1"/>
          </p:cNvSpPr>
          <p:nvPr>
            <p:ph type="ftr" sz="quarter" idx="12"/>
          </p:nvPr>
        </p:nvSpPr>
        <p:spPr/>
        <p:txBody>
          <a:bodyPr/>
          <a:lstStyle/>
          <a:p>
            <a:r>
              <a:rPr lang="en-US" smtClean="0"/>
              <a:t>Is Your Graduate Set up for Success?                Innovations 2018</a:t>
            </a:r>
            <a:endParaRPr lang="en-US" dirty="0"/>
          </a:p>
        </p:txBody>
      </p:sp>
    </p:spTree>
    <p:extLst>
      <p:ext uri="{BB962C8B-B14F-4D97-AF65-F5344CB8AC3E}">
        <p14:creationId xmlns:p14="http://schemas.microsoft.com/office/powerpoint/2010/main" val="1514904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having a professional credential</a:t>
            </a:r>
            <a:r>
              <a:rPr lang="en-US" baseline="0" dirty="0"/>
              <a:t> is to signify that the individual holding the credential is proficient in that profession or field of study. </a:t>
            </a:r>
            <a:endParaRPr lang="en-US" dirty="0"/>
          </a:p>
        </p:txBody>
      </p:sp>
      <p:sp>
        <p:nvSpPr>
          <p:cNvPr id="4" name="Date Placeholder 3"/>
          <p:cNvSpPr>
            <a:spLocks noGrp="1"/>
          </p:cNvSpPr>
          <p:nvPr>
            <p:ph type="dt" idx="10"/>
          </p:nvPr>
        </p:nvSpPr>
        <p:spPr/>
        <p:txBody>
          <a:bodyPr/>
          <a:lstStyle/>
          <a:p>
            <a:fld id="{5C248DB4-7271-4AB6-A2DF-984B6F87BF4B}" type="datetime1">
              <a:rPr lang="en-US" smtClean="0"/>
              <a:t>5/31/2018</a:t>
            </a:fld>
            <a:endParaRPr lang="en-US" dirty="0"/>
          </a:p>
        </p:txBody>
      </p:sp>
      <p:sp>
        <p:nvSpPr>
          <p:cNvPr id="5" name="Slide Number Placeholder 4"/>
          <p:cNvSpPr>
            <a:spLocks noGrp="1"/>
          </p:cNvSpPr>
          <p:nvPr>
            <p:ph type="sldNum" sz="quarter" idx="11"/>
          </p:nvPr>
        </p:nvSpPr>
        <p:spPr/>
        <p:txBody>
          <a:bodyPr/>
          <a:lstStyle/>
          <a:p>
            <a:fld id="{1B9A179D-2D27-49E2-B022-8EDDA2EFE682}" type="slidenum">
              <a:rPr lang="en-US" smtClean="0"/>
              <a:t>7</a:t>
            </a:fld>
            <a:endParaRPr lang="en-US" dirty="0"/>
          </a:p>
        </p:txBody>
      </p:sp>
      <p:sp>
        <p:nvSpPr>
          <p:cNvPr id="6" name="Footer Placeholder 5"/>
          <p:cNvSpPr>
            <a:spLocks noGrp="1"/>
          </p:cNvSpPr>
          <p:nvPr>
            <p:ph type="ftr" sz="quarter" idx="12"/>
          </p:nvPr>
        </p:nvSpPr>
        <p:spPr/>
        <p:txBody>
          <a:bodyPr/>
          <a:lstStyle/>
          <a:p>
            <a:r>
              <a:rPr lang="en-US" smtClean="0"/>
              <a:t>Is Your Graduate Set up for Success?                Innovations 2018</a:t>
            </a:r>
            <a:endParaRPr lang="en-US" dirty="0"/>
          </a:p>
        </p:txBody>
      </p:sp>
      <p:sp>
        <p:nvSpPr>
          <p:cNvPr id="7" name="Header Placeholder 6"/>
          <p:cNvSpPr>
            <a:spLocks noGrp="1"/>
          </p:cNvSpPr>
          <p:nvPr>
            <p:ph type="hdr" sz="quarter" idx="13"/>
          </p:nvPr>
        </p:nvSpPr>
        <p:spPr/>
        <p:txBody>
          <a:bodyPr/>
          <a:lstStyle/>
          <a:p>
            <a:r>
              <a:rPr lang="en-US" smtClean="0"/>
              <a:t>MCCB Institute for Teaching &amp; Learning</a:t>
            </a:r>
            <a:endParaRPr lang="en-US" dirty="0"/>
          </a:p>
        </p:txBody>
      </p:sp>
    </p:spTree>
    <p:extLst>
      <p:ext uri="{BB962C8B-B14F-4D97-AF65-F5344CB8AC3E}">
        <p14:creationId xmlns:p14="http://schemas.microsoft.com/office/powerpoint/2010/main" val="1745656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73244A97-186D-4201-899A-7E06CA7FF84A}" type="datetime1">
              <a:rPr lang="en-US" smtClean="0"/>
              <a:t>5/31/2018</a:t>
            </a:fld>
            <a:endParaRPr lang="en-US" dirty="0"/>
          </a:p>
        </p:txBody>
      </p:sp>
      <p:sp>
        <p:nvSpPr>
          <p:cNvPr id="5" name="Slide Number Placeholder 4"/>
          <p:cNvSpPr>
            <a:spLocks noGrp="1"/>
          </p:cNvSpPr>
          <p:nvPr>
            <p:ph type="sldNum" sz="quarter" idx="11"/>
          </p:nvPr>
        </p:nvSpPr>
        <p:spPr/>
        <p:txBody>
          <a:bodyPr/>
          <a:lstStyle/>
          <a:p>
            <a:fld id="{1B9A179D-2D27-49E2-B022-8EDDA2EFE682}" type="slidenum">
              <a:rPr lang="en-US" smtClean="0"/>
              <a:t>8</a:t>
            </a:fld>
            <a:endParaRPr lang="en-US" dirty="0"/>
          </a:p>
        </p:txBody>
      </p:sp>
      <p:sp>
        <p:nvSpPr>
          <p:cNvPr id="6" name="Footer Placeholder 5"/>
          <p:cNvSpPr>
            <a:spLocks noGrp="1"/>
          </p:cNvSpPr>
          <p:nvPr>
            <p:ph type="ftr" sz="quarter" idx="12"/>
          </p:nvPr>
        </p:nvSpPr>
        <p:spPr/>
        <p:txBody>
          <a:bodyPr/>
          <a:lstStyle/>
          <a:p>
            <a:r>
              <a:rPr lang="en-US" smtClean="0"/>
              <a:t>Is Your Graduate Set up for Success?                Innovations 2018</a:t>
            </a:r>
            <a:endParaRPr lang="en-US" dirty="0"/>
          </a:p>
        </p:txBody>
      </p:sp>
      <p:sp>
        <p:nvSpPr>
          <p:cNvPr id="7" name="Header Placeholder 6"/>
          <p:cNvSpPr>
            <a:spLocks noGrp="1"/>
          </p:cNvSpPr>
          <p:nvPr>
            <p:ph type="hdr" sz="quarter" idx="13"/>
          </p:nvPr>
        </p:nvSpPr>
        <p:spPr/>
        <p:txBody>
          <a:bodyPr/>
          <a:lstStyle/>
          <a:p>
            <a:r>
              <a:rPr lang="en-US" smtClean="0"/>
              <a:t>MCCB Institute for Teaching &amp; Learning</a:t>
            </a:r>
            <a:endParaRPr lang="en-US" dirty="0"/>
          </a:p>
        </p:txBody>
      </p:sp>
    </p:spTree>
    <p:extLst>
      <p:ext uri="{BB962C8B-B14F-4D97-AF65-F5344CB8AC3E}">
        <p14:creationId xmlns:p14="http://schemas.microsoft.com/office/powerpoint/2010/main" val="2245291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9</a:t>
            </a:fld>
            <a:endParaRPr lang="en-US" dirty="0"/>
          </a:p>
        </p:txBody>
      </p:sp>
      <p:sp>
        <p:nvSpPr>
          <p:cNvPr id="5" name="Date Placeholder 4"/>
          <p:cNvSpPr>
            <a:spLocks noGrp="1"/>
          </p:cNvSpPr>
          <p:nvPr>
            <p:ph type="dt" idx="11"/>
          </p:nvPr>
        </p:nvSpPr>
        <p:spPr/>
        <p:txBody>
          <a:bodyPr/>
          <a:lstStyle/>
          <a:p>
            <a:fld id="{E0F8574E-B6AF-4CD6-87D9-3D13056061AF}" type="datetime1">
              <a:rPr lang="en-US" smtClean="0"/>
              <a:t>5/31/2018</a:t>
            </a:fld>
            <a:endParaRPr lang="en-US" dirty="0"/>
          </a:p>
        </p:txBody>
      </p:sp>
      <p:sp>
        <p:nvSpPr>
          <p:cNvPr id="6" name="Header Placeholder 5"/>
          <p:cNvSpPr>
            <a:spLocks noGrp="1"/>
          </p:cNvSpPr>
          <p:nvPr>
            <p:ph type="hdr" sz="quarter" idx="12"/>
          </p:nvPr>
        </p:nvSpPr>
        <p:spPr/>
        <p:txBody>
          <a:bodyPr/>
          <a:lstStyle/>
          <a:p>
            <a:r>
              <a:rPr lang="en-US" smtClean="0"/>
              <a:t>MCCB Institute for Teaching &amp; Learning</a:t>
            </a:r>
            <a:endParaRPr lang="en-US" dirty="0"/>
          </a:p>
        </p:txBody>
      </p:sp>
    </p:spTree>
    <p:extLst>
      <p:ext uri="{BB962C8B-B14F-4D97-AF65-F5344CB8AC3E}">
        <p14:creationId xmlns:p14="http://schemas.microsoft.com/office/powerpoint/2010/main" val="4192207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noAutofit/>
          </a:bodyPr>
          <a:lstStyle/>
          <a:p>
            <a:endParaRPr lang="en-US" sz="1800" dirty="0"/>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8" name="Free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2" name="Title 1"/>
          <p:cNvSpPr>
            <a:spLocks noGrp="1"/>
          </p:cNvSpPr>
          <p:nvPr>
            <p:ph type="ctrTitle"/>
          </p:nvPr>
        </p:nvSpPr>
        <p:spPr>
          <a:xfrm>
            <a:off x="1295400" y="1873584"/>
            <a:ext cx="640080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125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1371273"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dirty="0"/>
          </a:p>
        </p:txBody>
      </p:sp>
      <p:sp>
        <p:nvSpPr>
          <p:cNvPr id="10" name="Rectangle 9"/>
          <p:cNvSpPr/>
          <p:nvPr/>
        </p:nvSpPr>
        <p:spPr>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ext Placeholder 3"/>
          <p:cNvSpPr>
            <a:spLocks noGrp="1"/>
          </p:cNvSpPr>
          <p:nvPr>
            <p:ph type="body" sz="half" idx="14"/>
          </p:nvPr>
        </p:nvSpPr>
        <p:spPr>
          <a:xfrm>
            <a:off x="6412954"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p:cNvSpPr>
            <a:spLocks noGrp="1"/>
          </p:cNvSpPr>
          <p:nvPr>
            <p:ph type="pic" idx="1"/>
          </p:nvPr>
        </p:nvSpPr>
        <p:spPr>
          <a:xfrm>
            <a:off x="12954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Picture Placeholder 2"/>
          <p:cNvSpPr>
            <a:spLocks noGrp="1"/>
          </p:cNvSpPr>
          <p:nvPr>
            <p:ph type="pic" idx="13"/>
          </p:nvPr>
        </p:nvSpPr>
        <p:spPr>
          <a:xfrm>
            <a:off x="63246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9440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109294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9871318" y="685800"/>
            <a:ext cx="1033272" cy="5486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685800"/>
            <a:ext cx="7976754"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180411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F8E3F6-DE14-48B2-B2BC-6FABA9630FB8}" type="slidenum">
              <a:rPr lang="en-US" smtClean="0"/>
              <a:t>‹#›</a:t>
            </a:fld>
            <a:endParaRPr lang="en-US" dirty="0"/>
          </a:p>
        </p:txBody>
      </p:sp>
      <p:pic>
        <p:nvPicPr>
          <p:cNvPr id="5" name="Picture 6" descr="Slide_title.jpg"/>
          <p:cNvPicPr>
            <a:picLocks noChangeAspect="1"/>
          </p:cNvPicPr>
          <p:nvPr userDrawn="1"/>
        </p:nvPicPr>
        <p:blipFill rotWithShape="1">
          <a:blip r:embed="rId2"/>
          <a:srcRect t="-1285" b="-1"/>
          <a:stretch/>
        </p:blipFill>
        <p:spPr bwMode="auto">
          <a:xfrm>
            <a:off x="0" y="-88135"/>
            <a:ext cx="12192000" cy="7039778"/>
          </a:xfrm>
          <a:prstGeom prst="rect">
            <a:avLst/>
          </a:prstGeom>
          <a:noFill/>
          <a:ln w="9525">
            <a:noFill/>
            <a:miter lim="800000"/>
            <a:headEnd/>
            <a:tailEnd/>
          </a:ln>
        </p:spPr>
      </p:pic>
    </p:spTree>
    <p:extLst>
      <p:ext uri="{BB962C8B-B14F-4D97-AF65-F5344CB8AC3E}">
        <p14:creationId xmlns:p14="http://schemas.microsoft.com/office/powerpoint/2010/main" val="29836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25961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dirty="0"/>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12" name="Free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Picture Placeholder 14"/>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dirty="0"/>
              <a:t>Click icon to add picture</a:t>
            </a:r>
          </a:p>
        </p:txBody>
      </p:sp>
    </p:spTree>
    <p:extLst>
      <p:ext uri="{BB962C8B-B14F-4D97-AF65-F5344CB8AC3E}">
        <p14:creationId xmlns:p14="http://schemas.microsoft.com/office/powerpoint/2010/main" val="24028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dirty="0"/>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2" name="Title 1"/>
          <p:cNvSpPr>
            <a:spLocks noGrp="1"/>
          </p:cNvSpPr>
          <p:nvPr>
            <p:ph type="title"/>
          </p:nvPr>
        </p:nvSpPr>
        <p:spPr>
          <a:xfrm>
            <a:off x="1295398" y="2914650"/>
            <a:ext cx="8046720" cy="1557338"/>
          </a:xfrm>
        </p:spPr>
        <p:txBody>
          <a:bodyPr anchor="b">
            <a:normAutofit/>
          </a:bodyPr>
          <a:lstStyle>
            <a:lvl1pPr>
              <a:defRPr sz="32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196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8799"/>
            <a:ext cx="4572000" cy="4343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24482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a:t>Click to edit Master title style</a:t>
            </a:r>
          </a:p>
        </p:txBody>
      </p:sp>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705100"/>
            <a:ext cx="4572000"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0" y="18288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705100"/>
            <a:ext cx="4572000"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26023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339733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8209" y="18288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2547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1067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000">
                <a:solidFill>
                  <a:schemeClr val="tx1"/>
                </a:solidFill>
              </a:defRPr>
            </a:lvl1pPr>
          </a:lstStyle>
          <a:p>
            <a:endParaRPr lang="en-US" dirty="0"/>
          </a:p>
        </p:txBody>
      </p:sp>
      <p:sp>
        <p:nvSpPr>
          <p:cNvPr id="5" name="Footer Placeholder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000">
                <a:solidFill>
                  <a:schemeClr val="tx1"/>
                </a:solidFill>
              </a:defRPr>
            </a:lvl1pPr>
          </a:lstStyle>
          <a:p>
            <a:fld id="{A7F8E3F6-DE14-48B2-B2BC-6FABA9630FB8}" type="slidenum">
              <a:rPr lang="en-US" smtClean="0"/>
              <a:pPr/>
              <a:t>‹#›</a:t>
            </a:fld>
            <a:endParaRPr lang="en-US" dirty="0"/>
          </a:p>
        </p:txBody>
      </p:sp>
    </p:spTree>
    <p:extLst>
      <p:ext uri="{BB962C8B-B14F-4D97-AF65-F5344CB8AC3E}">
        <p14:creationId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6" r:id="rId8"/>
    <p:sldLayoutId id="2147483657" r:id="rId9"/>
    <p:sldLayoutId id="2147483661" r:id="rId10"/>
    <p:sldLayoutId id="2147483658" r:id="rId11"/>
    <p:sldLayoutId id="2147483659" r:id="rId12"/>
    <p:sldLayoutId id="2147483655"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s3.amazonaws.com/PCRN/docs/POS_Framework.pdf#page=1"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s3.amazonaws.com/PCRN/docs/POS_Framework.pdf#page=1"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hyperlink" Target="https://s3.amazonaws.com/PCRN/docs/POS_Framework.pdf#page=1"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hyperlink" Target="https://www.surveymonkey.com/r/supportstaff_2018"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682356" y="4796366"/>
            <a:ext cx="5120640" cy="1793075"/>
          </a:xfrm>
        </p:spPr>
        <p:txBody>
          <a:bodyPr>
            <a:normAutofit/>
          </a:bodyPr>
          <a:lstStyle/>
          <a:p>
            <a:pPr algn="ctr">
              <a:lnSpc>
                <a:spcPct val="110000"/>
              </a:lnSpc>
              <a:spcBef>
                <a:spcPts val="0"/>
              </a:spcBef>
            </a:pPr>
            <a:endParaRPr lang="en-US" sz="2800" dirty="0">
              <a:solidFill>
                <a:schemeClr val="tx2"/>
              </a:solidFill>
              <a:cs typeface="Arial" panose="020B0604020202020204" pitchFamily="34" charset="0"/>
            </a:endParaRPr>
          </a:p>
          <a:p>
            <a:pPr algn="ctr">
              <a:lnSpc>
                <a:spcPct val="110000"/>
              </a:lnSpc>
              <a:spcBef>
                <a:spcPts val="0"/>
              </a:spcBef>
            </a:pPr>
            <a:r>
              <a:rPr lang="en-US" b="1" dirty="0" smtClean="0">
                <a:solidFill>
                  <a:schemeClr val="tx2"/>
                </a:solidFill>
                <a:cs typeface="Arial" panose="020B0604020202020204" pitchFamily="34" charset="0"/>
              </a:rPr>
              <a:t>Summer Data Conference 2018</a:t>
            </a:r>
          </a:p>
          <a:p>
            <a:pPr algn="ctr">
              <a:lnSpc>
                <a:spcPct val="110000"/>
              </a:lnSpc>
              <a:spcBef>
                <a:spcPts val="0"/>
              </a:spcBef>
            </a:pPr>
            <a:r>
              <a:rPr lang="en-US" b="1" dirty="0" smtClean="0">
                <a:solidFill>
                  <a:schemeClr val="tx2"/>
                </a:solidFill>
                <a:cs typeface="Arial" panose="020B0604020202020204" pitchFamily="34" charset="0"/>
              </a:rPr>
              <a:t>June 5, </a:t>
            </a:r>
            <a:r>
              <a:rPr lang="en-US" b="1" dirty="0">
                <a:solidFill>
                  <a:schemeClr val="tx2"/>
                </a:solidFill>
                <a:cs typeface="Arial" panose="020B0604020202020204" pitchFamily="34" charset="0"/>
              </a:rPr>
              <a:t>2018</a:t>
            </a:r>
          </a:p>
        </p:txBody>
      </p:sp>
      <p:pic>
        <p:nvPicPr>
          <p:cNvPr id="5" name="Picture Placeholder 4" descr="City street with motion blur" title="Sample Picture"/>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4" b="14"/>
          <a:stretch>
            <a:fillRect/>
          </a:stretch>
        </p:blipFill>
        <p:spPr/>
      </p:pic>
      <p:sp>
        <p:nvSpPr>
          <p:cNvPr id="4" name="TextBox 3"/>
          <p:cNvSpPr txBox="1"/>
          <p:nvPr/>
        </p:nvSpPr>
        <p:spPr>
          <a:xfrm flipH="1">
            <a:off x="7504770" y="200722"/>
            <a:ext cx="2743199" cy="1015663"/>
          </a:xfrm>
          <a:prstGeom prst="rect">
            <a:avLst/>
          </a:prstGeom>
          <a:noFill/>
        </p:spPr>
        <p:txBody>
          <a:bodyPr wrap="square" rtlCol="0">
            <a:spAutoFit/>
          </a:bodyPr>
          <a:lstStyle/>
          <a:p>
            <a:pPr algn="ctr"/>
            <a:r>
              <a:rPr lang="en-US" sz="2000" dirty="0">
                <a:solidFill>
                  <a:schemeClr val="bg1"/>
                </a:solidFill>
              </a:rPr>
              <a:t>Closing the gap between academics and the workforce</a:t>
            </a:r>
          </a:p>
        </p:txBody>
      </p:sp>
      <p:sp>
        <p:nvSpPr>
          <p:cNvPr id="8" name="TextBox 7"/>
          <p:cNvSpPr txBox="1"/>
          <p:nvPr/>
        </p:nvSpPr>
        <p:spPr>
          <a:xfrm>
            <a:off x="356992" y="1767500"/>
            <a:ext cx="6172200" cy="2616101"/>
          </a:xfrm>
          <a:prstGeom prst="rect">
            <a:avLst/>
          </a:prstGeom>
          <a:noFill/>
        </p:spPr>
        <p:txBody>
          <a:bodyPr wrap="square" rtlCol="0">
            <a:spAutoFit/>
          </a:bodyPr>
          <a:lstStyle/>
          <a:p>
            <a:pPr algn="ctr"/>
            <a:r>
              <a:rPr lang="en-US" sz="2400" b="1" dirty="0" smtClean="0">
                <a:solidFill>
                  <a:schemeClr val="tx2"/>
                </a:solidFill>
              </a:rPr>
              <a:t>MCCBs Initiative to use </a:t>
            </a:r>
            <a:r>
              <a:rPr lang="en-US" sz="2400" b="1" dirty="0">
                <a:solidFill>
                  <a:schemeClr val="tx2"/>
                </a:solidFill>
              </a:rPr>
              <a:t>National Certifications to Promote </a:t>
            </a:r>
            <a:endParaRPr lang="en-US" sz="2400" b="1" dirty="0" smtClean="0">
              <a:solidFill>
                <a:schemeClr val="tx2"/>
              </a:solidFill>
            </a:endParaRPr>
          </a:p>
          <a:p>
            <a:pPr algn="ctr"/>
            <a:r>
              <a:rPr lang="en-US" sz="2400" b="1" dirty="0" smtClean="0">
                <a:solidFill>
                  <a:schemeClr val="tx2"/>
                </a:solidFill>
              </a:rPr>
              <a:t>Academic </a:t>
            </a:r>
            <a:r>
              <a:rPr lang="en-US" sz="2400" b="1" dirty="0">
                <a:solidFill>
                  <a:schemeClr val="tx2"/>
                </a:solidFill>
              </a:rPr>
              <a:t>Achievement in </a:t>
            </a:r>
            <a:br>
              <a:rPr lang="en-US" sz="2400" b="1" dirty="0">
                <a:solidFill>
                  <a:schemeClr val="tx2"/>
                </a:solidFill>
              </a:rPr>
            </a:br>
            <a:r>
              <a:rPr lang="en-US" sz="2400" b="1" dirty="0">
                <a:solidFill>
                  <a:schemeClr val="tx2"/>
                </a:solidFill>
              </a:rPr>
              <a:t>Career Technical Education </a:t>
            </a:r>
            <a:r>
              <a:rPr lang="en-US" sz="2400" b="1" dirty="0" smtClean="0">
                <a:solidFill>
                  <a:schemeClr val="tx2"/>
                </a:solidFill>
              </a:rPr>
              <a:t>Programs</a:t>
            </a:r>
          </a:p>
          <a:p>
            <a:pPr algn="ctr"/>
            <a:endParaRPr lang="en-US" sz="2400" b="1" dirty="0">
              <a:solidFill>
                <a:schemeClr val="tx2"/>
              </a:solidFill>
            </a:endParaRPr>
          </a:p>
          <a:p>
            <a:pPr algn="ctr"/>
            <a:r>
              <a:rPr lang="en-US" sz="2400" dirty="0" smtClean="0">
                <a:solidFill>
                  <a:schemeClr val="tx2"/>
                </a:solidFill>
              </a:rPr>
              <a:t>The Rollout of National Credentials</a:t>
            </a:r>
            <a:endParaRPr lang="en-US" sz="2000" b="1" dirty="0" smtClean="0">
              <a:solidFill>
                <a:schemeClr val="tx2"/>
              </a:solidFill>
            </a:endParaRPr>
          </a:p>
          <a:p>
            <a:pPr algn="ctr"/>
            <a:endParaRPr lang="en-US" sz="2000" b="1" dirty="0">
              <a:solidFill>
                <a:schemeClr val="tx2"/>
              </a:solidFill>
            </a:endParaRPr>
          </a:p>
        </p:txBody>
      </p:sp>
    </p:spTree>
    <p:extLst>
      <p:ext uri="{BB962C8B-B14F-4D97-AF65-F5344CB8AC3E}">
        <p14:creationId xmlns:p14="http://schemas.microsoft.com/office/powerpoint/2010/main" val="138059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9358" y="350108"/>
            <a:ext cx="8637479" cy="451460"/>
          </a:xfrm>
        </p:spPr>
        <p:txBody>
          <a:bodyPr>
            <a:normAutofit/>
          </a:bodyPr>
          <a:lstStyle/>
          <a:p>
            <a:pPr algn="ctr"/>
            <a:r>
              <a:rPr lang="en-US" b="1" dirty="0" smtClean="0">
                <a:cs typeface="Arial" panose="020B0604020202020204" pitchFamily="34" charset="0"/>
              </a:rPr>
              <a:t>Categorization of Programs</a:t>
            </a:r>
            <a:endParaRPr lang="en-US" b="1" dirty="0">
              <a:cs typeface="Arial" panose="020B0604020202020204" pitchFamily="34" charset="0"/>
            </a:endParaRPr>
          </a:p>
          <a:p>
            <a:endParaRPr lang="en-US" dirty="0"/>
          </a:p>
        </p:txBody>
      </p:sp>
      <p:sp>
        <p:nvSpPr>
          <p:cNvPr id="27" name="Rectangle 23">
            <a:hlinkClick r:id="rId3" tooltip="Page 1"/>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28" name="Rectangle 24"/>
          <p:cNvSpPr>
            <a:spLocks noChangeArrowheads="1"/>
          </p:cNvSpPr>
          <p:nvPr/>
        </p:nvSpPr>
        <p:spPr bwMode="auto">
          <a:xfrm>
            <a:off x="1948967400" y="139682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PROG RAM OF STU DY DESI G N FRAM EWOR K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Rectangle 25"/>
          <p:cNvSpPr>
            <a:spLocks noChangeArrowheads="1"/>
          </p:cNvSpPr>
          <p:nvPr/>
        </p:nvSpPr>
        <p:spPr bwMode="auto">
          <a:xfrm>
            <a:off x="2147483647" y="807735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Legislation and Policies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Rectangle 26"/>
          <p:cNvSpPr>
            <a:spLocks noChangeArrowheads="1"/>
          </p:cNvSpPr>
          <p:nvPr/>
        </p:nvSpPr>
        <p:spPr bwMode="auto">
          <a:xfrm>
            <a:off x="2147483647" y="1071470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Professional Development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Rectangle 2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Professional Development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Rectangle 28"/>
          <p:cNvSpPr>
            <a:spLocks noChangeArrowheads="1"/>
          </p:cNvSpPr>
          <p:nvPr/>
        </p:nvSpPr>
        <p:spPr bwMode="auto">
          <a:xfrm>
            <a:off x="1569356463"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Partnerships</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Rectangle 2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College and Career Readiness Standards</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Rectangle 3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Curriculum and Instruction</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Rectangle 3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Evaluations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Rectangle 3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Accountability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Rectangle 3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POSTSECONDARY LEVEL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Rectangle 3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Credentials</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Rectangle 3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Assessments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Rectangle 36"/>
          <p:cNvSpPr>
            <a:spLocks noChangeArrowheads="1"/>
          </p:cNvSpPr>
          <p:nvPr/>
        </p:nvSpPr>
        <p:spPr bwMode="auto">
          <a:xfrm>
            <a:off x="2147483647" y="3777154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Advisement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Rectangle 37"/>
          <p:cNvSpPr>
            <a:spLocks noChangeArrowheads="1"/>
          </p:cNvSpPr>
          <p:nvPr/>
        </p:nvSpPr>
        <p:spPr bwMode="auto">
          <a:xfrm>
            <a:off x="2147483647" y="1923143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Guidance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Rectangle 38"/>
          <p:cNvSpPr>
            <a:spLocks noChangeArrowheads="1"/>
          </p:cNvSpPr>
          <p:nvPr/>
        </p:nvSpPr>
        <p:spPr bwMode="auto">
          <a:xfrm>
            <a:off x="431157063"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Course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Rectangle 39"/>
          <p:cNvSpPr>
            <a:spLocks noChangeArrowheads="1"/>
          </p:cNvSpPr>
          <p:nvPr/>
        </p:nvSpPr>
        <p:spPr bwMode="auto">
          <a:xfrm>
            <a:off x="41892538"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Sequences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Rectangle 4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Credit Transfer</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Rectangle 4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Agreements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Rectangle 42"/>
          <p:cNvSpPr>
            <a:spLocks noChangeArrowheads="1"/>
          </p:cNvSpPr>
          <p:nvPr/>
        </p:nvSpPr>
        <p:spPr bwMode="auto">
          <a:xfrm>
            <a:off x="2147483647" y="1380194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SECONDARY LEVEL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Rectangle 43"/>
          <p:cNvSpPr>
            <a:spLocks noChangeArrowheads="1"/>
          </p:cNvSpPr>
          <p:nvPr/>
        </p:nvSpPr>
        <p:spPr bwMode="auto">
          <a:xfrm>
            <a:off x="1472598338" y="441119439"/>
            <a:ext cx="961949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 program of study is a structured sequence of academic and career and technical courses leading to a postsecondary y-level credential.”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Rectangle 44"/>
          <p:cNvSpPr>
            <a:spLocks noChangeArrowheads="1"/>
          </p:cNvSpPr>
          <p:nvPr/>
        </p:nvSpPr>
        <p:spPr bwMode="auto">
          <a:xfrm>
            <a:off x="2147483647" y="561982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Operational definition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90801553"/>
              </p:ext>
            </p:extLst>
          </p:nvPr>
        </p:nvGraphicFramePr>
        <p:xfrm>
          <a:off x="669359" y="1151676"/>
          <a:ext cx="3585400" cy="2390775"/>
        </p:xfrm>
        <a:graphic>
          <a:graphicData uri="http://schemas.openxmlformats.org/drawingml/2006/table">
            <a:tbl>
              <a:tblPr/>
              <a:tblGrid>
                <a:gridCol w="2499726"/>
                <a:gridCol w="1085674"/>
              </a:tblGrid>
              <a:tr h="190500">
                <a:tc gridSpan="2">
                  <a:txBody>
                    <a:bodyPr/>
                    <a:lstStyle/>
                    <a:p>
                      <a:pPr algn="ctr" fontAlgn="b"/>
                      <a:r>
                        <a:rPr lang="en-US" sz="1100" b="1" i="0" u="none" strike="noStrike" dirty="0">
                          <a:solidFill>
                            <a:srgbClr val="000000"/>
                          </a:solidFill>
                          <a:effectLst/>
                          <a:latin typeface="Calibri" panose="020F0502020204030204" pitchFamily="34" charset="0"/>
                        </a:rPr>
                        <a:t>Trades/Construction (NCCER)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US"/>
                    </a:p>
                  </a:txBody>
                  <a:tcPr/>
                </a:tc>
              </a:tr>
              <a:tr h="200025">
                <a:tc>
                  <a:txBody>
                    <a:bodyPr/>
                    <a:lstStyle/>
                    <a:p>
                      <a:pPr algn="l" fontAlgn="ctr"/>
                      <a:r>
                        <a:rPr lang="en-US" sz="1200" b="0" i="0" u="none" strike="noStrike" dirty="0">
                          <a:solidFill>
                            <a:srgbClr val="000000"/>
                          </a:solidFill>
                          <a:effectLst/>
                          <a:latin typeface="Times New Roman" panose="02020603050405020304" pitchFamily="18" charset="0"/>
                        </a:rPr>
                        <a:t>Carpentry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46.0201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ctr"/>
                      <a:r>
                        <a:rPr lang="en-US" sz="1200" b="0" i="0" u="none" strike="noStrike">
                          <a:solidFill>
                            <a:srgbClr val="000000"/>
                          </a:solidFill>
                          <a:effectLst/>
                          <a:latin typeface="Times New Roman" panose="02020603050405020304" pitchFamily="18" charset="0"/>
                        </a:rPr>
                        <a:t>Construction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15.1001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ctr"/>
                      <a:r>
                        <a:rPr lang="en-US" sz="1200" b="0" i="0" u="none" strike="noStrike">
                          <a:solidFill>
                            <a:srgbClr val="000000"/>
                          </a:solidFill>
                          <a:effectLst/>
                          <a:latin typeface="Times New Roman" panose="02020603050405020304" pitchFamily="18" charset="0"/>
                        </a:rPr>
                        <a:t>Electrical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46.0302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ctr"/>
                      <a:r>
                        <a:rPr lang="en-US" sz="1200" b="0" i="0" u="none" strike="noStrike">
                          <a:solidFill>
                            <a:srgbClr val="333333"/>
                          </a:solidFill>
                          <a:effectLst/>
                          <a:latin typeface="Times New Roman" panose="02020603050405020304" pitchFamily="18" charset="0"/>
                        </a:rPr>
                        <a:t>Commercial/Residential Maintenance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46.0401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ctr"/>
                      <a:r>
                        <a:rPr lang="en-US" sz="1200" b="0" i="0" u="none" strike="noStrike">
                          <a:solidFill>
                            <a:srgbClr val="000000"/>
                          </a:solidFill>
                          <a:effectLst/>
                          <a:latin typeface="Times New Roman" panose="02020603050405020304" pitchFamily="18" charset="0"/>
                        </a:rPr>
                        <a:t>Construction Equipment Operations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49.0202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ctr"/>
                      <a:r>
                        <a:rPr lang="en-US" sz="1200" b="0" i="0" u="none" strike="noStrike">
                          <a:solidFill>
                            <a:srgbClr val="000000"/>
                          </a:solidFill>
                          <a:effectLst/>
                          <a:latin typeface="Times New Roman" panose="02020603050405020304" pitchFamily="18" charset="0"/>
                        </a:rPr>
                        <a:t>HVAC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47.0201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ctr"/>
                      <a:r>
                        <a:rPr lang="en-US" sz="1200" b="0" i="0" u="none" strike="noStrike">
                          <a:solidFill>
                            <a:srgbClr val="000000"/>
                          </a:solidFill>
                          <a:effectLst/>
                          <a:latin typeface="Times New Roman" panose="02020603050405020304" pitchFamily="18" charset="0"/>
                        </a:rPr>
                        <a:t>Industrial Maintenance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47.0303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ctr"/>
                      <a:r>
                        <a:rPr lang="en-US" sz="1200" b="0" i="0" u="none" strike="noStrike">
                          <a:solidFill>
                            <a:srgbClr val="000000"/>
                          </a:solidFill>
                          <a:effectLst/>
                          <a:latin typeface="Times New Roman" panose="02020603050405020304" pitchFamily="18" charset="0"/>
                        </a:rPr>
                        <a:t>Electro-Mechanical Technology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15.0499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ctr"/>
                      <a:r>
                        <a:rPr lang="en-US" sz="1200" b="0" i="0" u="none" strike="noStrike">
                          <a:solidFill>
                            <a:srgbClr val="000000"/>
                          </a:solidFill>
                          <a:effectLst/>
                          <a:latin typeface="Times New Roman" panose="02020603050405020304" pitchFamily="18" charset="0"/>
                        </a:rPr>
                        <a:t>Masonry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46.0101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ctr"/>
                      <a:r>
                        <a:rPr lang="en-US" sz="1200" b="0" i="0" u="none" strike="noStrike">
                          <a:solidFill>
                            <a:srgbClr val="000000"/>
                          </a:solidFill>
                          <a:effectLst/>
                          <a:latin typeface="Times New Roman" panose="02020603050405020304" pitchFamily="18" charset="0"/>
                        </a:rPr>
                        <a:t>Pipefitting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46.0502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ctr"/>
                      <a:r>
                        <a:rPr lang="en-US" sz="1200" b="0" i="0" u="none" strike="noStrike">
                          <a:solidFill>
                            <a:srgbClr val="000000"/>
                          </a:solidFill>
                          <a:effectLst/>
                          <a:latin typeface="Times New Roman" panose="02020603050405020304" pitchFamily="18" charset="0"/>
                        </a:rPr>
                        <a:t>Welding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Times New Roman" panose="02020603050405020304" pitchFamily="18" charset="0"/>
                        </a:rPr>
                        <a:t>48.0508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818705580"/>
              </p:ext>
            </p:extLst>
          </p:nvPr>
        </p:nvGraphicFramePr>
        <p:xfrm>
          <a:off x="5091046" y="1151676"/>
          <a:ext cx="4065478" cy="3171825"/>
        </p:xfrm>
        <a:graphic>
          <a:graphicData uri="http://schemas.openxmlformats.org/drawingml/2006/table">
            <a:tbl>
              <a:tblPr/>
              <a:tblGrid>
                <a:gridCol w="2377925"/>
                <a:gridCol w="1687553"/>
              </a:tblGrid>
              <a:tr h="190500">
                <a:tc gridSpan="2">
                  <a:txBody>
                    <a:bodyPr/>
                    <a:lstStyle/>
                    <a:p>
                      <a:pPr algn="ctr" fontAlgn="b"/>
                      <a:r>
                        <a:rPr lang="en-US" sz="1100" b="1" i="0" u="none" strike="noStrike" dirty="0">
                          <a:solidFill>
                            <a:srgbClr val="000000"/>
                          </a:solidFill>
                          <a:effectLst/>
                          <a:latin typeface="Calibri" panose="020F0502020204030204" pitchFamily="34" charset="0"/>
                        </a:rPr>
                        <a:t>Design, Drafting Technology (DDT)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US"/>
                    </a:p>
                  </a:txBody>
                  <a:tcPr/>
                </a:tc>
              </a:tr>
              <a:tr h="200025">
                <a:tc>
                  <a:txBody>
                    <a:bodyPr/>
                    <a:lstStyle/>
                    <a:p>
                      <a:pPr algn="l" fontAlgn="b"/>
                      <a:r>
                        <a:rPr lang="en-US" sz="1200" b="0" i="0" u="none" strike="noStrike" dirty="0">
                          <a:solidFill>
                            <a:srgbClr val="000000"/>
                          </a:solidFill>
                          <a:effectLst/>
                          <a:latin typeface="Times New Roman" panose="02020603050405020304" pitchFamily="18" charset="0"/>
                        </a:rPr>
                        <a:t>Architectural Engineering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imes New Roman" panose="02020603050405020304" pitchFamily="18" charset="0"/>
                        </a:rPr>
                        <a:t>15.0101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ctr"/>
                      <a:r>
                        <a:rPr lang="en-US" sz="1200" b="0" i="0" u="none" strike="noStrike">
                          <a:solidFill>
                            <a:srgbClr val="000000"/>
                          </a:solidFill>
                          <a:effectLst/>
                          <a:latin typeface="Times New Roman" panose="02020603050405020304" pitchFamily="18" charset="0"/>
                        </a:rPr>
                        <a:t>General Drafting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15.1301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1200" b="0" i="0" u="none" strike="noStrike">
                          <a:solidFill>
                            <a:srgbClr val="000000"/>
                          </a:solidFill>
                          <a:effectLst/>
                          <a:latin typeface="Times New Roman" panose="02020603050405020304" pitchFamily="18" charset="0"/>
                        </a:rPr>
                        <a:t>Industrial Engineering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imes New Roman" panose="02020603050405020304" pitchFamily="18" charset="0"/>
                        </a:rPr>
                        <a:t>15.1501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1200" b="0" i="0" u="none" strike="noStrike">
                          <a:solidFill>
                            <a:srgbClr val="000000"/>
                          </a:solidFill>
                          <a:effectLst/>
                          <a:latin typeface="Times New Roman" panose="02020603050405020304" pitchFamily="18" charset="0"/>
                        </a:rPr>
                        <a:t>Industrial Technology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imes New Roman" panose="02020603050405020304" pitchFamily="18" charset="0"/>
                        </a:rPr>
                        <a:t>15.0612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gridSpan="2">
                  <a:txBody>
                    <a:bodyPr/>
                    <a:lstStyle/>
                    <a:p>
                      <a:pPr algn="ctr" fontAlgn="b"/>
                      <a:r>
                        <a:rPr lang="en-US" sz="1100" b="1" i="0" u="none" strike="noStrike">
                          <a:solidFill>
                            <a:srgbClr val="000000"/>
                          </a:solidFill>
                          <a:effectLst/>
                          <a:latin typeface="Calibri" panose="020F0502020204030204" pitchFamily="34" charset="0"/>
                        </a:rPr>
                        <a:t>Individual Certification Groups (ICG)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US"/>
                    </a:p>
                  </a:txBody>
                  <a:tcPr/>
                </a:tc>
              </a:tr>
              <a:tr h="200025">
                <a:tc>
                  <a:txBody>
                    <a:bodyPr/>
                    <a:lstStyle/>
                    <a:p>
                      <a:pPr algn="l" fontAlgn="b"/>
                      <a:r>
                        <a:rPr lang="en-US" sz="1200" b="0" i="0" u="none" strike="noStrike">
                          <a:solidFill>
                            <a:srgbClr val="000000"/>
                          </a:solidFill>
                          <a:effectLst/>
                          <a:latin typeface="Times New Roman" panose="02020603050405020304" pitchFamily="18" charset="0"/>
                        </a:rPr>
                        <a:t>Early Childhood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19.0709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1200" b="0" i="0" u="none" strike="noStrike">
                          <a:solidFill>
                            <a:srgbClr val="000000"/>
                          </a:solidFill>
                          <a:effectLst/>
                          <a:latin typeface="Times New Roman" panose="02020603050405020304" pitchFamily="18" charset="0"/>
                        </a:rPr>
                        <a:t>Paralegal Technology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22.0302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gridSpan="2">
                  <a:txBody>
                    <a:bodyPr/>
                    <a:lstStyle/>
                    <a:p>
                      <a:pPr algn="ctr" fontAlgn="b"/>
                      <a:r>
                        <a:rPr lang="en-US" sz="1100" b="1" i="0" u="none" strike="noStrike">
                          <a:solidFill>
                            <a:srgbClr val="000000"/>
                          </a:solidFill>
                          <a:effectLst/>
                          <a:latin typeface="Calibri" panose="020F0502020204030204" pitchFamily="34" charset="0"/>
                        </a:rPr>
                        <a:t>Information Systems Technology (IST)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US"/>
                    </a:p>
                  </a:txBody>
                  <a:tcPr/>
                </a:tc>
              </a:tr>
              <a:tr h="200025">
                <a:tc>
                  <a:txBody>
                    <a:bodyPr/>
                    <a:lstStyle/>
                    <a:p>
                      <a:pPr algn="l" fontAlgn="ctr"/>
                      <a:r>
                        <a:rPr lang="en-US" sz="1200" b="0" i="0" u="none" strike="noStrike">
                          <a:solidFill>
                            <a:srgbClr val="000000"/>
                          </a:solidFill>
                          <a:effectLst/>
                          <a:latin typeface="Times New Roman" panose="02020603050405020304" pitchFamily="18" charset="0"/>
                        </a:rPr>
                        <a:t>Computer Networking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11.0901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ctr"/>
                      <a:r>
                        <a:rPr lang="en-US" sz="1200" b="0" i="0" u="none" strike="noStrike">
                          <a:solidFill>
                            <a:srgbClr val="000000"/>
                          </a:solidFill>
                          <a:effectLst/>
                          <a:latin typeface="Times New Roman" panose="02020603050405020304" pitchFamily="18" charset="0"/>
                        </a:rPr>
                        <a:t>Computer Programming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11.0201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ctr"/>
                      <a:r>
                        <a:rPr lang="en-US" sz="1200" b="0" i="0" u="none" strike="noStrike">
                          <a:solidFill>
                            <a:srgbClr val="000000"/>
                          </a:solidFill>
                          <a:effectLst/>
                          <a:latin typeface="Times New Roman" panose="02020603050405020304" pitchFamily="18" charset="0"/>
                        </a:rPr>
                        <a:t>Database Administration Technology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11.0802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ctr"/>
                      <a:r>
                        <a:rPr lang="en-US" sz="1200" b="0" i="0" u="none" strike="noStrike">
                          <a:solidFill>
                            <a:srgbClr val="000000"/>
                          </a:solidFill>
                          <a:effectLst/>
                          <a:latin typeface="Times New Roman" panose="02020603050405020304" pitchFamily="18" charset="0"/>
                        </a:rPr>
                        <a:t>Data Analytics Technology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52.1302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ctr"/>
                      <a:r>
                        <a:rPr lang="en-US" sz="1200" b="0" i="0" u="none" strike="noStrike">
                          <a:solidFill>
                            <a:srgbClr val="000000"/>
                          </a:solidFill>
                          <a:effectLst/>
                          <a:latin typeface="Times New Roman" panose="02020603050405020304" pitchFamily="18" charset="0"/>
                        </a:rPr>
                        <a:t>Network Security Technology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11.1003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ctr"/>
                      <a:r>
                        <a:rPr lang="en-US" sz="1200" b="0" i="0" u="none" strike="noStrike">
                          <a:solidFill>
                            <a:srgbClr val="000000"/>
                          </a:solidFill>
                          <a:effectLst/>
                          <a:latin typeface="Times New Roman" panose="02020603050405020304" pitchFamily="18" charset="0"/>
                        </a:rPr>
                        <a:t>Computer Servicing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47.0104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ctr"/>
                      <a:r>
                        <a:rPr lang="en-US" sz="1200" b="0" i="0" u="none" strike="noStrike">
                          <a:solidFill>
                            <a:srgbClr val="000000"/>
                          </a:solidFill>
                          <a:effectLst/>
                          <a:latin typeface="Times New Roman" panose="02020603050405020304" pitchFamily="18" charset="0"/>
                        </a:rPr>
                        <a:t>Database Administration Technology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Times New Roman" panose="02020603050405020304" pitchFamily="18" charset="0"/>
                        </a:rPr>
                        <a:t>11.0802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803384080"/>
              </p:ext>
            </p:extLst>
          </p:nvPr>
        </p:nvGraphicFramePr>
        <p:xfrm>
          <a:off x="669359" y="3542451"/>
          <a:ext cx="3585400" cy="1190625"/>
        </p:xfrm>
        <a:graphic>
          <a:graphicData uri="http://schemas.openxmlformats.org/drawingml/2006/table">
            <a:tbl>
              <a:tblPr/>
              <a:tblGrid>
                <a:gridCol w="2474674"/>
                <a:gridCol w="1110726"/>
              </a:tblGrid>
              <a:tr h="190500">
                <a:tc gridSpan="2">
                  <a:txBody>
                    <a:bodyPr/>
                    <a:lstStyle/>
                    <a:p>
                      <a:pPr algn="ctr" fontAlgn="b"/>
                      <a:r>
                        <a:rPr lang="en-US" sz="1100" b="1" i="0" u="none" strike="noStrike" dirty="0">
                          <a:solidFill>
                            <a:srgbClr val="000000"/>
                          </a:solidFill>
                          <a:effectLst/>
                          <a:latin typeface="Calibri" panose="020F0502020204030204" pitchFamily="34" charset="0"/>
                        </a:rPr>
                        <a:t>Business Office Technology (BOT)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US"/>
                    </a:p>
                  </a:txBody>
                  <a:tcPr/>
                </a:tc>
              </a:tr>
              <a:tr h="200025">
                <a:tc>
                  <a:txBody>
                    <a:bodyPr/>
                    <a:lstStyle/>
                    <a:p>
                      <a:pPr algn="l" fontAlgn="b"/>
                      <a:r>
                        <a:rPr lang="en-US" sz="1200" b="0" i="0" u="none" strike="noStrike">
                          <a:solidFill>
                            <a:srgbClr val="000000"/>
                          </a:solidFill>
                          <a:effectLst/>
                          <a:latin typeface="Times New Roman" panose="02020603050405020304" pitchFamily="18" charset="0"/>
                        </a:rPr>
                        <a:t>Accounting Technology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52.0302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1200" b="0" i="0" u="none" strike="noStrike">
                          <a:solidFill>
                            <a:srgbClr val="000000"/>
                          </a:solidFill>
                          <a:effectLst/>
                          <a:latin typeface="Times New Roman" panose="02020603050405020304" pitchFamily="18" charset="0"/>
                        </a:rPr>
                        <a:t>Administrative Office Technology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52.0401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1200" b="0" i="0" u="none" strike="noStrike">
                          <a:solidFill>
                            <a:srgbClr val="000000"/>
                          </a:solidFill>
                          <a:effectLst/>
                          <a:latin typeface="Times New Roman" panose="02020603050405020304" pitchFamily="18" charset="0"/>
                        </a:rPr>
                        <a:t>Business Management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52.0201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1200" b="0" i="0" u="none" strike="noStrike">
                          <a:solidFill>
                            <a:srgbClr val="000000"/>
                          </a:solidFill>
                          <a:effectLst/>
                          <a:latin typeface="Times New Roman" panose="02020603050405020304" pitchFamily="18" charset="0"/>
                        </a:rPr>
                        <a:t>Computer Technology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52.0407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1200" b="0" i="0" u="none" strike="noStrike" dirty="0">
                          <a:solidFill>
                            <a:srgbClr val="000000"/>
                          </a:solidFill>
                          <a:effectLst/>
                          <a:latin typeface="Times New Roman" panose="02020603050405020304" pitchFamily="18" charset="0"/>
                        </a:rPr>
                        <a:t>Healthcare Data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Times New Roman" panose="02020603050405020304" pitchFamily="18" charset="0"/>
                        </a:rPr>
                        <a:t>51.0799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1" name="TextBox 10"/>
          <p:cNvSpPr txBox="1"/>
          <p:nvPr/>
        </p:nvSpPr>
        <p:spPr>
          <a:xfrm>
            <a:off x="7053943" y="6176865"/>
            <a:ext cx="2006081" cy="307777"/>
          </a:xfrm>
          <a:prstGeom prst="rect">
            <a:avLst/>
          </a:prstGeom>
          <a:noFill/>
        </p:spPr>
        <p:txBody>
          <a:bodyPr wrap="square" rtlCol="0">
            <a:spAutoFit/>
          </a:bodyPr>
          <a:lstStyle/>
          <a:p>
            <a:r>
              <a:rPr lang="en-US" sz="1400" dirty="0" smtClean="0"/>
              <a:t>as of spring 2018</a:t>
            </a:r>
            <a:endParaRPr lang="en-US" sz="1400" dirty="0"/>
          </a:p>
        </p:txBody>
      </p:sp>
    </p:spTree>
    <p:extLst>
      <p:ext uri="{BB962C8B-B14F-4D97-AF65-F5344CB8AC3E}">
        <p14:creationId xmlns:p14="http://schemas.microsoft.com/office/powerpoint/2010/main" val="320301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16" y="255134"/>
            <a:ext cx="11842595" cy="1036850"/>
          </a:xfrm>
        </p:spPr>
        <p:txBody>
          <a:bodyPr/>
          <a:lstStyle/>
          <a:p>
            <a:pPr algn="ctr"/>
            <a:r>
              <a:rPr lang="en-US" dirty="0" smtClean="0">
                <a:latin typeface="Book Antiqua" panose="02040602050305030304" pitchFamily="18" charset="0"/>
                <a:cs typeface="Arial" panose="020B0604020202020204" pitchFamily="34" charset="0"/>
              </a:rPr>
              <a:t>Certifications</a:t>
            </a:r>
            <a:endParaRPr lang="en-US" sz="1600" dirty="0">
              <a:latin typeface="Book Antiqua" panose="02040602050305030304" pitchFamily="18"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7F8E3F6-DE14-48B2-B2BC-6FABA9630FB8}" type="slidenum">
              <a:rPr lang="en-US" smtClean="0"/>
              <a:t>11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5120721"/>
              </p:ext>
            </p:extLst>
          </p:nvPr>
        </p:nvGraphicFramePr>
        <p:xfrm>
          <a:off x="822345" y="1459992"/>
          <a:ext cx="10854543" cy="3131713"/>
        </p:xfrm>
        <a:graphic>
          <a:graphicData uri="http://schemas.openxmlformats.org/drawingml/2006/table">
            <a:tbl>
              <a:tblPr firstRow="1" bandRow="1">
                <a:tableStyleId>{5C22544A-7EE6-4342-B048-85BDC9FD1C3A}</a:tableStyleId>
              </a:tblPr>
              <a:tblGrid>
                <a:gridCol w="1354667"/>
                <a:gridCol w="2050581"/>
                <a:gridCol w="2191495"/>
                <a:gridCol w="1517904"/>
                <a:gridCol w="1810512"/>
                <a:gridCol w="1929384"/>
              </a:tblGrid>
              <a:tr h="370840">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anose="020F0502020204030204" pitchFamily="34" charset="0"/>
                        </a:rPr>
                        <a:t>Business Office Technology (BOT)</a:t>
                      </a:r>
                      <a:endParaRPr lang="en-US" sz="1100" dirty="0"/>
                    </a:p>
                  </a:txBody>
                  <a:tcPr anchor="ctr"/>
                </a:tc>
                <a:tc hMerge="1">
                  <a:txBody>
                    <a:bodyPr/>
                    <a:lstStyle/>
                    <a:p>
                      <a:endParaRPr lang="en-US" sz="1100" dirty="0"/>
                    </a:p>
                  </a:txBody>
                  <a:tcPr/>
                </a:tc>
                <a:tc hMerge="1">
                  <a:txBody>
                    <a:bodyPr/>
                    <a:lstStyle/>
                    <a:p>
                      <a:endParaRPr lang="en-US" sz="1100" dirty="0"/>
                    </a:p>
                  </a:txBody>
                  <a:tcPr/>
                </a:tc>
                <a:tc hMerge="1">
                  <a:txBody>
                    <a:bodyPr/>
                    <a:lstStyle/>
                    <a:p>
                      <a:endParaRPr lang="en-US" sz="1100" dirty="0"/>
                    </a:p>
                  </a:txBody>
                  <a:tcPr/>
                </a:tc>
                <a:tc hMerge="1">
                  <a:txBody>
                    <a:bodyPr/>
                    <a:lstStyle/>
                    <a:p>
                      <a:endParaRPr lang="en-US" sz="1100" dirty="0"/>
                    </a:p>
                  </a:txBody>
                  <a:tcPr/>
                </a:tc>
                <a:tc hMerge="1">
                  <a:txBody>
                    <a:bodyPr/>
                    <a:lstStyle/>
                    <a:p>
                      <a:endParaRPr lang="en-US" sz="110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effectLst/>
                          <a:latin typeface="Times New Roman" panose="02020603050405020304" pitchFamily="18" charset="0"/>
                        </a:rPr>
                        <a:t>Program Name</a:t>
                      </a:r>
                      <a:endParaRPr lang="en-US" sz="1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Times New Roman" panose="02020603050405020304" pitchFamily="18" charset="0"/>
                        </a:rPr>
                        <a:t>Accounting Technology</a:t>
                      </a:r>
                      <a:endParaRPr lang="en-US" sz="1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Times New Roman" panose="02020603050405020304" pitchFamily="18" charset="0"/>
                        </a:rPr>
                        <a:t>Administrative Office Technology</a:t>
                      </a:r>
                      <a:endParaRPr lang="en-US" sz="1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Times New Roman" panose="02020603050405020304" pitchFamily="18" charset="0"/>
                        </a:rPr>
                        <a:t>Business Management</a:t>
                      </a:r>
                      <a:endParaRPr lang="en-US" sz="1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Times New Roman" panose="02020603050405020304" pitchFamily="18" charset="0"/>
                        </a:rPr>
                        <a:t>Computer Technology</a:t>
                      </a:r>
                      <a:endParaRPr lang="en-US" sz="1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Times New Roman" panose="02020603050405020304" pitchFamily="18" charset="0"/>
                        </a:rPr>
                        <a:t>Healthcare Data</a:t>
                      </a:r>
                    </a:p>
                  </a:txBody>
                  <a:tcPr anchor="ctr"/>
                </a:tc>
              </a:tr>
              <a:tr h="228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effectLst/>
                          <a:latin typeface="Times New Roman" panose="02020603050405020304" pitchFamily="18" charset="0"/>
                        </a:rPr>
                        <a:t>CIP</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Times New Roman" panose="02020603050405020304" pitchFamily="18" charset="0"/>
                        </a:rPr>
                        <a:t>52.0302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Times New Roman" panose="02020603050405020304" pitchFamily="18" charset="0"/>
                        </a:rPr>
                        <a:t>52.0401</a:t>
                      </a:r>
                      <a:endParaRPr lang="en-US" sz="1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Times New Roman" panose="02020603050405020304" pitchFamily="18" charset="0"/>
                        </a:rPr>
                        <a:t>52.0201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Times New Roman" panose="02020603050405020304" pitchFamily="18" charset="0"/>
                        </a:rPr>
                        <a:t>52.0407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Times New Roman" panose="02020603050405020304" pitchFamily="18" charset="0"/>
                        </a:rPr>
                        <a:t>51.0799</a:t>
                      </a:r>
                    </a:p>
                  </a:txBody>
                  <a:tcPr anchor="ctr"/>
                </a:tc>
              </a:tr>
              <a:tr h="21309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effectLst/>
                          <a:latin typeface="Times New Roman" panose="02020603050405020304" pitchFamily="18" charset="0"/>
                        </a:rPr>
                        <a:t>Certification(s) </a:t>
                      </a:r>
                    </a:p>
                    <a:p>
                      <a:endParaRPr lang="en-US" sz="1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Times New Roman" panose="02020603050405020304" pitchFamily="18" charset="0"/>
                        </a:rPr>
                        <a:t>OPAC Word© Basic</a:t>
                      </a:r>
                      <a:br>
                        <a:rPr lang="en-US" sz="1100" b="0" i="0" u="none" strike="noStrike" dirty="0" smtClean="0">
                          <a:solidFill>
                            <a:srgbClr val="000000"/>
                          </a:solidFill>
                          <a:effectLst/>
                          <a:latin typeface="Times New Roman" panose="02020603050405020304" pitchFamily="18" charset="0"/>
                        </a:rPr>
                      </a:br>
                      <a:r>
                        <a:rPr lang="en-US" sz="1100" b="0" i="0" u="none" strike="noStrike" dirty="0" smtClean="0">
                          <a:solidFill>
                            <a:srgbClr val="000000"/>
                          </a:solidFill>
                          <a:effectLst/>
                          <a:latin typeface="Times New Roman" panose="02020603050405020304" pitchFamily="18" charset="0"/>
                        </a:rPr>
                        <a:t>OPAC Proofreading</a:t>
                      </a:r>
                      <a:br>
                        <a:rPr lang="en-US" sz="1100" b="0" i="0" u="none" strike="noStrike" dirty="0" smtClean="0">
                          <a:solidFill>
                            <a:srgbClr val="000000"/>
                          </a:solidFill>
                          <a:effectLst/>
                          <a:latin typeface="Times New Roman" panose="02020603050405020304" pitchFamily="18" charset="0"/>
                        </a:rPr>
                      </a:br>
                      <a:r>
                        <a:rPr lang="en-US" sz="1100" b="0" i="0" u="none" strike="noStrike" dirty="0" smtClean="0">
                          <a:solidFill>
                            <a:srgbClr val="000000"/>
                          </a:solidFill>
                          <a:effectLst/>
                          <a:latin typeface="Times New Roman" panose="02020603050405020304" pitchFamily="18" charset="0"/>
                        </a:rPr>
                        <a:t>OPAC Excel©</a:t>
                      </a:r>
                      <a:br>
                        <a:rPr lang="en-US" sz="1100" b="0" i="0" u="none" strike="noStrike" dirty="0" smtClean="0">
                          <a:solidFill>
                            <a:srgbClr val="000000"/>
                          </a:solidFill>
                          <a:effectLst/>
                          <a:latin typeface="Times New Roman" panose="02020603050405020304" pitchFamily="18" charset="0"/>
                        </a:rPr>
                      </a:br>
                      <a:r>
                        <a:rPr lang="en-US" sz="1100" b="0" i="0" u="none" strike="noStrike" dirty="0" smtClean="0">
                          <a:solidFill>
                            <a:srgbClr val="000000"/>
                          </a:solidFill>
                          <a:effectLst/>
                          <a:latin typeface="Times New Roman" panose="02020603050405020304" pitchFamily="18" charset="0"/>
                        </a:rPr>
                        <a:t>OPAC QuickBooks©</a:t>
                      </a:r>
                      <a:br>
                        <a:rPr lang="en-US" sz="1100" b="0" i="0" u="none" strike="noStrike" dirty="0" smtClean="0">
                          <a:solidFill>
                            <a:srgbClr val="000000"/>
                          </a:solidFill>
                          <a:effectLst/>
                          <a:latin typeface="Times New Roman" panose="02020603050405020304" pitchFamily="18" charset="0"/>
                        </a:rPr>
                      </a:br>
                      <a:r>
                        <a:rPr lang="en-US" sz="1100" b="0" i="0" u="none" strike="noStrike" dirty="0" smtClean="0">
                          <a:solidFill>
                            <a:srgbClr val="000000"/>
                          </a:solidFill>
                          <a:effectLst/>
                          <a:latin typeface="Times New Roman" panose="02020603050405020304" pitchFamily="18" charset="0"/>
                        </a:rPr>
                        <a:t>OPAC Excel© Intermediate</a:t>
                      </a:r>
                      <a:br>
                        <a:rPr lang="en-US" sz="1100" b="0" i="0" u="none" strike="noStrike" dirty="0" smtClean="0">
                          <a:solidFill>
                            <a:srgbClr val="000000"/>
                          </a:solidFill>
                          <a:effectLst/>
                          <a:latin typeface="Times New Roman" panose="02020603050405020304" pitchFamily="18" charset="0"/>
                        </a:rPr>
                      </a:br>
                      <a:r>
                        <a:rPr lang="en-US" sz="1100" b="1" i="0" u="none" strike="noStrike" dirty="0" smtClean="0">
                          <a:solidFill>
                            <a:srgbClr val="000000"/>
                          </a:solidFill>
                          <a:effectLst/>
                          <a:latin typeface="Times New Roman" panose="02020603050405020304" pitchFamily="18" charset="0"/>
                        </a:rPr>
                        <a:t>OR</a:t>
                      </a:r>
                      <a:r>
                        <a:rPr lang="en-US" sz="1100" b="0" i="0" u="none" strike="noStrike" dirty="0" smtClean="0">
                          <a:solidFill>
                            <a:srgbClr val="000000"/>
                          </a:solidFill>
                          <a:effectLst/>
                          <a:latin typeface="Times New Roman" panose="02020603050405020304" pitchFamily="18" charset="0"/>
                        </a:rPr>
                        <a:t/>
                      </a:r>
                      <a:br>
                        <a:rPr lang="en-US" sz="1100" b="0" i="0" u="none" strike="noStrike" dirty="0" smtClean="0">
                          <a:solidFill>
                            <a:srgbClr val="000000"/>
                          </a:solidFill>
                          <a:effectLst/>
                          <a:latin typeface="Times New Roman" panose="02020603050405020304" pitchFamily="18" charset="0"/>
                        </a:rPr>
                      </a:br>
                      <a:r>
                        <a:rPr lang="en-US" sz="1100" b="0" i="0" u="none" strike="noStrike" dirty="0" smtClean="0">
                          <a:solidFill>
                            <a:srgbClr val="000000"/>
                          </a:solidFill>
                          <a:effectLst/>
                          <a:latin typeface="Times New Roman" panose="02020603050405020304" pitchFamily="18" charset="0"/>
                        </a:rPr>
                        <a:t>MOS MS Word©</a:t>
                      </a:r>
                      <a:br>
                        <a:rPr lang="en-US" sz="1100" b="0" i="0" u="none" strike="noStrike" dirty="0" smtClean="0">
                          <a:solidFill>
                            <a:srgbClr val="000000"/>
                          </a:solidFill>
                          <a:effectLst/>
                          <a:latin typeface="Times New Roman" panose="02020603050405020304" pitchFamily="18" charset="0"/>
                        </a:rPr>
                      </a:br>
                      <a:r>
                        <a:rPr lang="en-US" sz="1100" b="0" i="0" u="none" strike="noStrike" dirty="0" smtClean="0">
                          <a:solidFill>
                            <a:srgbClr val="000000"/>
                          </a:solidFill>
                          <a:effectLst/>
                          <a:latin typeface="Times New Roman" panose="02020603050405020304" pitchFamily="18" charset="0"/>
                        </a:rPr>
                        <a:t>OPAC Proofreading</a:t>
                      </a:r>
                      <a:br>
                        <a:rPr lang="en-US" sz="1100" b="0" i="0" u="none" strike="noStrike" dirty="0" smtClean="0">
                          <a:solidFill>
                            <a:srgbClr val="000000"/>
                          </a:solidFill>
                          <a:effectLst/>
                          <a:latin typeface="Times New Roman" panose="02020603050405020304" pitchFamily="18" charset="0"/>
                        </a:rPr>
                      </a:br>
                      <a:r>
                        <a:rPr lang="en-US" sz="1100" b="0" i="0" u="none" strike="noStrike" dirty="0" smtClean="0">
                          <a:solidFill>
                            <a:srgbClr val="000000"/>
                          </a:solidFill>
                          <a:effectLst/>
                          <a:latin typeface="Times New Roman" panose="02020603050405020304" pitchFamily="18" charset="0"/>
                        </a:rPr>
                        <a:t>MOS MS Excel©</a:t>
                      </a:r>
                      <a:br>
                        <a:rPr lang="en-US" sz="1100" b="0" i="0" u="none" strike="noStrike" dirty="0" smtClean="0">
                          <a:solidFill>
                            <a:srgbClr val="000000"/>
                          </a:solidFill>
                          <a:effectLst/>
                          <a:latin typeface="Times New Roman" panose="02020603050405020304" pitchFamily="18" charset="0"/>
                        </a:rPr>
                      </a:br>
                      <a:r>
                        <a:rPr lang="en-US" sz="1100" b="0" i="0" u="none" strike="noStrike" dirty="0" smtClean="0">
                          <a:solidFill>
                            <a:srgbClr val="000000"/>
                          </a:solidFill>
                          <a:effectLst/>
                          <a:latin typeface="Times New Roman" panose="02020603050405020304" pitchFamily="18" charset="0"/>
                        </a:rPr>
                        <a:t>Intuit QuickBooks©</a:t>
                      </a:r>
                    </a:p>
                    <a:p>
                      <a:pPr algn="ctr"/>
                      <a:endParaRPr 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Times New Roman" panose="02020603050405020304" pitchFamily="18" charset="0"/>
                        </a:rPr>
                        <a:t>OPAC Word© Basic</a:t>
                      </a:r>
                      <a:br>
                        <a:rPr lang="en-US" sz="1100" b="0" i="0" u="none" strike="noStrike" dirty="0" smtClean="0">
                          <a:solidFill>
                            <a:srgbClr val="000000"/>
                          </a:solidFill>
                          <a:effectLst/>
                          <a:latin typeface="Times New Roman" panose="02020603050405020304" pitchFamily="18" charset="0"/>
                        </a:rPr>
                      </a:br>
                      <a:r>
                        <a:rPr lang="en-US" sz="1100" b="0" i="0" u="none" strike="noStrike" dirty="0" smtClean="0">
                          <a:solidFill>
                            <a:srgbClr val="000000"/>
                          </a:solidFill>
                          <a:effectLst/>
                          <a:latin typeface="Times New Roman" panose="02020603050405020304" pitchFamily="18" charset="0"/>
                        </a:rPr>
                        <a:t>OPAC Proofreading</a:t>
                      </a:r>
                      <a:br>
                        <a:rPr lang="en-US" sz="1100" b="0" i="0" u="none" strike="noStrike" dirty="0" smtClean="0">
                          <a:solidFill>
                            <a:srgbClr val="000000"/>
                          </a:solidFill>
                          <a:effectLst/>
                          <a:latin typeface="Times New Roman" panose="02020603050405020304" pitchFamily="18" charset="0"/>
                        </a:rPr>
                      </a:br>
                      <a:r>
                        <a:rPr lang="en-US" sz="1100" b="0" i="0" u="none" strike="noStrike" dirty="0" smtClean="0">
                          <a:solidFill>
                            <a:srgbClr val="000000"/>
                          </a:solidFill>
                          <a:effectLst/>
                          <a:latin typeface="Times New Roman" panose="02020603050405020304" pitchFamily="18" charset="0"/>
                        </a:rPr>
                        <a:t>OPAC Excel©</a:t>
                      </a:r>
                      <a:br>
                        <a:rPr lang="en-US" sz="1100" b="0" i="0" u="none" strike="noStrike" dirty="0" smtClean="0">
                          <a:solidFill>
                            <a:srgbClr val="000000"/>
                          </a:solidFill>
                          <a:effectLst/>
                          <a:latin typeface="Times New Roman" panose="02020603050405020304" pitchFamily="18" charset="0"/>
                        </a:rPr>
                      </a:br>
                      <a:r>
                        <a:rPr lang="en-US" sz="1100" b="0" i="0" u="none" strike="noStrike" dirty="0" smtClean="0">
                          <a:solidFill>
                            <a:srgbClr val="000000"/>
                          </a:solidFill>
                          <a:effectLst/>
                          <a:latin typeface="Times New Roman" panose="02020603050405020304" pitchFamily="18" charset="0"/>
                        </a:rPr>
                        <a:t>OPAC QuickBooks©</a:t>
                      </a:r>
                      <a:br>
                        <a:rPr lang="en-US" sz="1100" b="0" i="0" u="none" strike="noStrike" dirty="0" smtClean="0">
                          <a:solidFill>
                            <a:srgbClr val="000000"/>
                          </a:solidFill>
                          <a:effectLst/>
                          <a:latin typeface="Times New Roman" panose="02020603050405020304" pitchFamily="18" charset="0"/>
                        </a:rPr>
                      </a:br>
                      <a:r>
                        <a:rPr lang="en-US" sz="1100" b="0" i="0" u="none" strike="noStrike" dirty="0" smtClean="0">
                          <a:solidFill>
                            <a:srgbClr val="000000"/>
                          </a:solidFill>
                          <a:effectLst/>
                          <a:latin typeface="Times New Roman" panose="02020603050405020304" pitchFamily="18" charset="0"/>
                        </a:rPr>
                        <a:t>OPAC Excel© Intermediate</a:t>
                      </a:r>
                      <a:br>
                        <a:rPr lang="en-US" sz="1100" b="0" i="0" u="none" strike="noStrike" dirty="0" smtClean="0">
                          <a:solidFill>
                            <a:srgbClr val="000000"/>
                          </a:solidFill>
                          <a:effectLst/>
                          <a:latin typeface="Times New Roman" panose="02020603050405020304" pitchFamily="18" charset="0"/>
                        </a:rPr>
                      </a:br>
                      <a:r>
                        <a:rPr lang="en-US" sz="1100" b="0" i="0" u="none" strike="noStrike" dirty="0" smtClean="0">
                          <a:solidFill>
                            <a:srgbClr val="000000"/>
                          </a:solidFill>
                          <a:effectLst/>
                          <a:latin typeface="Times New Roman" panose="02020603050405020304" pitchFamily="18" charset="0"/>
                        </a:rPr>
                        <a:t>OPAC Database</a:t>
                      </a:r>
                      <a:br>
                        <a:rPr lang="en-US" sz="1100" b="0" i="0" u="none" strike="noStrike" dirty="0" smtClean="0">
                          <a:solidFill>
                            <a:srgbClr val="000000"/>
                          </a:solidFill>
                          <a:effectLst/>
                          <a:latin typeface="Times New Roman" panose="02020603050405020304" pitchFamily="18" charset="0"/>
                        </a:rPr>
                      </a:br>
                      <a:r>
                        <a:rPr lang="en-US" sz="1100" b="1" i="0" u="none" strike="noStrike" dirty="0" smtClean="0">
                          <a:solidFill>
                            <a:srgbClr val="000000"/>
                          </a:solidFill>
                          <a:effectLst/>
                          <a:latin typeface="Times New Roman" panose="02020603050405020304" pitchFamily="18" charset="0"/>
                        </a:rPr>
                        <a:t>OR</a:t>
                      </a:r>
                      <a:r>
                        <a:rPr lang="en-US" sz="1100" b="0" i="0" u="none" strike="noStrike" dirty="0" smtClean="0">
                          <a:solidFill>
                            <a:srgbClr val="000000"/>
                          </a:solidFill>
                          <a:effectLst/>
                          <a:latin typeface="Times New Roman" panose="02020603050405020304" pitchFamily="18" charset="0"/>
                        </a:rPr>
                        <a:t/>
                      </a:r>
                      <a:br>
                        <a:rPr lang="en-US" sz="1100" b="0" i="0" u="none" strike="noStrike" dirty="0" smtClean="0">
                          <a:solidFill>
                            <a:srgbClr val="000000"/>
                          </a:solidFill>
                          <a:effectLst/>
                          <a:latin typeface="Times New Roman" panose="02020603050405020304" pitchFamily="18" charset="0"/>
                        </a:rPr>
                      </a:br>
                      <a:r>
                        <a:rPr lang="en-US" sz="1100" b="0" i="0" u="none" strike="noStrike" dirty="0" smtClean="0">
                          <a:solidFill>
                            <a:srgbClr val="000000"/>
                          </a:solidFill>
                          <a:effectLst/>
                          <a:latin typeface="Times New Roman" panose="02020603050405020304" pitchFamily="18" charset="0"/>
                        </a:rPr>
                        <a:t>MOS MS Word©</a:t>
                      </a:r>
                      <a:br>
                        <a:rPr lang="en-US" sz="1100" b="0" i="0" u="none" strike="noStrike" dirty="0" smtClean="0">
                          <a:solidFill>
                            <a:srgbClr val="000000"/>
                          </a:solidFill>
                          <a:effectLst/>
                          <a:latin typeface="Times New Roman" panose="02020603050405020304" pitchFamily="18" charset="0"/>
                        </a:rPr>
                      </a:br>
                      <a:r>
                        <a:rPr lang="en-US" sz="1100" b="0" i="0" u="none" strike="noStrike" dirty="0" smtClean="0">
                          <a:solidFill>
                            <a:srgbClr val="000000"/>
                          </a:solidFill>
                          <a:effectLst/>
                          <a:latin typeface="Times New Roman" panose="02020603050405020304" pitchFamily="18" charset="0"/>
                        </a:rPr>
                        <a:t>OPAC Proofreading</a:t>
                      </a:r>
                      <a:br>
                        <a:rPr lang="en-US" sz="1100" b="0" i="0" u="none" strike="noStrike" dirty="0" smtClean="0">
                          <a:solidFill>
                            <a:srgbClr val="000000"/>
                          </a:solidFill>
                          <a:effectLst/>
                          <a:latin typeface="Times New Roman" panose="02020603050405020304" pitchFamily="18" charset="0"/>
                        </a:rPr>
                      </a:br>
                      <a:r>
                        <a:rPr lang="en-US" sz="1100" b="0" i="0" u="none" strike="noStrike" dirty="0" smtClean="0">
                          <a:solidFill>
                            <a:srgbClr val="000000"/>
                          </a:solidFill>
                          <a:effectLst/>
                          <a:latin typeface="Times New Roman" panose="02020603050405020304" pitchFamily="18" charset="0"/>
                        </a:rPr>
                        <a:t>MOS MS Excel©</a:t>
                      </a:r>
                      <a:br>
                        <a:rPr lang="en-US" sz="1100" b="0" i="0" u="none" strike="noStrike" dirty="0" smtClean="0">
                          <a:solidFill>
                            <a:srgbClr val="000000"/>
                          </a:solidFill>
                          <a:effectLst/>
                          <a:latin typeface="Times New Roman" panose="02020603050405020304" pitchFamily="18" charset="0"/>
                        </a:rPr>
                      </a:br>
                      <a:r>
                        <a:rPr lang="en-US" sz="1100" b="0" i="0" u="none" strike="noStrike" dirty="0" smtClean="0">
                          <a:solidFill>
                            <a:srgbClr val="000000"/>
                          </a:solidFill>
                          <a:effectLst/>
                          <a:latin typeface="Times New Roman" panose="02020603050405020304" pitchFamily="18" charset="0"/>
                        </a:rPr>
                        <a:t>Intuit QuickBooks©</a:t>
                      </a:r>
                      <a:br>
                        <a:rPr lang="en-US" sz="1100" b="0" i="0" u="none" strike="noStrike" dirty="0" smtClean="0">
                          <a:solidFill>
                            <a:srgbClr val="000000"/>
                          </a:solidFill>
                          <a:effectLst/>
                          <a:latin typeface="Times New Roman" panose="02020603050405020304" pitchFamily="18" charset="0"/>
                        </a:rPr>
                      </a:br>
                      <a:r>
                        <a:rPr lang="en-US" sz="1100" b="0" i="0" u="none" strike="noStrike" dirty="0" smtClean="0">
                          <a:solidFill>
                            <a:srgbClr val="000000"/>
                          </a:solidFill>
                          <a:effectLst/>
                          <a:latin typeface="Times New Roman" panose="02020603050405020304" pitchFamily="18" charset="0"/>
                        </a:rPr>
                        <a:t>MOS MS Access©</a:t>
                      </a:r>
                      <a:endParaRPr 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Times New Roman" panose="02020603050405020304" pitchFamily="18" charset="0"/>
                        </a:rPr>
                        <a:t>OPAC Word© Basic</a:t>
                      </a:r>
                      <a:br>
                        <a:rPr lang="en-US" sz="1100" b="0" i="0" u="none" strike="noStrike" dirty="0" smtClean="0">
                          <a:solidFill>
                            <a:srgbClr val="000000"/>
                          </a:solidFill>
                          <a:effectLst/>
                          <a:latin typeface="Times New Roman" panose="02020603050405020304" pitchFamily="18" charset="0"/>
                        </a:rPr>
                      </a:br>
                      <a:r>
                        <a:rPr lang="en-US" sz="1100" b="0" i="0" u="none" strike="noStrike" dirty="0" smtClean="0">
                          <a:solidFill>
                            <a:srgbClr val="000000"/>
                          </a:solidFill>
                          <a:effectLst/>
                          <a:latin typeface="Times New Roman" panose="02020603050405020304" pitchFamily="18" charset="0"/>
                        </a:rPr>
                        <a:t>OPAC Proofreading</a:t>
                      </a:r>
                      <a:br>
                        <a:rPr lang="en-US" sz="1100" b="0" i="0" u="none" strike="noStrike" dirty="0" smtClean="0">
                          <a:solidFill>
                            <a:srgbClr val="000000"/>
                          </a:solidFill>
                          <a:effectLst/>
                          <a:latin typeface="Times New Roman" panose="02020603050405020304" pitchFamily="18" charset="0"/>
                        </a:rPr>
                      </a:br>
                      <a:r>
                        <a:rPr lang="en-US" sz="1100" b="0" i="0" u="none" strike="noStrike" dirty="0" smtClean="0">
                          <a:solidFill>
                            <a:srgbClr val="000000"/>
                          </a:solidFill>
                          <a:effectLst/>
                          <a:latin typeface="Times New Roman" panose="02020603050405020304" pitchFamily="18" charset="0"/>
                        </a:rPr>
                        <a:t>OPAC Excel©</a:t>
                      </a:r>
                      <a:br>
                        <a:rPr lang="en-US" sz="1100" b="0" i="0" u="none" strike="noStrike" dirty="0" smtClean="0">
                          <a:solidFill>
                            <a:srgbClr val="000000"/>
                          </a:solidFill>
                          <a:effectLst/>
                          <a:latin typeface="Times New Roman" panose="02020603050405020304" pitchFamily="18" charset="0"/>
                        </a:rPr>
                      </a:br>
                      <a:r>
                        <a:rPr lang="en-US" sz="1100" b="0" i="0" u="none" strike="noStrike" dirty="0" smtClean="0">
                          <a:solidFill>
                            <a:srgbClr val="000000"/>
                          </a:solidFill>
                          <a:effectLst/>
                          <a:latin typeface="Times New Roman" panose="02020603050405020304" pitchFamily="18" charset="0"/>
                        </a:rPr>
                        <a:t>OPAC QuickBooks©</a:t>
                      </a:r>
                      <a:br>
                        <a:rPr lang="en-US" sz="1100" b="0" i="0" u="none" strike="noStrike" dirty="0" smtClean="0">
                          <a:solidFill>
                            <a:srgbClr val="000000"/>
                          </a:solidFill>
                          <a:effectLst/>
                          <a:latin typeface="Times New Roman" panose="02020603050405020304" pitchFamily="18" charset="0"/>
                        </a:rPr>
                      </a:br>
                      <a:r>
                        <a:rPr lang="en-US" sz="1100" b="1" i="0" u="none" strike="noStrike" dirty="0" smtClean="0">
                          <a:solidFill>
                            <a:srgbClr val="000000"/>
                          </a:solidFill>
                          <a:effectLst/>
                          <a:latin typeface="Times New Roman" panose="02020603050405020304" pitchFamily="18" charset="0"/>
                        </a:rPr>
                        <a:t>OR</a:t>
                      </a:r>
                      <a:r>
                        <a:rPr lang="en-US" sz="1100" b="0" i="0" u="none" strike="noStrike" dirty="0" smtClean="0">
                          <a:solidFill>
                            <a:srgbClr val="000000"/>
                          </a:solidFill>
                          <a:effectLst/>
                          <a:latin typeface="Times New Roman" panose="02020603050405020304" pitchFamily="18" charset="0"/>
                        </a:rPr>
                        <a:t/>
                      </a:r>
                      <a:br>
                        <a:rPr lang="en-US" sz="1100" b="0" i="0" u="none" strike="noStrike" dirty="0" smtClean="0">
                          <a:solidFill>
                            <a:srgbClr val="000000"/>
                          </a:solidFill>
                          <a:effectLst/>
                          <a:latin typeface="Times New Roman" panose="02020603050405020304" pitchFamily="18" charset="0"/>
                        </a:rPr>
                      </a:br>
                      <a:r>
                        <a:rPr lang="en-US" sz="1100" b="0" i="0" u="none" strike="noStrike" dirty="0" smtClean="0">
                          <a:solidFill>
                            <a:srgbClr val="000000"/>
                          </a:solidFill>
                          <a:effectLst/>
                          <a:latin typeface="Times New Roman" panose="02020603050405020304" pitchFamily="18" charset="0"/>
                        </a:rPr>
                        <a:t>MOS MS Word©</a:t>
                      </a:r>
                      <a:br>
                        <a:rPr lang="en-US" sz="1100" b="0" i="0" u="none" strike="noStrike" dirty="0" smtClean="0">
                          <a:solidFill>
                            <a:srgbClr val="000000"/>
                          </a:solidFill>
                          <a:effectLst/>
                          <a:latin typeface="Times New Roman" panose="02020603050405020304" pitchFamily="18" charset="0"/>
                        </a:rPr>
                      </a:br>
                      <a:r>
                        <a:rPr lang="en-US" sz="1100" b="0" i="0" u="none" strike="noStrike" dirty="0" smtClean="0">
                          <a:solidFill>
                            <a:srgbClr val="000000"/>
                          </a:solidFill>
                          <a:effectLst/>
                          <a:latin typeface="Times New Roman" panose="02020603050405020304" pitchFamily="18" charset="0"/>
                        </a:rPr>
                        <a:t>OPAC Proofreading</a:t>
                      </a:r>
                      <a:br>
                        <a:rPr lang="en-US" sz="1100" b="0" i="0" u="none" strike="noStrike" dirty="0" smtClean="0">
                          <a:solidFill>
                            <a:srgbClr val="000000"/>
                          </a:solidFill>
                          <a:effectLst/>
                          <a:latin typeface="Times New Roman" panose="02020603050405020304" pitchFamily="18" charset="0"/>
                        </a:rPr>
                      </a:br>
                      <a:r>
                        <a:rPr lang="en-US" sz="1100" b="0" i="0" u="none" strike="noStrike" dirty="0" smtClean="0">
                          <a:solidFill>
                            <a:srgbClr val="000000"/>
                          </a:solidFill>
                          <a:effectLst/>
                          <a:latin typeface="Times New Roman" panose="02020603050405020304" pitchFamily="18" charset="0"/>
                        </a:rPr>
                        <a:t>MOS MS Excel©</a:t>
                      </a:r>
                      <a:br>
                        <a:rPr lang="en-US" sz="1100" b="0" i="0" u="none" strike="noStrike" dirty="0" smtClean="0">
                          <a:solidFill>
                            <a:srgbClr val="000000"/>
                          </a:solidFill>
                          <a:effectLst/>
                          <a:latin typeface="Times New Roman" panose="02020603050405020304" pitchFamily="18" charset="0"/>
                        </a:rPr>
                      </a:br>
                      <a:r>
                        <a:rPr lang="en-US" sz="1100" b="0" i="0" u="none" strike="noStrike" dirty="0" smtClean="0">
                          <a:solidFill>
                            <a:srgbClr val="000000"/>
                          </a:solidFill>
                          <a:effectLst/>
                          <a:latin typeface="Times New Roman" panose="02020603050405020304" pitchFamily="18" charset="0"/>
                        </a:rPr>
                        <a:t>Intuit QuickBooks©</a:t>
                      </a:r>
                    </a:p>
                    <a:p>
                      <a:pPr algn="ctr"/>
                      <a:endParaRPr 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Times New Roman" panose="02020603050405020304" pitchFamily="18" charset="0"/>
                        </a:rPr>
                        <a:t>OPAC Word© Basic</a:t>
                      </a:r>
                      <a:br>
                        <a:rPr lang="en-US" sz="1100" b="0" i="0" u="none" strike="noStrike" dirty="0" smtClean="0">
                          <a:solidFill>
                            <a:srgbClr val="000000"/>
                          </a:solidFill>
                          <a:effectLst/>
                          <a:latin typeface="Times New Roman" panose="02020603050405020304" pitchFamily="18" charset="0"/>
                        </a:rPr>
                      </a:br>
                      <a:r>
                        <a:rPr lang="en-US" sz="1100" b="0" i="0" u="none" strike="noStrike" dirty="0" smtClean="0">
                          <a:solidFill>
                            <a:srgbClr val="000000"/>
                          </a:solidFill>
                          <a:effectLst/>
                          <a:latin typeface="Times New Roman" panose="02020603050405020304" pitchFamily="18" charset="0"/>
                        </a:rPr>
                        <a:t>OPAC Proofreading</a:t>
                      </a:r>
                      <a:br>
                        <a:rPr lang="en-US" sz="1100" b="0" i="0" u="none" strike="noStrike" dirty="0" smtClean="0">
                          <a:solidFill>
                            <a:srgbClr val="000000"/>
                          </a:solidFill>
                          <a:effectLst/>
                          <a:latin typeface="Times New Roman" panose="02020603050405020304" pitchFamily="18" charset="0"/>
                        </a:rPr>
                      </a:br>
                      <a:r>
                        <a:rPr lang="en-US" sz="1100" b="0" i="0" u="none" strike="noStrike" dirty="0" smtClean="0">
                          <a:solidFill>
                            <a:srgbClr val="000000"/>
                          </a:solidFill>
                          <a:effectLst/>
                          <a:latin typeface="Times New Roman" panose="02020603050405020304" pitchFamily="18" charset="0"/>
                        </a:rPr>
                        <a:t>OPAC Excel©</a:t>
                      </a:r>
                      <a:br>
                        <a:rPr lang="en-US" sz="1100" b="0" i="0" u="none" strike="noStrike" dirty="0" smtClean="0">
                          <a:solidFill>
                            <a:srgbClr val="000000"/>
                          </a:solidFill>
                          <a:effectLst/>
                          <a:latin typeface="Times New Roman" panose="02020603050405020304" pitchFamily="18" charset="0"/>
                        </a:rPr>
                      </a:br>
                      <a:r>
                        <a:rPr lang="en-US" sz="1100" b="0" i="0" u="none" strike="noStrike" dirty="0" smtClean="0">
                          <a:solidFill>
                            <a:srgbClr val="000000"/>
                          </a:solidFill>
                          <a:effectLst/>
                          <a:latin typeface="Times New Roman" panose="02020603050405020304" pitchFamily="18" charset="0"/>
                        </a:rPr>
                        <a:t>OPAC QuickBooks©</a:t>
                      </a:r>
                      <a:br>
                        <a:rPr lang="en-US" sz="1100" b="0" i="0" u="none" strike="noStrike" dirty="0" smtClean="0">
                          <a:solidFill>
                            <a:srgbClr val="000000"/>
                          </a:solidFill>
                          <a:effectLst/>
                          <a:latin typeface="Times New Roman" panose="02020603050405020304" pitchFamily="18" charset="0"/>
                        </a:rPr>
                      </a:br>
                      <a:r>
                        <a:rPr lang="en-US" sz="1100" b="0" i="0" u="none" strike="noStrike" dirty="0" smtClean="0">
                          <a:solidFill>
                            <a:srgbClr val="000000"/>
                          </a:solidFill>
                          <a:effectLst/>
                          <a:latin typeface="Times New Roman" panose="02020603050405020304" pitchFamily="18" charset="0"/>
                        </a:rPr>
                        <a:t>OPAC Excel© Intermediate</a:t>
                      </a:r>
                      <a:br>
                        <a:rPr lang="en-US" sz="1100" b="0" i="0" u="none" strike="noStrike" dirty="0" smtClean="0">
                          <a:solidFill>
                            <a:srgbClr val="000000"/>
                          </a:solidFill>
                          <a:effectLst/>
                          <a:latin typeface="Times New Roman" panose="02020603050405020304" pitchFamily="18" charset="0"/>
                        </a:rPr>
                      </a:br>
                      <a:r>
                        <a:rPr lang="en-US" sz="1100" b="1" i="0" u="none" strike="noStrike" dirty="0" smtClean="0">
                          <a:solidFill>
                            <a:srgbClr val="000000"/>
                          </a:solidFill>
                          <a:effectLst/>
                          <a:latin typeface="Times New Roman" panose="02020603050405020304" pitchFamily="18" charset="0"/>
                        </a:rPr>
                        <a:t>OR</a:t>
                      </a:r>
                      <a:r>
                        <a:rPr lang="en-US" sz="1100" b="0" i="0" u="none" strike="noStrike" dirty="0" smtClean="0">
                          <a:solidFill>
                            <a:srgbClr val="000000"/>
                          </a:solidFill>
                          <a:effectLst/>
                          <a:latin typeface="Times New Roman" panose="02020603050405020304" pitchFamily="18" charset="0"/>
                        </a:rPr>
                        <a:t/>
                      </a:r>
                      <a:br>
                        <a:rPr lang="en-US" sz="1100" b="0" i="0" u="none" strike="noStrike" dirty="0" smtClean="0">
                          <a:solidFill>
                            <a:srgbClr val="000000"/>
                          </a:solidFill>
                          <a:effectLst/>
                          <a:latin typeface="Times New Roman" panose="02020603050405020304" pitchFamily="18" charset="0"/>
                        </a:rPr>
                      </a:br>
                      <a:r>
                        <a:rPr lang="en-US" sz="1100" b="0" i="0" u="none" strike="noStrike" dirty="0" smtClean="0">
                          <a:solidFill>
                            <a:srgbClr val="000000"/>
                          </a:solidFill>
                          <a:effectLst/>
                          <a:latin typeface="Times New Roman" panose="02020603050405020304" pitchFamily="18" charset="0"/>
                        </a:rPr>
                        <a:t>MOS MS Word©</a:t>
                      </a:r>
                      <a:br>
                        <a:rPr lang="en-US" sz="1100" b="0" i="0" u="none" strike="noStrike" dirty="0" smtClean="0">
                          <a:solidFill>
                            <a:srgbClr val="000000"/>
                          </a:solidFill>
                          <a:effectLst/>
                          <a:latin typeface="Times New Roman" panose="02020603050405020304" pitchFamily="18" charset="0"/>
                        </a:rPr>
                      </a:br>
                      <a:r>
                        <a:rPr lang="en-US" sz="1100" b="0" i="0" u="none" strike="noStrike" dirty="0" smtClean="0">
                          <a:solidFill>
                            <a:srgbClr val="000000"/>
                          </a:solidFill>
                          <a:effectLst/>
                          <a:latin typeface="Times New Roman" panose="02020603050405020304" pitchFamily="18" charset="0"/>
                        </a:rPr>
                        <a:t>OPAC Proofreading</a:t>
                      </a:r>
                      <a:br>
                        <a:rPr lang="en-US" sz="1100" b="0" i="0" u="none" strike="noStrike" dirty="0" smtClean="0">
                          <a:solidFill>
                            <a:srgbClr val="000000"/>
                          </a:solidFill>
                          <a:effectLst/>
                          <a:latin typeface="Times New Roman" panose="02020603050405020304" pitchFamily="18" charset="0"/>
                        </a:rPr>
                      </a:br>
                      <a:r>
                        <a:rPr lang="en-US" sz="1100" b="0" i="0" u="none" strike="noStrike" dirty="0" smtClean="0">
                          <a:solidFill>
                            <a:srgbClr val="000000"/>
                          </a:solidFill>
                          <a:effectLst/>
                          <a:latin typeface="Times New Roman" panose="02020603050405020304" pitchFamily="18" charset="0"/>
                        </a:rPr>
                        <a:t>MOS MS Excel©</a:t>
                      </a:r>
                      <a:br>
                        <a:rPr lang="en-US" sz="1100" b="0" i="0" u="none" strike="noStrike" dirty="0" smtClean="0">
                          <a:solidFill>
                            <a:srgbClr val="000000"/>
                          </a:solidFill>
                          <a:effectLst/>
                          <a:latin typeface="Times New Roman" panose="02020603050405020304" pitchFamily="18" charset="0"/>
                        </a:rPr>
                      </a:br>
                      <a:r>
                        <a:rPr lang="en-US" sz="1100" b="0" i="0" u="none" strike="noStrike" dirty="0" smtClean="0">
                          <a:solidFill>
                            <a:srgbClr val="000000"/>
                          </a:solidFill>
                          <a:effectLst/>
                          <a:latin typeface="Times New Roman" panose="02020603050405020304" pitchFamily="18" charset="0"/>
                        </a:rPr>
                        <a:t>Intuit QuickBooks©</a:t>
                      </a:r>
                    </a:p>
                    <a:p>
                      <a:pPr algn="ctr"/>
                      <a:endParaRPr 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Times New Roman" panose="02020603050405020304" pitchFamily="18" charset="0"/>
                        </a:rPr>
                        <a:t>OPAC Medical Terminology</a:t>
                      </a:r>
                      <a:br>
                        <a:rPr lang="en-US" sz="1100" b="0" i="0" u="none" strike="noStrike" dirty="0" smtClean="0">
                          <a:solidFill>
                            <a:srgbClr val="000000"/>
                          </a:solidFill>
                          <a:effectLst/>
                          <a:latin typeface="Times New Roman" panose="02020603050405020304" pitchFamily="18" charset="0"/>
                        </a:rPr>
                      </a:br>
                      <a:r>
                        <a:rPr lang="en-US" sz="1100" b="0" i="0" u="none" strike="noStrike" dirty="0" smtClean="0">
                          <a:solidFill>
                            <a:srgbClr val="000000"/>
                          </a:solidFill>
                          <a:effectLst/>
                          <a:latin typeface="Times New Roman" panose="02020603050405020304" pitchFamily="18" charset="0"/>
                        </a:rPr>
                        <a:t>OPAC Proofreading</a:t>
                      </a:r>
                      <a:br>
                        <a:rPr lang="en-US" sz="1100" b="0" i="0" u="none" strike="noStrike" dirty="0" smtClean="0">
                          <a:solidFill>
                            <a:srgbClr val="000000"/>
                          </a:solidFill>
                          <a:effectLst/>
                          <a:latin typeface="Times New Roman" panose="02020603050405020304" pitchFamily="18" charset="0"/>
                        </a:rPr>
                      </a:br>
                      <a:r>
                        <a:rPr lang="en-US" sz="1100" b="0" i="0" u="none" strike="noStrike" dirty="0" smtClean="0">
                          <a:solidFill>
                            <a:srgbClr val="000000"/>
                          </a:solidFill>
                          <a:effectLst/>
                          <a:latin typeface="Times New Roman" panose="02020603050405020304" pitchFamily="18" charset="0"/>
                        </a:rPr>
                        <a:t>OPAC Medical Proofreading</a:t>
                      </a:r>
                    </a:p>
                    <a:p>
                      <a:pPr algn="ctr"/>
                      <a:endParaRPr lang="en-US" sz="1100"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06564789"/>
              </p:ext>
            </p:extLst>
          </p:nvPr>
        </p:nvGraphicFramePr>
        <p:xfrm>
          <a:off x="822345" y="4759559"/>
          <a:ext cx="10863687" cy="1807845"/>
        </p:xfrm>
        <a:graphic>
          <a:graphicData uri="http://schemas.openxmlformats.org/drawingml/2006/table">
            <a:tbl>
              <a:tblPr firstRow="1" bandRow="1">
                <a:tableStyleId>{5C22544A-7EE6-4342-B048-85BDC9FD1C3A}</a:tableStyleId>
              </a:tblPr>
              <a:tblGrid>
                <a:gridCol w="1354667"/>
                <a:gridCol w="2632732"/>
                <a:gridCol w="2852928"/>
                <a:gridCol w="1993392"/>
                <a:gridCol w="2029968"/>
              </a:tblGrid>
              <a:tr h="0">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anose="020F0502020204030204" pitchFamily="34" charset="0"/>
                        </a:rPr>
                        <a:t>Design, Drafting Technology (DDT)		</a:t>
                      </a:r>
                    </a:p>
                  </a:txBody>
                  <a:tcPr anchor="ctr"/>
                </a:tc>
                <a:tc hMerge="1">
                  <a:txBody>
                    <a:bodyPr/>
                    <a:lstStyle/>
                    <a:p>
                      <a:endParaRPr lang="en-US" sz="1100" dirty="0"/>
                    </a:p>
                  </a:txBody>
                  <a:tcPr/>
                </a:tc>
                <a:tc hMerge="1">
                  <a:txBody>
                    <a:bodyPr/>
                    <a:lstStyle/>
                    <a:p>
                      <a:endParaRPr lang="en-US" sz="1100" dirty="0"/>
                    </a:p>
                  </a:txBody>
                  <a:tcPr/>
                </a:tc>
                <a:tc hMerge="1">
                  <a:txBody>
                    <a:bodyPr/>
                    <a:lstStyle/>
                    <a:p>
                      <a:endParaRPr lang="en-US" sz="1100" dirty="0"/>
                    </a:p>
                  </a:txBody>
                  <a:tcPr/>
                </a:tc>
                <a:tc hMerge="1">
                  <a:txBody>
                    <a:bodyPr/>
                    <a:lstStyle/>
                    <a:p>
                      <a:endParaRPr lang="en-US" sz="110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effectLst/>
                          <a:latin typeface="Times New Roman" panose="02020603050405020304" pitchFamily="18" charset="0"/>
                        </a:rPr>
                        <a:t>Program Name</a:t>
                      </a:r>
                    </a:p>
                    <a:p>
                      <a:endParaRPr lang="en-US" sz="1100" dirty="0"/>
                    </a:p>
                  </a:txBody>
                  <a:tcPr anchor="ctr"/>
                </a:tc>
                <a:tc>
                  <a:txBody>
                    <a:bodyPr/>
                    <a:lstStyle/>
                    <a:p>
                      <a:pPr algn="ctr" fontAlgn="ctr"/>
                      <a:r>
                        <a:rPr lang="en-US" sz="1100" b="0" i="0" u="none" strike="noStrike" dirty="0">
                          <a:solidFill>
                            <a:srgbClr val="000000"/>
                          </a:solidFill>
                          <a:effectLst/>
                          <a:latin typeface="Times New Roman" panose="02020603050405020304" pitchFamily="18" charset="0"/>
                        </a:rPr>
                        <a:t>Architectural Engineering</a:t>
                      </a:r>
                    </a:p>
                  </a:txBody>
                  <a:tcPr marL="9525" marR="9525" marT="9525" marB="0" anchor="ctr"/>
                </a:tc>
                <a:tc>
                  <a:txBody>
                    <a:bodyPr/>
                    <a:lstStyle/>
                    <a:p>
                      <a:pPr algn="ctr" fontAlgn="ctr"/>
                      <a:r>
                        <a:rPr lang="en-US" sz="1100" b="0" i="0" u="none" strike="noStrike" dirty="0">
                          <a:solidFill>
                            <a:srgbClr val="000000"/>
                          </a:solidFill>
                          <a:effectLst/>
                          <a:latin typeface="Times New Roman" panose="02020603050405020304" pitchFamily="18" charset="0"/>
                        </a:rPr>
                        <a:t>General Drafting</a:t>
                      </a:r>
                    </a:p>
                  </a:txBody>
                  <a:tcPr marL="9525" marR="9525" marT="9525" marB="0" anchor="ctr"/>
                </a:tc>
                <a:tc>
                  <a:txBody>
                    <a:bodyPr/>
                    <a:lstStyle/>
                    <a:p>
                      <a:pPr algn="ctr" fontAlgn="ctr"/>
                      <a:r>
                        <a:rPr lang="en-US" sz="1100" b="0" i="0" u="none" strike="noStrike" dirty="0">
                          <a:solidFill>
                            <a:srgbClr val="000000"/>
                          </a:solidFill>
                          <a:effectLst/>
                          <a:latin typeface="Times New Roman" panose="02020603050405020304" pitchFamily="18" charset="0"/>
                        </a:rPr>
                        <a:t>Industrial Engineering</a:t>
                      </a:r>
                    </a:p>
                  </a:txBody>
                  <a:tcPr marL="9525" marR="9525" marT="9525" marB="0" anchor="ctr"/>
                </a:tc>
                <a:tc>
                  <a:txBody>
                    <a:bodyPr/>
                    <a:lstStyle/>
                    <a:p>
                      <a:pPr algn="ctr" fontAlgn="ctr"/>
                      <a:r>
                        <a:rPr lang="en-US" sz="1100" b="0" i="0" u="none" strike="noStrike" dirty="0">
                          <a:solidFill>
                            <a:srgbClr val="000000"/>
                          </a:solidFill>
                          <a:effectLst/>
                          <a:latin typeface="Times New Roman" panose="02020603050405020304" pitchFamily="18" charset="0"/>
                        </a:rPr>
                        <a:t>Industrial Technology</a:t>
                      </a:r>
                    </a:p>
                  </a:txBody>
                  <a:tcPr marL="9525" marR="9525" marT="9525" marB="0" anchor="ctr"/>
                </a:tc>
              </a:tr>
              <a:tr h="236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effectLst/>
                          <a:latin typeface="Times New Roman" panose="02020603050405020304" pitchFamily="18" charset="0"/>
                        </a:rPr>
                        <a:t>CIP</a:t>
                      </a:r>
                      <a:endParaRPr lang="en-US" sz="1100" dirty="0"/>
                    </a:p>
                  </a:txBody>
                  <a:tcPr anchor="ctr"/>
                </a:tc>
                <a:tc>
                  <a:txBody>
                    <a:bodyPr/>
                    <a:lstStyle/>
                    <a:p>
                      <a:pPr algn="ctr" fontAlgn="ctr"/>
                      <a:r>
                        <a:rPr lang="en-US" sz="1100" b="0" i="0" u="none" strike="noStrike" dirty="0">
                          <a:solidFill>
                            <a:srgbClr val="000000"/>
                          </a:solidFill>
                          <a:effectLst/>
                          <a:latin typeface="Times New Roman" panose="02020603050405020304" pitchFamily="18" charset="0"/>
                        </a:rPr>
                        <a:t>15.0101</a:t>
                      </a:r>
                    </a:p>
                  </a:txBody>
                  <a:tcPr marL="9525" marR="9525" marT="9525" marB="0" anchor="ctr"/>
                </a:tc>
                <a:tc>
                  <a:txBody>
                    <a:bodyPr/>
                    <a:lstStyle/>
                    <a:p>
                      <a:pPr algn="ctr" fontAlgn="ctr"/>
                      <a:r>
                        <a:rPr lang="en-US" sz="1100" b="0" i="0" u="none" strike="noStrike" dirty="0">
                          <a:solidFill>
                            <a:srgbClr val="000000"/>
                          </a:solidFill>
                          <a:effectLst/>
                          <a:latin typeface="Times New Roman" panose="02020603050405020304" pitchFamily="18" charset="0"/>
                        </a:rPr>
                        <a:t>15.1301</a:t>
                      </a:r>
                    </a:p>
                  </a:txBody>
                  <a:tcPr marL="9525" marR="9525" marT="9525" marB="0" anchor="ctr"/>
                </a:tc>
                <a:tc>
                  <a:txBody>
                    <a:bodyPr/>
                    <a:lstStyle/>
                    <a:p>
                      <a:pPr algn="ctr" fontAlgn="ctr"/>
                      <a:r>
                        <a:rPr lang="en-US" sz="1100" b="0" i="0" u="none" strike="noStrike" dirty="0">
                          <a:solidFill>
                            <a:srgbClr val="000000"/>
                          </a:solidFill>
                          <a:effectLst/>
                          <a:latin typeface="Times New Roman" panose="02020603050405020304" pitchFamily="18" charset="0"/>
                        </a:rPr>
                        <a:t>15.1501</a:t>
                      </a:r>
                    </a:p>
                  </a:txBody>
                  <a:tcPr marL="9525" marR="9525" marT="9525" marB="0" anchor="ctr"/>
                </a:tc>
                <a:tc>
                  <a:txBody>
                    <a:bodyPr/>
                    <a:lstStyle/>
                    <a:p>
                      <a:pPr algn="ctr" fontAlgn="ctr"/>
                      <a:r>
                        <a:rPr lang="en-US" sz="1100" b="0" i="0" u="none" strike="noStrike" dirty="0">
                          <a:solidFill>
                            <a:srgbClr val="000000"/>
                          </a:solidFill>
                          <a:effectLst/>
                          <a:latin typeface="Times New Roman" panose="02020603050405020304" pitchFamily="18" charset="0"/>
                        </a:rPr>
                        <a:t>15.0612</a:t>
                      </a:r>
                    </a:p>
                  </a:txBody>
                  <a:tcPr marL="9525" marR="9525" marT="9525" marB="0"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effectLst/>
                          <a:latin typeface="Times New Roman" panose="02020603050405020304" pitchFamily="18" charset="0"/>
                        </a:rPr>
                        <a:t>Certification(s) </a:t>
                      </a:r>
                    </a:p>
                    <a:p>
                      <a:endParaRPr lang="en-US" sz="1100" dirty="0"/>
                    </a:p>
                  </a:txBody>
                  <a:tcPr anchor="ctr"/>
                </a:tc>
                <a:tc>
                  <a:txBody>
                    <a:bodyPr/>
                    <a:lstStyle/>
                    <a:p>
                      <a:pPr algn="ctr" fontAlgn="b"/>
                      <a:r>
                        <a:rPr lang="en-US" sz="1100" b="0" i="0" u="none" strike="noStrike" dirty="0">
                          <a:solidFill>
                            <a:srgbClr val="000000"/>
                          </a:solidFill>
                          <a:effectLst/>
                          <a:latin typeface="Times New Roman" panose="02020603050405020304" pitchFamily="18" charset="0"/>
                        </a:rPr>
                        <a:t>Autodesk AutoCAD Certified User</a:t>
                      </a:r>
                      <a:br>
                        <a:rPr lang="en-US" sz="1100" b="0" i="0" u="none" strike="noStrike" dirty="0">
                          <a:solidFill>
                            <a:srgbClr val="000000"/>
                          </a:solidFill>
                          <a:effectLst/>
                          <a:latin typeface="Times New Roman" panose="02020603050405020304" pitchFamily="18" charset="0"/>
                        </a:rPr>
                      </a:br>
                      <a:r>
                        <a:rPr lang="en-US" sz="1100" b="0" i="0" u="none" strike="noStrike" dirty="0">
                          <a:solidFill>
                            <a:srgbClr val="000000"/>
                          </a:solidFill>
                          <a:effectLst/>
                          <a:latin typeface="Times New Roman" panose="02020603050405020304" pitchFamily="18" charset="0"/>
                        </a:rPr>
                        <a:t>Autodesk Revit Architecture Certified User</a:t>
                      </a:r>
                    </a:p>
                  </a:txBody>
                  <a:tcPr marL="9525" marR="9525" marT="9525" marB="0" anchor="ctr"/>
                </a:tc>
                <a:tc>
                  <a:txBody>
                    <a:bodyPr/>
                    <a:lstStyle/>
                    <a:p>
                      <a:pPr algn="ctr" fontAlgn="b"/>
                      <a:r>
                        <a:rPr lang="en-US" sz="1100" b="0" i="0" u="none" strike="noStrike" dirty="0">
                          <a:solidFill>
                            <a:srgbClr val="000000"/>
                          </a:solidFill>
                          <a:effectLst/>
                          <a:latin typeface="Times New Roman" panose="02020603050405020304" pitchFamily="18" charset="0"/>
                        </a:rPr>
                        <a:t>Autodesk AutoCAD Certified User</a:t>
                      </a:r>
                      <a:br>
                        <a:rPr lang="en-US" sz="1100" b="0" i="0" u="none" strike="noStrike" dirty="0">
                          <a:solidFill>
                            <a:srgbClr val="000000"/>
                          </a:solidFill>
                          <a:effectLst/>
                          <a:latin typeface="Times New Roman" panose="02020603050405020304" pitchFamily="18" charset="0"/>
                        </a:rPr>
                      </a:br>
                      <a:r>
                        <a:rPr lang="en-US" sz="1100" b="0" i="0" u="none" strike="noStrike" dirty="0">
                          <a:solidFill>
                            <a:srgbClr val="000000"/>
                          </a:solidFill>
                          <a:effectLst/>
                          <a:latin typeface="Times New Roman" panose="02020603050405020304" pitchFamily="18" charset="0"/>
                        </a:rPr>
                        <a:t>Autodesk Inventor Certified User</a:t>
                      </a:r>
                      <a:br>
                        <a:rPr lang="en-US" sz="1100" b="0" i="0" u="none" strike="noStrike" dirty="0">
                          <a:solidFill>
                            <a:srgbClr val="000000"/>
                          </a:solidFill>
                          <a:effectLst/>
                          <a:latin typeface="Times New Roman" panose="02020603050405020304" pitchFamily="18" charset="0"/>
                        </a:rPr>
                      </a:br>
                      <a:r>
                        <a:rPr lang="en-US" sz="1100" b="0" i="0" u="none" strike="noStrike" dirty="0">
                          <a:solidFill>
                            <a:srgbClr val="000000"/>
                          </a:solidFill>
                          <a:effectLst/>
                          <a:latin typeface="Times New Roman" panose="02020603050405020304" pitchFamily="18" charset="0"/>
                        </a:rPr>
                        <a:t>OR</a:t>
                      </a:r>
                      <a:br>
                        <a:rPr lang="en-US" sz="1100" b="0" i="0" u="none" strike="noStrike" dirty="0">
                          <a:solidFill>
                            <a:srgbClr val="000000"/>
                          </a:solidFill>
                          <a:effectLst/>
                          <a:latin typeface="Times New Roman" panose="02020603050405020304" pitchFamily="18" charset="0"/>
                        </a:rPr>
                      </a:br>
                      <a:r>
                        <a:rPr lang="en-US" sz="1100" b="0" i="0" u="none" strike="noStrike" dirty="0">
                          <a:solidFill>
                            <a:srgbClr val="000000"/>
                          </a:solidFill>
                          <a:effectLst/>
                          <a:latin typeface="Times New Roman" panose="02020603050405020304" pitchFamily="18" charset="0"/>
                        </a:rPr>
                        <a:t>Autodesk AutoCAD Certified User</a:t>
                      </a:r>
                      <a:br>
                        <a:rPr lang="en-US" sz="1100" b="0" i="0" u="none" strike="noStrike" dirty="0">
                          <a:solidFill>
                            <a:srgbClr val="000000"/>
                          </a:solidFill>
                          <a:effectLst/>
                          <a:latin typeface="Times New Roman" panose="02020603050405020304" pitchFamily="18" charset="0"/>
                        </a:rPr>
                      </a:br>
                      <a:r>
                        <a:rPr lang="en-US" sz="1100" b="0" i="0" u="none" strike="noStrike" dirty="0">
                          <a:solidFill>
                            <a:srgbClr val="000000"/>
                          </a:solidFill>
                          <a:effectLst/>
                          <a:latin typeface="Times New Roman" panose="02020603050405020304" pitchFamily="18" charset="0"/>
                        </a:rPr>
                        <a:t>Certified SolidWorks Associate</a:t>
                      </a:r>
                    </a:p>
                  </a:txBody>
                  <a:tcPr marL="9525" marR="9525" marT="9525" marB="0" anchor="ctr"/>
                </a:tc>
                <a:tc>
                  <a:txBody>
                    <a:bodyPr/>
                    <a:lstStyle/>
                    <a:p>
                      <a:pPr algn="ctr" fontAlgn="b"/>
                      <a:r>
                        <a:rPr lang="en-US" sz="1100" b="0" i="0" u="none" strike="noStrike" dirty="0">
                          <a:solidFill>
                            <a:srgbClr val="000000"/>
                          </a:solidFill>
                          <a:effectLst/>
                          <a:latin typeface="Times New Roman" panose="02020603050405020304" pitchFamily="18" charset="0"/>
                        </a:rPr>
                        <a:t>Autodesk AutoCAD Certified User </a:t>
                      </a:r>
                    </a:p>
                  </a:txBody>
                  <a:tcPr marL="9525" marR="9525" marT="9525" marB="0" anchor="ctr"/>
                </a:tc>
                <a:tc>
                  <a:txBody>
                    <a:bodyPr/>
                    <a:lstStyle/>
                    <a:p>
                      <a:pPr algn="ctr" fontAlgn="b"/>
                      <a:r>
                        <a:rPr lang="en-US" sz="1100" b="0" i="0" u="none" strike="noStrike" dirty="0">
                          <a:solidFill>
                            <a:srgbClr val="000000"/>
                          </a:solidFill>
                          <a:effectLst/>
                          <a:latin typeface="Times New Roman" panose="02020603050405020304" pitchFamily="18" charset="0"/>
                        </a:rPr>
                        <a:t>Autodesk AutoCAD Certified User </a:t>
                      </a:r>
                    </a:p>
                  </a:txBody>
                  <a:tcPr marL="9525" marR="9525" marT="9525" marB="0" anchor="ctr"/>
                </a:tc>
              </a:tr>
            </a:tbl>
          </a:graphicData>
        </a:graphic>
      </p:graphicFrame>
    </p:spTree>
    <p:extLst>
      <p:ext uri="{BB962C8B-B14F-4D97-AF65-F5344CB8AC3E}">
        <p14:creationId xmlns:p14="http://schemas.microsoft.com/office/powerpoint/2010/main" val="44343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16" y="255134"/>
            <a:ext cx="11842595" cy="1036850"/>
          </a:xfrm>
        </p:spPr>
        <p:txBody>
          <a:bodyPr/>
          <a:lstStyle/>
          <a:p>
            <a:pPr algn="ctr"/>
            <a:r>
              <a:rPr lang="en-US" dirty="0" smtClean="0">
                <a:latin typeface="Book Antiqua" panose="02040602050305030304" pitchFamily="18" charset="0"/>
                <a:cs typeface="Arial" panose="020B0604020202020204" pitchFamily="34" charset="0"/>
              </a:rPr>
              <a:t>Certifications </a:t>
            </a:r>
            <a:r>
              <a:rPr lang="en-US" sz="1600" dirty="0" smtClean="0">
                <a:latin typeface="Book Antiqua" panose="02040602050305030304" pitchFamily="18" charset="0"/>
                <a:cs typeface="Arial" panose="020B0604020202020204" pitchFamily="34" charset="0"/>
              </a:rPr>
              <a:t>cont’d</a:t>
            </a:r>
            <a:endParaRPr lang="en-US" sz="1600" dirty="0">
              <a:latin typeface="Book Antiqua" panose="02040602050305030304" pitchFamily="18"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7F8E3F6-DE14-48B2-B2BC-6FABA9630FB8}" type="slidenum">
              <a:rPr lang="en-US" smtClean="0"/>
              <a:t>12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34313980"/>
              </p:ext>
            </p:extLst>
          </p:nvPr>
        </p:nvGraphicFramePr>
        <p:xfrm>
          <a:off x="3492393" y="1679579"/>
          <a:ext cx="5596743" cy="1539240"/>
        </p:xfrm>
        <a:graphic>
          <a:graphicData uri="http://schemas.openxmlformats.org/drawingml/2006/table">
            <a:tbl>
              <a:tblPr firstRow="1" bandRow="1">
                <a:tableStyleId>{5C22544A-7EE6-4342-B048-85BDC9FD1C3A}</a:tableStyleId>
              </a:tblPr>
              <a:tblGrid>
                <a:gridCol w="1354667"/>
                <a:gridCol w="2050581"/>
                <a:gridCol w="2191495"/>
              </a:tblGrid>
              <a:tr h="37084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anose="020F0502020204030204" pitchFamily="34" charset="0"/>
                        </a:rPr>
                        <a:t>                             Individual Certification Groups (ICG)		</a:t>
                      </a:r>
                    </a:p>
                  </a:txBody>
                  <a:tcPr anchor="ctr"/>
                </a:tc>
                <a:tc hMerge="1">
                  <a:txBody>
                    <a:bodyPr/>
                    <a:lstStyle/>
                    <a:p>
                      <a:endParaRPr lang="en-US" sz="1100" dirty="0"/>
                    </a:p>
                  </a:txBody>
                  <a:tcPr/>
                </a:tc>
                <a:tc hMerge="1">
                  <a:txBody>
                    <a:bodyPr/>
                    <a:lstStyle/>
                    <a:p>
                      <a:endParaRPr lang="en-US" sz="110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effectLst/>
                          <a:latin typeface="Times New Roman" panose="02020603050405020304" pitchFamily="18" charset="0"/>
                        </a:rPr>
                        <a:t>Program Name</a:t>
                      </a:r>
                      <a:endParaRPr lang="en-US" sz="1100" dirty="0"/>
                    </a:p>
                  </a:txBody>
                  <a:tcPr anchor="ctr"/>
                </a:tc>
                <a:tc>
                  <a:txBody>
                    <a:bodyPr/>
                    <a:lstStyle/>
                    <a:p>
                      <a:pPr algn="ctr" fontAlgn="ctr"/>
                      <a:r>
                        <a:rPr lang="en-US" sz="1100" b="0" i="0" u="none" strike="noStrike" dirty="0">
                          <a:solidFill>
                            <a:srgbClr val="000000"/>
                          </a:solidFill>
                          <a:effectLst/>
                          <a:latin typeface="Times New Roman" panose="02020603050405020304" pitchFamily="18" charset="0"/>
                        </a:rPr>
                        <a:t>Early Childhood</a:t>
                      </a:r>
                    </a:p>
                  </a:txBody>
                  <a:tcPr marL="9525" marR="9525" marT="9525" marB="0" anchor="ctr"/>
                </a:tc>
                <a:tc>
                  <a:txBody>
                    <a:bodyPr/>
                    <a:lstStyle/>
                    <a:p>
                      <a:pPr algn="ctr" fontAlgn="ctr"/>
                      <a:r>
                        <a:rPr lang="en-US" sz="1100" b="0" i="0" u="none" strike="noStrike" dirty="0">
                          <a:solidFill>
                            <a:srgbClr val="000000"/>
                          </a:solidFill>
                          <a:effectLst/>
                          <a:latin typeface="Times New Roman" panose="02020603050405020304" pitchFamily="18" charset="0"/>
                        </a:rPr>
                        <a:t>Paralegal Technology</a:t>
                      </a:r>
                    </a:p>
                  </a:txBody>
                  <a:tcPr marL="9525" marR="9525" marT="9525" marB="0" anchor="ctr"/>
                </a:tc>
              </a:tr>
              <a:tr h="228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effectLst/>
                          <a:latin typeface="Times New Roman" panose="02020603050405020304" pitchFamily="18" charset="0"/>
                        </a:rPr>
                        <a:t>CIP</a:t>
                      </a:r>
                    </a:p>
                  </a:txBody>
                  <a:tcPr anchor="ctr"/>
                </a:tc>
                <a:tc>
                  <a:txBody>
                    <a:bodyPr/>
                    <a:lstStyle/>
                    <a:p>
                      <a:pPr algn="ctr" fontAlgn="ctr"/>
                      <a:r>
                        <a:rPr lang="en-US" sz="1100" b="0" i="0" u="none" strike="noStrike" dirty="0">
                          <a:solidFill>
                            <a:srgbClr val="000000"/>
                          </a:solidFill>
                          <a:effectLst/>
                          <a:latin typeface="Times New Roman" panose="02020603050405020304" pitchFamily="18" charset="0"/>
                        </a:rPr>
                        <a:t>19.0709</a:t>
                      </a:r>
                    </a:p>
                  </a:txBody>
                  <a:tcPr marL="9525" marR="9525" marT="9525" marB="0" anchor="ctr"/>
                </a:tc>
                <a:tc>
                  <a:txBody>
                    <a:bodyPr/>
                    <a:lstStyle/>
                    <a:p>
                      <a:pPr algn="ctr" fontAlgn="ctr"/>
                      <a:r>
                        <a:rPr lang="en-US" sz="1100" b="0" i="0" u="none" strike="noStrike" dirty="0">
                          <a:solidFill>
                            <a:srgbClr val="000000"/>
                          </a:solidFill>
                          <a:effectLst/>
                          <a:latin typeface="Times New Roman" panose="02020603050405020304" pitchFamily="18" charset="0"/>
                        </a:rPr>
                        <a:t>22.0302</a:t>
                      </a:r>
                    </a:p>
                  </a:txBody>
                  <a:tcPr marL="9525" marR="9525" marT="9525" marB="0" anchor="ctr"/>
                </a:tc>
              </a:tr>
              <a:tr h="538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effectLst/>
                          <a:latin typeface="Times New Roman" panose="02020603050405020304" pitchFamily="18" charset="0"/>
                        </a:rPr>
                        <a:t>Certification(s) </a:t>
                      </a:r>
                    </a:p>
                    <a:p>
                      <a:endParaRPr lang="en-US" sz="1100" dirty="0"/>
                    </a:p>
                  </a:txBody>
                  <a:tcPr anchor="ctr"/>
                </a:tc>
                <a:tc>
                  <a:txBody>
                    <a:bodyPr/>
                    <a:lstStyle/>
                    <a:p>
                      <a:pPr algn="ctr" fontAlgn="b"/>
                      <a:r>
                        <a:rPr lang="en-US" sz="1100" b="0" i="0" u="none" strike="noStrike" dirty="0" err="1">
                          <a:solidFill>
                            <a:srgbClr val="000000"/>
                          </a:solidFill>
                          <a:effectLst/>
                          <a:latin typeface="Times New Roman" panose="02020603050405020304" pitchFamily="18" charset="0"/>
                        </a:rPr>
                        <a:t>Pre-PAC</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b="0" i="0" u="none" strike="noStrike" dirty="0">
                          <a:solidFill>
                            <a:srgbClr val="000000"/>
                          </a:solidFill>
                          <a:effectLst/>
                          <a:latin typeface="Times New Roman" panose="02020603050405020304" pitchFamily="18" charset="0"/>
                        </a:rPr>
                        <a:t>NALS-ALP</a:t>
                      </a:r>
                    </a:p>
                  </a:txBody>
                  <a:tcPr marL="9525" marR="9525" marT="9525" marB="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924222095"/>
              </p:ext>
            </p:extLst>
          </p:nvPr>
        </p:nvGraphicFramePr>
        <p:xfrm>
          <a:off x="316377" y="3606414"/>
          <a:ext cx="11415375" cy="2396490"/>
        </p:xfrm>
        <a:graphic>
          <a:graphicData uri="http://schemas.openxmlformats.org/drawingml/2006/table">
            <a:tbl>
              <a:tblPr firstRow="1" bandRow="1">
                <a:tableStyleId>{5C22544A-7EE6-4342-B048-85BDC9FD1C3A}</a:tableStyleId>
              </a:tblPr>
              <a:tblGrid>
                <a:gridCol w="1107039"/>
                <a:gridCol w="1865376"/>
                <a:gridCol w="1856232"/>
                <a:gridCol w="1859280"/>
                <a:gridCol w="1453896"/>
                <a:gridCol w="960120"/>
                <a:gridCol w="1143000"/>
                <a:gridCol w="1170432"/>
              </a:tblGrid>
              <a:tr h="0">
                <a:tc gridSpan="8">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anose="020F0502020204030204" pitchFamily="34" charset="0"/>
                        </a:rPr>
                        <a:t>                                                              Information Systems Technology (IST) 			</a:t>
                      </a:r>
                    </a:p>
                  </a:txBody>
                  <a:tcPr anchor="ctr"/>
                </a:tc>
                <a:tc hMerge="1">
                  <a:txBody>
                    <a:bodyPr/>
                    <a:lstStyle/>
                    <a:p>
                      <a:endParaRPr lang="en-US"/>
                    </a:p>
                  </a:txBody>
                  <a:tcPr/>
                </a:tc>
                <a:tc hMerge="1">
                  <a:txBody>
                    <a:bodyPr/>
                    <a:lstStyle/>
                    <a:p>
                      <a:endParaRPr lang="en-US" sz="1100" dirty="0"/>
                    </a:p>
                  </a:txBody>
                  <a:tcPr/>
                </a:tc>
                <a:tc hMerge="1">
                  <a:txBody>
                    <a:bodyPr/>
                    <a:lstStyle/>
                    <a:p>
                      <a:endParaRPr lang="en-US" sz="1100" dirty="0"/>
                    </a:p>
                  </a:txBody>
                  <a:tcPr/>
                </a:tc>
                <a:tc hMerge="1">
                  <a:txBody>
                    <a:bodyPr/>
                    <a:lstStyle/>
                    <a:p>
                      <a:endParaRPr lang="en-US"/>
                    </a:p>
                  </a:txBody>
                  <a:tcPr/>
                </a:tc>
                <a:tc hMerge="1">
                  <a:txBody>
                    <a:bodyPr/>
                    <a:lstStyle/>
                    <a:p>
                      <a:endParaRPr lang="en-US" sz="1100"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0" u="none" strike="noStrike" dirty="0" smtClean="0">
                        <a:solidFill>
                          <a:srgbClr val="000000"/>
                        </a:solidFill>
                        <a:effectLst/>
                        <a:latin typeface="Calibri" panose="020F0502020204030204" pitchFamily="34" charset="0"/>
                      </a:endParaRP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0" u="none" strike="noStrike" dirty="0" smtClean="0">
                        <a:solidFill>
                          <a:srgbClr val="000000"/>
                        </a:solidFill>
                        <a:effectLst/>
                        <a:latin typeface="Calibri" panose="020F0502020204030204" pitchFamily="34" charset="0"/>
                      </a:endParaRPr>
                    </a:p>
                  </a:txBody>
                  <a:tcPr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effectLst/>
                          <a:latin typeface="Times New Roman" panose="02020603050405020304" pitchFamily="18" charset="0"/>
                        </a:rPr>
                        <a:t>Program Name</a:t>
                      </a:r>
                    </a:p>
                    <a:p>
                      <a:endParaRPr lang="en-US" sz="1100" dirty="0"/>
                    </a:p>
                  </a:txBody>
                  <a:tcPr anchor="ctr"/>
                </a:tc>
                <a:tc>
                  <a:txBody>
                    <a:bodyPr/>
                    <a:lstStyle/>
                    <a:p>
                      <a:pPr algn="ctr" fontAlgn="ctr"/>
                      <a:r>
                        <a:rPr lang="en-US" sz="1100" b="0" i="0" u="none" strike="noStrike" dirty="0">
                          <a:solidFill>
                            <a:srgbClr val="000000"/>
                          </a:solidFill>
                          <a:effectLst/>
                          <a:latin typeface="Times New Roman" panose="02020603050405020304" pitchFamily="18" charset="0"/>
                        </a:rPr>
                        <a:t>Computer Networking</a:t>
                      </a:r>
                    </a:p>
                  </a:txBody>
                  <a:tcPr marL="9525" marR="9525" marT="9525" marB="0" anchor="ctr"/>
                </a:tc>
                <a:tc>
                  <a:txBody>
                    <a:bodyPr/>
                    <a:lstStyle/>
                    <a:p>
                      <a:pPr algn="ctr" fontAlgn="ctr"/>
                      <a:r>
                        <a:rPr lang="en-US" sz="1100" b="0" i="0" u="none" strike="noStrike" dirty="0">
                          <a:solidFill>
                            <a:srgbClr val="000000"/>
                          </a:solidFill>
                          <a:effectLst/>
                          <a:latin typeface="Times New Roman" panose="02020603050405020304" pitchFamily="18" charset="0"/>
                        </a:rPr>
                        <a:t>Computer Programming</a:t>
                      </a:r>
                    </a:p>
                  </a:txBody>
                  <a:tcPr marL="9525" marR="9525" marT="9525" marB="0" anchor="ctr"/>
                </a:tc>
                <a:tc>
                  <a:txBody>
                    <a:bodyPr/>
                    <a:lstStyle/>
                    <a:p>
                      <a:pPr algn="ctr" fontAlgn="ctr"/>
                      <a:r>
                        <a:rPr lang="en-US" sz="1100" b="0" i="0" u="none" strike="noStrike" dirty="0">
                          <a:solidFill>
                            <a:srgbClr val="000000"/>
                          </a:solidFill>
                          <a:effectLst/>
                          <a:latin typeface="Times New Roman" panose="02020603050405020304" pitchFamily="18" charset="0"/>
                        </a:rPr>
                        <a:t>Database Administration Technology</a:t>
                      </a:r>
                    </a:p>
                  </a:txBody>
                  <a:tcPr marL="9525" marR="9525" marT="9525" marB="0" anchor="ctr"/>
                </a:tc>
                <a:tc>
                  <a:txBody>
                    <a:bodyPr/>
                    <a:lstStyle/>
                    <a:p>
                      <a:pPr algn="ctr" fontAlgn="ctr"/>
                      <a:r>
                        <a:rPr lang="en-US" sz="1100" b="0" i="0" u="none" strike="noStrike" dirty="0">
                          <a:solidFill>
                            <a:srgbClr val="000000"/>
                          </a:solidFill>
                          <a:effectLst/>
                          <a:latin typeface="Times New Roman" panose="02020603050405020304" pitchFamily="18" charset="0"/>
                        </a:rPr>
                        <a:t>Data Analytics Technology</a:t>
                      </a:r>
                    </a:p>
                  </a:txBody>
                  <a:tcPr marL="9525" marR="9525" marT="9525" marB="0" anchor="ctr"/>
                </a:tc>
                <a:tc>
                  <a:txBody>
                    <a:bodyPr/>
                    <a:lstStyle/>
                    <a:p>
                      <a:pPr algn="ctr" fontAlgn="ctr"/>
                      <a:r>
                        <a:rPr lang="en-US" sz="1100" b="0" i="0" u="none" strike="noStrike" dirty="0">
                          <a:solidFill>
                            <a:srgbClr val="000000"/>
                          </a:solidFill>
                          <a:effectLst/>
                          <a:latin typeface="Times New Roman" panose="02020603050405020304" pitchFamily="18" charset="0"/>
                        </a:rPr>
                        <a:t>Network Security Technology</a:t>
                      </a:r>
                    </a:p>
                  </a:txBody>
                  <a:tcPr marL="9525" marR="9525" marT="9525" marB="0" anchor="ctr"/>
                </a:tc>
                <a:tc>
                  <a:txBody>
                    <a:bodyPr/>
                    <a:lstStyle/>
                    <a:p>
                      <a:pPr algn="ctr" fontAlgn="ctr"/>
                      <a:r>
                        <a:rPr lang="en-US" sz="1100" b="0" i="0" u="none" strike="noStrike" dirty="0">
                          <a:solidFill>
                            <a:srgbClr val="000000"/>
                          </a:solidFill>
                          <a:effectLst/>
                          <a:latin typeface="Times New Roman" panose="02020603050405020304" pitchFamily="18" charset="0"/>
                        </a:rPr>
                        <a:t>Computer Servicing</a:t>
                      </a:r>
                    </a:p>
                  </a:txBody>
                  <a:tcPr marL="9525" marR="9525" marT="9525" marB="0" anchor="ctr"/>
                </a:tc>
                <a:tc>
                  <a:txBody>
                    <a:bodyPr/>
                    <a:lstStyle/>
                    <a:p>
                      <a:pPr algn="ctr" fontAlgn="ctr"/>
                      <a:r>
                        <a:rPr lang="en-US" sz="1100" b="0" i="0" u="none" strike="noStrike" dirty="0">
                          <a:solidFill>
                            <a:srgbClr val="000000"/>
                          </a:solidFill>
                          <a:effectLst/>
                          <a:latin typeface="Times New Roman" panose="02020603050405020304" pitchFamily="18" charset="0"/>
                        </a:rPr>
                        <a:t>Database Administration Technology</a:t>
                      </a:r>
                    </a:p>
                  </a:txBody>
                  <a:tcPr marL="9525" marR="9525" marT="9525" marB="0" anchor="ctr"/>
                </a:tc>
              </a:tr>
              <a:tr h="236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effectLst/>
                          <a:latin typeface="Times New Roman" panose="02020603050405020304" pitchFamily="18" charset="0"/>
                        </a:rPr>
                        <a:t>CIP</a:t>
                      </a:r>
                      <a:endParaRPr lang="en-US" sz="1100" dirty="0"/>
                    </a:p>
                  </a:txBody>
                  <a:tcPr anchor="ctr"/>
                </a:tc>
                <a:tc>
                  <a:txBody>
                    <a:bodyPr/>
                    <a:lstStyle/>
                    <a:p>
                      <a:pPr algn="ctr" fontAlgn="ctr"/>
                      <a:r>
                        <a:rPr lang="en-US" sz="1100" b="0" i="0" u="none" strike="noStrike" dirty="0">
                          <a:solidFill>
                            <a:srgbClr val="000000"/>
                          </a:solidFill>
                          <a:effectLst/>
                          <a:latin typeface="Times New Roman" panose="02020603050405020304" pitchFamily="18" charset="0"/>
                        </a:rPr>
                        <a:t>11.0901</a:t>
                      </a:r>
                    </a:p>
                  </a:txBody>
                  <a:tcPr marL="9525" marR="9525" marT="9525" marB="0" anchor="ctr"/>
                </a:tc>
                <a:tc>
                  <a:txBody>
                    <a:bodyPr/>
                    <a:lstStyle/>
                    <a:p>
                      <a:pPr algn="ctr" fontAlgn="ctr"/>
                      <a:r>
                        <a:rPr lang="en-US" sz="1100" b="0" i="0" u="none" strike="noStrike" dirty="0">
                          <a:solidFill>
                            <a:srgbClr val="000000"/>
                          </a:solidFill>
                          <a:effectLst/>
                          <a:latin typeface="Times New Roman" panose="02020603050405020304" pitchFamily="18" charset="0"/>
                        </a:rPr>
                        <a:t>11.0201</a:t>
                      </a:r>
                    </a:p>
                  </a:txBody>
                  <a:tcPr marL="9525" marR="9525" marT="9525" marB="0" anchor="ctr"/>
                </a:tc>
                <a:tc>
                  <a:txBody>
                    <a:bodyPr/>
                    <a:lstStyle/>
                    <a:p>
                      <a:pPr algn="ctr" fontAlgn="ctr"/>
                      <a:r>
                        <a:rPr lang="en-US" sz="1100" b="0" i="0" u="none" strike="noStrike" dirty="0">
                          <a:solidFill>
                            <a:srgbClr val="000000"/>
                          </a:solidFill>
                          <a:effectLst/>
                          <a:latin typeface="Times New Roman" panose="02020603050405020304" pitchFamily="18" charset="0"/>
                        </a:rPr>
                        <a:t>11.0802</a:t>
                      </a:r>
                    </a:p>
                  </a:txBody>
                  <a:tcPr marL="9525" marR="9525" marT="9525" marB="0" anchor="ctr"/>
                </a:tc>
                <a:tc>
                  <a:txBody>
                    <a:bodyPr/>
                    <a:lstStyle/>
                    <a:p>
                      <a:pPr algn="ctr" fontAlgn="ctr"/>
                      <a:r>
                        <a:rPr lang="en-US" sz="1100" b="0" i="0" u="none" strike="noStrike" dirty="0">
                          <a:solidFill>
                            <a:srgbClr val="000000"/>
                          </a:solidFill>
                          <a:effectLst/>
                          <a:latin typeface="Times New Roman" panose="02020603050405020304" pitchFamily="18" charset="0"/>
                        </a:rPr>
                        <a:t>52.1302</a:t>
                      </a:r>
                    </a:p>
                  </a:txBody>
                  <a:tcPr marL="9525" marR="9525" marT="9525" marB="0" anchor="ctr"/>
                </a:tc>
                <a:tc>
                  <a:txBody>
                    <a:bodyPr/>
                    <a:lstStyle/>
                    <a:p>
                      <a:pPr algn="ctr" fontAlgn="ctr"/>
                      <a:r>
                        <a:rPr lang="en-US" sz="1100" b="0" i="0" u="none" strike="noStrike" dirty="0">
                          <a:solidFill>
                            <a:srgbClr val="000000"/>
                          </a:solidFill>
                          <a:effectLst/>
                          <a:latin typeface="Times New Roman" panose="02020603050405020304" pitchFamily="18" charset="0"/>
                        </a:rPr>
                        <a:t>11.1003</a:t>
                      </a:r>
                    </a:p>
                  </a:txBody>
                  <a:tcPr marL="9525" marR="9525" marT="9525" marB="0" anchor="ctr"/>
                </a:tc>
                <a:tc>
                  <a:txBody>
                    <a:bodyPr/>
                    <a:lstStyle/>
                    <a:p>
                      <a:pPr algn="ctr" fontAlgn="ctr"/>
                      <a:r>
                        <a:rPr lang="en-US" sz="1100" b="0" i="0" u="none" strike="noStrike" dirty="0">
                          <a:solidFill>
                            <a:srgbClr val="000000"/>
                          </a:solidFill>
                          <a:effectLst/>
                          <a:latin typeface="Times New Roman" panose="02020603050405020304" pitchFamily="18" charset="0"/>
                        </a:rPr>
                        <a:t>47.0104</a:t>
                      </a:r>
                    </a:p>
                  </a:txBody>
                  <a:tcPr marL="9525" marR="9525" marT="9525" marB="0" anchor="ctr"/>
                </a:tc>
                <a:tc>
                  <a:txBody>
                    <a:bodyPr/>
                    <a:lstStyle/>
                    <a:p>
                      <a:pPr algn="ctr" fontAlgn="ctr"/>
                      <a:r>
                        <a:rPr lang="en-US" sz="1100" b="0" i="0" u="none" strike="noStrike" dirty="0">
                          <a:solidFill>
                            <a:srgbClr val="000000"/>
                          </a:solidFill>
                          <a:effectLst/>
                          <a:latin typeface="Times New Roman" panose="02020603050405020304" pitchFamily="18" charset="0"/>
                        </a:rPr>
                        <a:t>11.0802</a:t>
                      </a:r>
                    </a:p>
                  </a:txBody>
                  <a:tcPr marL="9525" marR="9525" marT="9525" marB="0"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effectLst/>
                          <a:latin typeface="Times New Roman" panose="02020603050405020304" pitchFamily="18" charset="0"/>
                        </a:rPr>
                        <a:t>Certification(s) </a:t>
                      </a:r>
                    </a:p>
                    <a:p>
                      <a:endParaRPr lang="en-US" sz="1100" dirty="0"/>
                    </a:p>
                  </a:txBody>
                  <a:tcPr anchor="ctr"/>
                </a:tc>
                <a:tc>
                  <a:txBody>
                    <a:bodyPr/>
                    <a:lstStyle/>
                    <a:p>
                      <a:pPr algn="ctr" fontAlgn="ctr"/>
                      <a:r>
                        <a:rPr lang="en-US" sz="1100" b="1" i="0" u="none" strike="noStrike" dirty="0">
                          <a:solidFill>
                            <a:srgbClr val="000000"/>
                          </a:solidFill>
                          <a:effectLst/>
                          <a:latin typeface="Times New Roman" panose="02020603050405020304" pitchFamily="18" charset="0"/>
                        </a:rPr>
                        <a:t>2 Certifications:</a:t>
                      </a:r>
                      <a:r>
                        <a:rPr lang="en-US" sz="1100" b="0" i="0" u="none" strike="noStrike" dirty="0">
                          <a:solidFill>
                            <a:srgbClr val="000000"/>
                          </a:solidFill>
                          <a:effectLst/>
                          <a:latin typeface="Times New Roman" panose="02020603050405020304" pitchFamily="18" charset="0"/>
                        </a:rPr>
                        <a:t/>
                      </a:r>
                      <a:br>
                        <a:rPr lang="en-US" sz="1100" b="0" i="0" u="none" strike="noStrike" dirty="0">
                          <a:solidFill>
                            <a:srgbClr val="000000"/>
                          </a:solidFill>
                          <a:effectLst/>
                          <a:latin typeface="Times New Roman" panose="02020603050405020304" pitchFamily="18" charset="0"/>
                        </a:rPr>
                      </a:br>
                      <a:r>
                        <a:rPr lang="en-US" sz="1100" b="0" i="0" u="none" strike="noStrike" dirty="0">
                          <a:solidFill>
                            <a:srgbClr val="000000"/>
                          </a:solidFill>
                          <a:effectLst/>
                          <a:latin typeface="Times New Roman" panose="02020603050405020304" pitchFamily="18" charset="0"/>
                        </a:rPr>
                        <a:t>CompTIA A+ </a:t>
                      </a:r>
                      <a:br>
                        <a:rPr lang="en-US" sz="1100" b="0" i="0" u="none" strike="noStrike" dirty="0">
                          <a:solidFill>
                            <a:srgbClr val="000000"/>
                          </a:solidFill>
                          <a:effectLst/>
                          <a:latin typeface="Times New Roman" panose="02020603050405020304" pitchFamily="18" charset="0"/>
                        </a:rPr>
                      </a:br>
                      <a:r>
                        <a:rPr lang="en-US" sz="1100" b="0" i="0" u="none" strike="noStrike" dirty="0">
                          <a:solidFill>
                            <a:srgbClr val="000000"/>
                          </a:solidFill>
                          <a:effectLst/>
                          <a:latin typeface="Times New Roman" panose="02020603050405020304" pitchFamily="18" charset="0"/>
                        </a:rPr>
                        <a:t>OR</a:t>
                      </a:r>
                      <a:br>
                        <a:rPr lang="en-US" sz="1100" b="0" i="0" u="none" strike="noStrike" dirty="0">
                          <a:solidFill>
                            <a:srgbClr val="000000"/>
                          </a:solidFill>
                          <a:effectLst/>
                          <a:latin typeface="Times New Roman" panose="02020603050405020304" pitchFamily="18" charset="0"/>
                        </a:rPr>
                      </a:br>
                      <a:r>
                        <a:rPr lang="en-US" sz="1100" b="0" i="0" u="none" strike="noStrike" dirty="0">
                          <a:solidFill>
                            <a:srgbClr val="000000"/>
                          </a:solidFill>
                          <a:effectLst/>
                          <a:latin typeface="Times New Roman" panose="02020603050405020304" pitchFamily="18" charset="0"/>
                        </a:rPr>
                        <a:t>MTA Security Fundamentals</a:t>
                      </a:r>
                      <a:br>
                        <a:rPr lang="en-US" sz="1100" b="0" i="0" u="none" strike="noStrike" dirty="0">
                          <a:solidFill>
                            <a:srgbClr val="000000"/>
                          </a:solidFill>
                          <a:effectLst/>
                          <a:latin typeface="Times New Roman" panose="02020603050405020304" pitchFamily="18" charset="0"/>
                        </a:rPr>
                      </a:br>
                      <a:r>
                        <a:rPr lang="en-US" sz="1100" b="1" i="0" u="none" strike="noStrike" dirty="0">
                          <a:solidFill>
                            <a:srgbClr val="000000"/>
                          </a:solidFill>
                          <a:effectLst/>
                          <a:latin typeface="Times New Roman" panose="02020603050405020304" pitchFamily="18" charset="0"/>
                        </a:rPr>
                        <a:t>AND</a:t>
                      </a:r>
                      <a:r>
                        <a:rPr lang="en-US" sz="1100" b="0" i="0" u="none" strike="noStrike" dirty="0">
                          <a:solidFill>
                            <a:srgbClr val="000000"/>
                          </a:solidFill>
                          <a:effectLst/>
                          <a:latin typeface="Times New Roman" panose="02020603050405020304" pitchFamily="18" charset="0"/>
                        </a:rPr>
                        <a:t/>
                      </a:r>
                      <a:br>
                        <a:rPr lang="en-US" sz="1100" b="0" i="0" u="none" strike="noStrike" dirty="0">
                          <a:solidFill>
                            <a:srgbClr val="000000"/>
                          </a:solidFill>
                          <a:effectLst/>
                          <a:latin typeface="Times New Roman" panose="02020603050405020304" pitchFamily="18" charset="0"/>
                        </a:rPr>
                      </a:br>
                      <a:r>
                        <a:rPr lang="en-US" sz="1100" b="0" i="0" u="none" strike="noStrike" dirty="0">
                          <a:solidFill>
                            <a:srgbClr val="000000"/>
                          </a:solidFill>
                          <a:effectLst/>
                          <a:latin typeface="Times New Roman" panose="02020603050405020304" pitchFamily="18" charset="0"/>
                        </a:rPr>
                        <a:t>CompTIA Network+ </a:t>
                      </a:r>
                      <a:br>
                        <a:rPr lang="en-US" sz="1100" b="0" i="0" u="none" strike="noStrike" dirty="0">
                          <a:solidFill>
                            <a:srgbClr val="000000"/>
                          </a:solidFill>
                          <a:effectLst/>
                          <a:latin typeface="Times New Roman" panose="02020603050405020304" pitchFamily="18" charset="0"/>
                        </a:rPr>
                      </a:br>
                      <a:r>
                        <a:rPr lang="en-US" sz="1100" b="0" i="0" u="none" strike="noStrike" dirty="0">
                          <a:solidFill>
                            <a:srgbClr val="000000"/>
                          </a:solidFill>
                          <a:effectLst/>
                          <a:latin typeface="Times New Roman" panose="02020603050405020304" pitchFamily="18" charset="0"/>
                        </a:rPr>
                        <a:t>OR</a:t>
                      </a:r>
                      <a:br>
                        <a:rPr lang="en-US" sz="1100" b="0" i="0" u="none" strike="noStrike" dirty="0">
                          <a:solidFill>
                            <a:srgbClr val="000000"/>
                          </a:solidFill>
                          <a:effectLst/>
                          <a:latin typeface="Times New Roman" panose="02020603050405020304" pitchFamily="18" charset="0"/>
                        </a:rPr>
                      </a:br>
                      <a:r>
                        <a:rPr lang="en-US" sz="1100" b="0" i="0" u="none" strike="noStrike" dirty="0">
                          <a:solidFill>
                            <a:srgbClr val="000000"/>
                          </a:solidFill>
                          <a:effectLst/>
                          <a:latin typeface="Times New Roman" panose="02020603050405020304" pitchFamily="18" charset="0"/>
                        </a:rPr>
                        <a:t>MTA Networking</a:t>
                      </a:r>
                    </a:p>
                  </a:txBody>
                  <a:tcPr marL="9525" marR="9525" marT="9525" marB="0" anchor="ctr"/>
                </a:tc>
                <a:tc>
                  <a:txBody>
                    <a:bodyPr/>
                    <a:lstStyle/>
                    <a:p>
                      <a:pPr algn="ctr" fontAlgn="ctr"/>
                      <a:r>
                        <a:rPr lang="en-US" sz="1100" b="1" i="0" u="none" strike="noStrike" dirty="0">
                          <a:solidFill>
                            <a:srgbClr val="000000"/>
                          </a:solidFill>
                          <a:effectLst/>
                          <a:latin typeface="Times New Roman" panose="02020603050405020304" pitchFamily="18" charset="0"/>
                        </a:rPr>
                        <a:t>2 Certifications:</a:t>
                      </a:r>
                      <a:r>
                        <a:rPr lang="en-US" sz="1100" b="0" i="0" u="none" strike="noStrike" dirty="0">
                          <a:solidFill>
                            <a:srgbClr val="000000"/>
                          </a:solidFill>
                          <a:effectLst/>
                          <a:latin typeface="Times New Roman" panose="02020603050405020304" pitchFamily="18" charset="0"/>
                        </a:rPr>
                        <a:t/>
                      </a:r>
                      <a:br>
                        <a:rPr lang="en-US" sz="1100" b="0" i="0" u="none" strike="noStrike" dirty="0">
                          <a:solidFill>
                            <a:srgbClr val="000000"/>
                          </a:solidFill>
                          <a:effectLst/>
                          <a:latin typeface="Times New Roman" panose="02020603050405020304" pitchFamily="18" charset="0"/>
                        </a:rPr>
                      </a:br>
                      <a:r>
                        <a:rPr lang="en-US" sz="1100" b="0" i="0" u="none" strike="noStrike" dirty="0">
                          <a:solidFill>
                            <a:srgbClr val="000000"/>
                          </a:solidFill>
                          <a:effectLst/>
                          <a:latin typeface="Times New Roman" panose="02020603050405020304" pitchFamily="18" charset="0"/>
                        </a:rPr>
                        <a:t>CompTIA A+ </a:t>
                      </a:r>
                      <a:br>
                        <a:rPr lang="en-US" sz="1100" b="0" i="0" u="none" strike="noStrike" dirty="0">
                          <a:solidFill>
                            <a:srgbClr val="000000"/>
                          </a:solidFill>
                          <a:effectLst/>
                          <a:latin typeface="Times New Roman" panose="02020603050405020304" pitchFamily="18" charset="0"/>
                        </a:rPr>
                      </a:br>
                      <a:r>
                        <a:rPr lang="en-US" sz="1100" b="0" i="0" u="none" strike="noStrike" dirty="0">
                          <a:solidFill>
                            <a:srgbClr val="000000"/>
                          </a:solidFill>
                          <a:effectLst/>
                          <a:latin typeface="Times New Roman" panose="02020603050405020304" pitchFamily="18" charset="0"/>
                        </a:rPr>
                        <a:t>OR</a:t>
                      </a:r>
                      <a:br>
                        <a:rPr lang="en-US" sz="1100" b="0" i="0" u="none" strike="noStrike" dirty="0">
                          <a:solidFill>
                            <a:srgbClr val="000000"/>
                          </a:solidFill>
                          <a:effectLst/>
                          <a:latin typeface="Times New Roman" panose="02020603050405020304" pitchFamily="18" charset="0"/>
                        </a:rPr>
                      </a:br>
                      <a:r>
                        <a:rPr lang="en-US" sz="1100" b="0" i="0" u="none" strike="noStrike" dirty="0">
                          <a:solidFill>
                            <a:srgbClr val="000000"/>
                          </a:solidFill>
                          <a:effectLst/>
                          <a:latin typeface="Times New Roman" panose="02020603050405020304" pitchFamily="18" charset="0"/>
                        </a:rPr>
                        <a:t>MTA Security Fundamentals</a:t>
                      </a:r>
                      <a:br>
                        <a:rPr lang="en-US" sz="1100" b="0" i="0" u="none" strike="noStrike" dirty="0">
                          <a:solidFill>
                            <a:srgbClr val="000000"/>
                          </a:solidFill>
                          <a:effectLst/>
                          <a:latin typeface="Times New Roman" panose="02020603050405020304" pitchFamily="18" charset="0"/>
                        </a:rPr>
                      </a:br>
                      <a:r>
                        <a:rPr lang="en-US" sz="1100" b="1" i="0" u="none" strike="noStrike" dirty="0">
                          <a:solidFill>
                            <a:srgbClr val="000000"/>
                          </a:solidFill>
                          <a:effectLst/>
                          <a:latin typeface="Times New Roman" panose="02020603050405020304" pitchFamily="18" charset="0"/>
                        </a:rPr>
                        <a:t>AND</a:t>
                      </a:r>
                      <a:r>
                        <a:rPr lang="en-US" sz="1100" b="0" i="0" u="none" strike="noStrike" dirty="0">
                          <a:solidFill>
                            <a:srgbClr val="000000"/>
                          </a:solidFill>
                          <a:effectLst/>
                          <a:latin typeface="Times New Roman" panose="02020603050405020304" pitchFamily="18" charset="0"/>
                        </a:rPr>
                        <a:t/>
                      </a:r>
                      <a:br>
                        <a:rPr lang="en-US" sz="1100" b="0" i="0" u="none" strike="noStrike" dirty="0">
                          <a:solidFill>
                            <a:srgbClr val="000000"/>
                          </a:solidFill>
                          <a:effectLst/>
                          <a:latin typeface="Times New Roman" panose="02020603050405020304" pitchFamily="18" charset="0"/>
                        </a:rPr>
                      </a:br>
                      <a:r>
                        <a:rPr lang="en-US" sz="1100" b="0" i="0" u="none" strike="noStrike" dirty="0">
                          <a:solidFill>
                            <a:srgbClr val="000000"/>
                          </a:solidFill>
                          <a:effectLst/>
                          <a:latin typeface="Times New Roman" panose="02020603050405020304" pitchFamily="18" charset="0"/>
                        </a:rPr>
                        <a:t>MTA Software Development </a:t>
                      </a:r>
                      <a:br>
                        <a:rPr lang="en-US" sz="1100" b="0" i="0" u="none" strike="noStrike" dirty="0">
                          <a:solidFill>
                            <a:srgbClr val="000000"/>
                          </a:solidFill>
                          <a:effectLst/>
                          <a:latin typeface="Times New Roman" panose="02020603050405020304" pitchFamily="18" charset="0"/>
                        </a:rPr>
                      </a:br>
                      <a:r>
                        <a:rPr lang="en-US" sz="1100" b="0" i="0" u="none" strike="noStrike" dirty="0">
                          <a:solidFill>
                            <a:srgbClr val="000000"/>
                          </a:solidFill>
                          <a:effectLst/>
                          <a:latin typeface="Times New Roman" panose="02020603050405020304" pitchFamily="18" charset="0"/>
                        </a:rPr>
                        <a:t>OR</a:t>
                      </a:r>
                      <a:br>
                        <a:rPr lang="en-US" sz="1100" b="0" i="0" u="none" strike="noStrike" dirty="0">
                          <a:solidFill>
                            <a:srgbClr val="000000"/>
                          </a:solidFill>
                          <a:effectLst/>
                          <a:latin typeface="Times New Roman" panose="02020603050405020304" pitchFamily="18" charset="0"/>
                        </a:rPr>
                      </a:br>
                      <a:r>
                        <a:rPr lang="en-US" sz="1100" b="0" i="0" u="none" strike="sngStrike" dirty="0">
                          <a:solidFill>
                            <a:srgbClr val="000000"/>
                          </a:solidFill>
                          <a:effectLst/>
                          <a:latin typeface="Times New Roman" panose="02020603050405020304" pitchFamily="18" charset="0"/>
                        </a:rPr>
                        <a:t>ILE RPG Certified Associate</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b"/>
                      <a:r>
                        <a:rPr lang="en-US" sz="1100" b="1" i="0" u="none" strike="noStrike" dirty="0">
                          <a:solidFill>
                            <a:srgbClr val="000000"/>
                          </a:solidFill>
                          <a:effectLst/>
                          <a:latin typeface="Times New Roman" panose="02020603050405020304" pitchFamily="18" charset="0"/>
                        </a:rPr>
                        <a:t>2 Certifications:</a:t>
                      </a:r>
                      <a:r>
                        <a:rPr lang="en-US" sz="1100" b="0" i="0" u="none" strike="noStrike" dirty="0">
                          <a:solidFill>
                            <a:srgbClr val="000000"/>
                          </a:solidFill>
                          <a:effectLst/>
                          <a:latin typeface="Times New Roman" panose="02020603050405020304" pitchFamily="18" charset="0"/>
                        </a:rPr>
                        <a:t/>
                      </a:r>
                      <a:br>
                        <a:rPr lang="en-US" sz="1100" b="0" i="0" u="none" strike="noStrike" dirty="0">
                          <a:solidFill>
                            <a:srgbClr val="000000"/>
                          </a:solidFill>
                          <a:effectLst/>
                          <a:latin typeface="Times New Roman" panose="02020603050405020304" pitchFamily="18" charset="0"/>
                        </a:rPr>
                      </a:br>
                      <a:r>
                        <a:rPr lang="en-US" sz="1100" b="0" i="0" u="none" strike="noStrike" dirty="0">
                          <a:solidFill>
                            <a:srgbClr val="000000"/>
                          </a:solidFill>
                          <a:effectLst/>
                          <a:latin typeface="Times New Roman" panose="02020603050405020304" pitchFamily="18" charset="0"/>
                        </a:rPr>
                        <a:t>CompTIA A+ </a:t>
                      </a:r>
                      <a:br>
                        <a:rPr lang="en-US" sz="1100" b="0" i="0" u="none" strike="noStrike" dirty="0">
                          <a:solidFill>
                            <a:srgbClr val="000000"/>
                          </a:solidFill>
                          <a:effectLst/>
                          <a:latin typeface="Times New Roman" panose="02020603050405020304" pitchFamily="18" charset="0"/>
                        </a:rPr>
                      </a:br>
                      <a:r>
                        <a:rPr lang="en-US" sz="1100" b="1" i="0" u="none" strike="noStrike" dirty="0">
                          <a:solidFill>
                            <a:srgbClr val="000000"/>
                          </a:solidFill>
                          <a:effectLst/>
                          <a:latin typeface="Times New Roman" panose="02020603050405020304" pitchFamily="18" charset="0"/>
                        </a:rPr>
                        <a:t>AND</a:t>
                      </a:r>
                      <a:r>
                        <a:rPr lang="en-US" sz="1100" b="0" i="0" u="none" strike="noStrike" dirty="0">
                          <a:solidFill>
                            <a:srgbClr val="000000"/>
                          </a:solidFill>
                          <a:effectLst/>
                          <a:latin typeface="Times New Roman" panose="02020603050405020304" pitchFamily="18" charset="0"/>
                        </a:rPr>
                        <a:t/>
                      </a:r>
                      <a:br>
                        <a:rPr lang="en-US" sz="1100" b="0" i="0" u="none" strike="noStrike" dirty="0">
                          <a:solidFill>
                            <a:srgbClr val="000000"/>
                          </a:solidFill>
                          <a:effectLst/>
                          <a:latin typeface="Times New Roman" panose="02020603050405020304" pitchFamily="18" charset="0"/>
                        </a:rPr>
                      </a:br>
                      <a:r>
                        <a:rPr lang="en-US" sz="1100" b="0" i="0" u="none" strike="noStrike" dirty="0">
                          <a:solidFill>
                            <a:srgbClr val="000000"/>
                          </a:solidFill>
                          <a:effectLst/>
                          <a:latin typeface="Times New Roman" panose="02020603050405020304" pitchFamily="18" charset="0"/>
                        </a:rPr>
                        <a:t>CIW Database Design Specialist </a:t>
                      </a:r>
                    </a:p>
                  </a:txBody>
                  <a:tcPr marL="9525" marR="9525" marT="9525" marB="0" anchor="ctr"/>
                </a:tc>
                <a:tc>
                  <a:txBody>
                    <a:bodyPr/>
                    <a:lstStyle/>
                    <a:p>
                      <a:pPr algn="ctr" fontAlgn="ctr"/>
                      <a:r>
                        <a:rPr lang="en-US" sz="1100" b="1" i="0" u="none" strike="noStrike" dirty="0">
                          <a:solidFill>
                            <a:srgbClr val="000000"/>
                          </a:solidFill>
                          <a:effectLst/>
                          <a:latin typeface="Times New Roman" panose="02020603050405020304" pitchFamily="18" charset="0"/>
                        </a:rPr>
                        <a:t>2 Certifications:</a:t>
                      </a:r>
                      <a:r>
                        <a:rPr lang="en-US" sz="1100" b="0" i="0" u="none" strike="noStrike" dirty="0">
                          <a:solidFill>
                            <a:srgbClr val="000000"/>
                          </a:solidFill>
                          <a:effectLst/>
                          <a:latin typeface="Times New Roman" panose="02020603050405020304" pitchFamily="18" charset="0"/>
                        </a:rPr>
                        <a:t/>
                      </a:r>
                      <a:br>
                        <a:rPr lang="en-US" sz="1100" b="0" i="0" u="none" strike="noStrike" dirty="0">
                          <a:solidFill>
                            <a:srgbClr val="000000"/>
                          </a:solidFill>
                          <a:effectLst/>
                          <a:latin typeface="Times New Roman" panose="02020603050405020304" pitchFamily="18" charset="0"/>
                        </a:rPr>
                      </a:br>
                      <a:r>
                        <a:rPr lang="en-US" sz="1100" b="0" i="0" u="none" strike="noStrike" dirty="0">
                          <a:solidFill>
                            <a:srgbClr val="000000"/>
                          </a:solidFill>
                          <a:effectLst/>
                          <a:latin typeface="Times New Roman" panose="02020603050405020304" pitchFamily="18" charset="0"/>
                        </a:rPr>
                        <a:t>CompTIA A+ </a:t>
                      </a:r>
                      <a:br>
                        <a:rPr lang="en-US" sz="1100" b="0" i="0" u="none" strike="noStrike" dirty="0">
                          <a:solidFill>
                            <a:srgbClr val="000000"/>
                          </a:solidFill>
                          <a:effectLst/>
                          <a:latin typeface="Times New Roman" panose="02020603050405020304" pitchFamily="18" charset="0"/>
                        </a:rPr>
                      </a:br>
                      <a:r>
                        <a:rPr lang="en-US" sz="1100" b="1" i="0" u="none" strike="noStrike" dirty="0">
                          <a:solidFill>
                            <a:srgbClr val="000000"/>
                          </a:solidFill>
                          <a:effectLst/>
                          <a:latin typeface="Times New Roman" panose="02020603050405020304" pitchFamily="18" charset="0"/>
                        </a:rPr>
                        <a:t>AND</a:t>
                      </a:r>
                      <a:r>
                        <a:rPr lang="en-US" sz="1100" b="0" i="0" u="none" strike="noStrike" dirty="0">
                          <a:solidFill>
                            <a:srgbClr val="000000"/>
                          </a:solidFill>
                          <a:effectLst/>
                          <a:latin typeface="Times New Roman" panose="02020603050405020304" pitchFamily="18" charset="0"/>
                        </a:rPr>
                        <a:t/>
                      </a:r>
                      <a:br>
                        <a:rPr lang="en-US" sz="1100" b="0" i="0" u="none" strike="noStrike" dirty="0">
                          <a:solidFill>
                            <a:srgbClr val="000000"/>
                          </a:solidFill>
                          <a:effectLst/>
                          <a:latin typeface="Times New Roman" panose="02020603050405020304" pitchFamily="18" charset="0"/>
                        </a:rPr>
                      </a:br>
                      <a:r>
                        <a:rPr lang="en-US" sz="1100" b="0" i="0" u="none" strike="sngStrike" dirty="0">
                          <a:solidFill>
                            <a:srgbClr val="000000"/>
                          </a:solidFill>
                          <a:effectLst/>
                          <a:latin typeface="Times New Roman" panose="02020603050405020304" pitchFamily="18" charset="0"/>
                        </a:rPr>
                        <a:t>SAS Base Programmer Certification</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b="1" i="0" u="none" strike="noStrike" dirty="0">
                          <a:solidFill>
                            <a:srgbClr val="000000"/>
                          </a:solidFill>
                          <a:effectLst/>
                          <a:latin typeface="Times New Roman" panose="02020603050405020304" pitchFamily="18" charset="0"/>
                        </a:rPr>
                        <a:t>2 Certifications:</a:t>
                      </a:r>
                      <a:r>
                        <a:rPr lang="en-US" sz="1100" b="0" i="0" u="none" strike="noStrike" dirty="0">
                          <a:solidFill>
                            <a:srgbClr val="000000"/>
                          </a:solidFill>
                          <a:effectLst/>
                          <a:latin typeface="Times New Roman" panose="02020603050405020304" pitchFamily="18" charset="0"/>
                        </a:rPr>
                        <a:t/>
                      </a:r>
                      <a:br>
                        <a:rPr lang="en-US" sz="1100" b="0" i="0" u="none" strike="noStrike" dirty="0">
                          <a:solidFill>
                            <a:srgbClr val="000000"/>
                          </a:solidFill>
                          <a:effectLst/>
                          <a:latin typeface="Times New Roman" panose="02020603050405020304" pitchFamily="18" charset="0"/>
                        </a:rPr>
                      </a:br>
                      <a:r>
                        <a:rPr lang="en-US" sz="1100" b="0" i="0" u="none" strike="noStrike" dirty="0">
                          <a:solidFill>
                            <a:srgbClr val="000000"/>
                          </a:solidFill>
                          <a:effectLst/>
                          <a:latin typeface="Times New Roman" panose="02020603050405020304" pitchFamily="18" charset="0"/>
                        </a:rPr>
                        <a:t>CompTIA A+ </a:t>
                      </a:r>
                      <a:br>
                        <a:rPr lang="en-US" sz="1100" b="0" i="0" u="none" strike="noStrike" dirty="0">
                          <a:solidFill>
                            <a:srgbClr val="000000"/>
                          </a:solidFill>
                          <a:effectLst/>
                          <a:latin typeface="Times New Roman" panose="02020603050405020304" pitchFamily="18" charset="0"/>
                        </a:rPr>
                      </a:br>
                      <a:r>
                        <a:rPr lang="en-US" sz="1100" b="1" i="0" u="none" strike="noStrike" dirty="0">
                          <a:solidFill>
                            <a:srgbClr val="000000"/>
                          </a:solidFill>
                          <a:effectLst/>
                          <a:latin typeface="Times New Roman" panose="02020603050405020304" pitchFamily="18" charset="0"/>
                        </a:rPr>
                        <a:t>AND</a:t>
                      </a:r>
                      <a:r>
                        <a:rPr lang="en-US" sz="1100" b="0" i="0" u="none" strike="noStrike" dirty="0">
                          <a:solidFill>
                            <a:srgbClr val="000000"/>
                          </a:solidFill>
                          <a:effectLst/>
                          <a:latin typeface="Times New Roman" panose="02020603050405020304" pitchFamily="18" charset="0"/>
                        </a:rPr>
                        <a:t/>
                      </a:r>
                      <a:br>
                        <a:rPr lang="en-US" sz="1100" b="0" i="0" u="none" strike="noStrike" dirty="0">
                          <a:solidFill>
                            <a:srgbClr val="000000"/>
                          </a:solidFill>
                          <a:effectLst/>
                          <a:latin typeface="Times New Roman" panose="02020603050405020304" pitchFamily="18" charset="0"/>
                        </a:rPr>
                      </a:br>
                      <a:r>
                        <a:rPr lang="en-US" sz="1100" b="0" i="0" u="none" strike="noStrike" dirty="0">
                          <a:solidFill>
                            <a:srgbClr val="000000"/>
                          </a:solidFill>
                          <a:effectLst/>
                          <a:latin typeface="Times New Roman" panose="02020603050405020304" pitchFamily="18" charset="0"/>
                        </a:rPr>
                        <a:t>CompTIA Security+</a:t>
                      </a:r>
                    </a:p>
                  </a:txBody>
                  <a:tcPr marL="9525" marR="9525" marT="9525" marB="0" anchor="ctr"/>
                </a:tc>
                <a:tc>
                  <a:txBody>
                    <a:bodyPr/>
                    <a:lstStyle/>
                    <a:p>
                      <a:pPr algn="ctr" fontAlgn="b"/>
                      <a:r>
                        <a:rPr lang="en-US" sz="1100" b="0" i="0" u="none" strike="noStrike" dirty="0">
                          <a:solidFill>
                            <a:srgbClr val="000000"/>
                          </a:solidFill>
                          <a:effectLst/>
                          <a:latin typeface="Times New Roman" panose="02020603050405020304" pitchFamily="18" charset="0"/>
                        </a:rPr>
                        <a:t/>
                      </a:r>
                      <a:br>
                        <a:rPr lang="en-US" sz="1100" b="0" i="0" u="none" strike="noStrike" dirty="0">
                          <a:solidFill>
                            <a:srgbClr val="000000"/>
                          </a:solidFill>
                          <a:effectLst/>
                          <a:latin typeface="Times New Roman" panose="02020603050405020304" pitchFamily="18" charset="0"/>
                        </a:rPr>
                      </a:br>
                      <a:r>
                        <a:rPr lang="en-US" sz="1100" b="0" i="0" u="none" strike="noStrike" dirty="0">
                          <a:solidFill>
                            <a:srgbClr val="000000"/>
                          </a:solidFill>
                          <a:effectLst/>
                          <a:latin typeface="Times New Roman" panose="02020603050405020304" pitchFamily="18" charset="0"/>
                        </a:rPr>
                        <a:t>CompTIA A+ </a:t>
                      </a:r>
                      <a:br>
                        <a:rPr lang="en-US" sz="1100" b="0" i="0" u="none" strike="noStrike" dirty="0">
                          <a:solidFill>
                            <a:srgbClr val="000000"/>
                          </a:solidFill>
                          <a:effectLst/>
                          <a:latin typeface="Times New Roman" panose="02020603050405020304" pitchFamily="18" charset="0"/>
                        </a:rPr>
                      </a:b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100" b="1" i="0" u="none" strike="noStrike" dirty="0">
                          <a:solidFill>
                            <a:srgbClr val="000000"/>
                          </a:solidFill>
                          <a:effectLst/>
                          <a:latin typeface="Times New Roman" panose="02020603050405020304" pitchFamily="18" charset="0"/>
                        </a:rPr>
                        <a:t>2 Certifications:</a:t>
                      </a:r>
                      <a:r>
                        <a:rPr lang="en-US" sz="1100" b="0" i="0" u="none" strike="noStrike" dirty="0">
                          <a:solidFill>
                            <a:srgbClr val="000000"/>
                          </a:solidFill>
                          <a:effectLst/>
                          <a:latin typeface="Times New Roman" panose="02020603050405020304" pitchFamily="18" charset="0"/>
                        </a:rPr>
                        <a:t/>
                      </a:r>
                      <a:br>
                        <a:rPr lang="en-US" sz="1100" b="0" i="0" u="none" strike="noStrike" dirty="0">
                          <a:solidFill>
                            <a:srgbClr val="000000"/>
                          </a:solidFill>
                          <a:effectLst/>
                          <a:latin typeface="Times New Roman" panose="02020603050405020304" pitchFamily="18" charset="0"/>
                        </a:rPr>
                      </a:br>
                      <a:r>
                        <a:rPr lang="en-US" sz="1100" b="0" i="0" u="none" strike="noStrike" dirty="0">
                          <a:solidFill>
                            <a:srgbClr val="000000"/>
                          </a:solidFill>
                          <a:effectLst/>
                          <a:latin typeface="Times New Roman" panose="02020603050405020304" pitchFamily="18" charset="0"/>
                        </a:rPr>
                        <a:t>CompTIA A+ </a:t>
                      </a:r>
                      <a:br>
                        <a:rPr lang="en-US" sz="1100" b="0" i="0" u="none" strike="noStrike" dirty="0">
                          <a:solidFill>
                            <a:srgbClr val="000000"/>
                          </a:solidFill>
                          <a:effectLst/>
                          <a:latin typeface="Times New Roman" panose="02020603050405020304" pitchFamily="18" charset="0"/>
                        </a:rPr>
                      </a:br>
                      <a:r>
                        <a:rPr lang="en-US" sz="1100" b="1" i="0" u="none" strike="noStrike" dirty="0">
                          <a:solidFill>
                            <a:srgbClr val="000000"/>
                          </a:solidFill>
                          <a:effectLst/>
                          <a:latin typeface="Times New Roman" panose="02020603050405020304" pitchFamily="18" charset="0"/>
                        </a:rPr>
                        <a:t>AND</a:t>
                      </a:r>
                      <a:r>
                        <a:rPr lang="en-US" sz="1100" b="0" i="0" u="none" strike="noStrike" dirty="0">
                          <a:solidFill>
                            <a:srgbClr val="000000"/>
                          </a:solidFill>
                          <a:effectLst/>
                          <a:latin typeface="Times New Roman" panose="02020603050405020304" pitchFamily="18" charset="0"/>
                        </a:rPr>
                        <a:t/>
                      </a:r>
                      <a:br>
                        <a:rPr lang="en-US" sz="1100" b="0" i="0" u="none" strike="noStrike" dirty="0">
                          <a:solidFill>
                            <a:srgbClr val="000000"/>
                          </a:solidFill>
                          <a:effectLst/>
                          <a:latin typeface="Times New Roman" panose="02020603050405020304" pitchFamily="18" charset="0"/>
                        </a:rPr>
                      </a:br>
                      <a:r>
                        <a:rPr lang="en-US" sz="1100" b="0" i="0" u="none" strike="noStrike" dirty="0">
                          <a:solidFill>
                            <a:srgbClr val="000000"/>
                          </a:solidFill>
                          <a:effectLst/>
                          <a:latin typeface="Times New Roman" panose="02020603050405020304" pitchFamily="18" charset="0"/>
                        </a:rPr>
                        <a:t>CIW Database Design Specialist </a:t>
                      </a:r>
                    </a:p>
                  </a:txBody>
                  <a:tcPr marL="9525" marR="9525" marT="9525" marB="0" anchor="ctr"/>
                </a:tc>
              </a:tr>
            </a:tbl>
          </a:graphicData>
        </a:graphic>
      </p:graphicFrame>
    </p:spTree>
    <p:extLst>
      <p:ext uri="{BB962C8B-B14F-4D97-AF65-F5344CB8AC3E}">
        <p14:creationId xmlns:p14="http://schemas.microsoft.com/office/powerpoint/2010/main" val="376390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16" y="255134"/>
            <a:ext cx="11842595" cy="1036850"/>
          </a:xfrm>
        </p:spPr>
        <p:txBody>
          <a:bodyPr/>
          <a:lstStyle/>
          <a:p>
            <a:pPr algn="ctr"/>
            <a:r>
              <a:rPr lang="en-US" dirty="0" smtClean="0">
                <a:latin typeface="Book Antiqua" panose="02040602050305030304" pitchFamily="18" charset="0"/>
                <a:cs typeface="Arial" panose="020B0604020202020204" pitchFamily="34" charset="0"/>
              </a:rPr>
              <a:t>Certifications </a:t>
            </a:r>
            <a:r>
              <a:rPr lang="en-US" sz="1600" dirty="0" smtClean="0">
                <a:latin typeface="Book Antiqua" panose="02040602050305030304" pitchFamily="18" charset="0"/>
                <a:cs typeface="Arial" panose="020B0604020202020204" pitchFamily="34" charset="0"/>
              </a:rPr>
              <a:t>cont’d</a:t>
            </a:r>
            <a:endParaRPr lang="en-US" sz="1600" dirty="0">
              <a:latin typeface="Book Antiqua" panose="02040602050305030304" pitchFamily="18"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7F8E3F6-DE14-48B2-B2BC-6FABA9630FB8}" type="slidenum">
              <a:rPr lang="en-US" smtClean="0"/>
              <a:t>13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39762160"/>
              </p:ext>
            </p:extLst>
          </p:nvPr>
        </p:nvGraphicFramePr>
        <p:xfrm>
          <a:off x="201168" y="1679448"/>
          <a:ext cx="11430000" cy="1996440"/>
        </p:xfrm>
        <a:graphic>
          <a:graphicData uri="http://schemas.openxmlformats.org/drawingml/2006/table">
            <a:tbl>
              <a:tblPr firstRow="1" bandRow="1">
                <a:tableStyleId>{5C22544A-7EE6-4342-B048-85BDC9FD1C3A}</a:tableStyleId>
              </a:tblPr>
              <a:tblGrid>
                <a:gridCol w="1252728"/>
                <a:gridCol w="1307592"/>
                <a:gridCol w="2130552"/>
                <a:gridCol w="1252728"/>
                <a:gridCol w="1691640"/>
                <a:gridCol w="2350008"/>
                <a:gridCol w="1444752"/>
              </a:tblGrid>
              <a:tr h="370840">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effectLst/>
                          <a:latin typeface="Calibri" panose="020F0502020204030204" pitchFamily="34" charset="0"/>
                        </a:rPr>
                        <a:t>                                Trades/Construction (NCCER)		</a:t>
                      </a:r>
                    </a:p>
                  </a:txBody>
                  <a:tcPr anchor="ctr"/>
                </a:tc>
                <a:tc hMerge="1">
                  <a:txBody>
                    <a:bodyPr/>
                    <a:lstStyle/>
                    <a:p>
                      <a:endParaRPr lang="en-US" sz="1100" dirty="0"/>
                    </a:p>
                  </a:txBody>
                  <a:tcPr/>
                </a:tc>
                <a:tc hMerge="1">
                  <a:txBody>
                    <a:bodyPr/>
                    <a:lstStyle/>
                    <a:p>
                      <a:endParaRPr lang="en-US" sz="1100" dirty="0"/>
                    </a:p>
                  </a:txBody>
                  <a:tcPr/>
                </a:tc>
                <a:tc hMerge="1">
                  <a:txBody>
                    <a:bodyPr/>
                    <a:lstStyle/>
                    <a:p>
                      <a:endParaRPr lang="en-US" sz="1100" dirty="0"/>
                    </a:p>
                  </a:txBody>
                  <a:tcPr/>
                </a:tc>
                <a:tc hMerge="1">
                  <a:txBody>
                    <a:bodyPr/>
                    <a:lstStyle/>
                    <a:p>
                      <a:endParaRPr lang="en-US" sz="1100" dirty="0"/>
                    </a:p>
                  </a:txBody>
                  <a:tcPr/>
                </a:tc>
                <a:tc hMerge="1">
                  <a:txBody>
                    <a:bodyPr/>
                    <a:lstStyle/>
                    <a:p>
                      <a:endParaRPr lang="en-US" sz="1100"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dirty="0"/>
                    </a:p>
                  </a:txBody>
                  <a:tcPr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effectLst/>
                          <a:latin typeface="Times New Roman" panose="02020603050405020304" pitchFamily="18" charset="0"/>
                        </a:rPr>
                        <a:t>Program Name</a:t>
                      </a:r>
                      <a:endParaRPr lang="en-US" sz="1100" dirty="0"/>
                    </a:p>
                  </a:txBody>
                  <a:tcPr anchor="ctr"/>
                </a:tc>
                <a:tc>
                  <a:txBody>
                    <a:bodyPr/>
                    <a:lstStyle/>
                    <a:p>
                      <a:pPr algn="ctr" fontAlgn="ctr"/>
                      <a:r>
                        <a:rPr lang="en-US" sz="1100" b="0" i="0" u="none" strike="noStrike" dirty="0">
                          <a:solidFill>
                            <a:srgbClr val="000000"/>
                          </a:solidFill>
                          <a:effectLst/>
                          <a:latin typeface="Times New Roman" panose="02020603050405020304" pitchFamily="18" charset="0"/>
                        </a:rPr>
                        <a:t>Carpentry</a:t>
                      </a:r>
                    </a:p>
                  </a:txBody>
                  <a:tcPr marL="9525" marR="9525" marT="9525" marB="0" anchor="ctr"/>
                </a:tc>
                <a:tc>
                  <a:txBody>
                    <a:bodyPr/>
                    <a:lstStyle/>
                    <a:p>
                      <a:pPr algn="ctr" fontAlgn="ctr"/>
                      <a:r>
                        <a:rPr lang="en-US" sz="1100" b="0" i="0" u="none" strike="noStrike" dirty="0">
                          <a:solidFill>
                            <a:srgbClr val="000000"/>
                          </a:solidFill>
                          <a:effectLst/>
                          <a:latin typeface="Times New Roman" panose="02020603050405020304" pitchFamily="18" charset="0"/>
                        </a:rPr>
                        <a:t>Construction</a:t>
                      </a:r>
                    </a:p>
                  </a:txBody>
                  <a:tcPr marL="9525" marR="9525" marT="9525" marB="0" anchor="ctr"/>
                </a:tc>
                <a:tc>
                  <a:txBody>
                    <a:bodyPr/>
                    <a:lstStyle/>
                    <a:p>
                      <a:pPr algn="ctr" fontAlgn="ctr"/>
                      <a:r>
                        <a:rPr lang="en-US" sz="1100" b="0" i="0" u="none" strike="noStrike" dirty="0">
                          <a:solidFill>
                            <a:srgbClr val="000000"/>
                          </a:solidFill>
                          <a:effectLst/>
                          <a:latin typeface="Times New Roman" panose="02020603050405020304" pitchFamily="18" charset="0"/>
                        </a:rPr>
                        <a:t>Electrical</a:t>
                      </a:r>
                    </a:p>
                  </a:txBody>
                  <a:tcPr marL="9525" marR="9525" marT="9525" marB="0" anchor="ctr"/>
                </a:tc>
                <a:tc>
                  <a:txBody>
                    <a:bodyPr/>
                    <a:lstStyle/>
                    <a:p>
                      <a:pPr algn="ctr" fontAlgn="ctr"/>
                      <a:r>
                        <a:rPr lang="en-US" sz="1100" b="0" i="0" u="none" strike="noStrike" dirty="0">
                          <a:solidFill>
                            <a:srgbClr val="333333"/>
                          </a:solidFill>
                          <a:effectLst/>
                          <a:latin typeface="Times New Roman" panose="02020603050405020304" pitchFamily="18" charset="0"/>
                        </a:rPr>
                        <a:t>Commercial/Residential Maintenance</a:t>
                      </a:r>
                    </a:p>
                  </a:txBody>
                  <a:tcPr marL="9525" marR="9525" marT="9525" marB="0" anchor="ctr"/>
                </a:tc>
                <a:tc>
                  <a:txBody>
                    <a:bodyPr/>
                    <a:lstStyle/>
                    <a:p>
                      <a:pPr algn="ctr" fontAlgn="ctr"/>
                      <a:r>
                        <a:rPr lang="en-US" sz="1100" b="0" i="0" u="none" strike="noStrike" dirty="0">
                          <a:solidFill>
                            <a:srgbClr val="000000"/>
                          </a:solidFill>
                          <a:effectLst/>
                          <a:latin typeface="Times New Roman" panose="02020603050405020304" pitchFamily="18" charset="0"/>
                        </a:rPr>
                        <a:t>Construction Equipment Operations</a:t>
                      </a:r>
                    </a:p>
                  </a:txBody>
                  <a:tcPr marL="9525" marR="9525" marT="9525" marB="0" anchor="ctr"/>
                </a:tc>
                <a:tc>
                  <a:txBody>
                    <a:bodyPr/>
                    <a:lstStyle/>
                    <a:p>
                      <a:pPr algn="ctr" fontAlgn="ctr"/>
                      <a:r>
                        <a:rPr lang="en-US" sz="1100" b="0" i="0" u="none" strike="noStrike" dirty="0">
                          <a:solidFill>
                            <a:srgbClr val="000000"/>
                          </a:solidFill>
                          <a:effectLst/>
                          <a:latin typeface="Times New Roman" panose="02020603050405020304" pitchFamily="18" charset="0"/>
                        </a:rPr>
                        <a:t>HVAC</a:t>
                      </a:r>
                    </a:p>
                  </a:txBody>
                  <a:tcPr marL="9525" marR="9525" marT="9525" marB="0" anchor="ctr"/>
                </a:tc>
              </a:tr>
              <a:tr h="228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effectLst/>
                          <a:latin typeface="Times New Roman" panose="02020603050405020304" pitchFamily="18" charset="0"/>
                        </a:rPr>
                        <a:t>CIP</a:t>
                      </a:r>
                    </a:p>
                  </a:txBody>
                  <a:tcPr anchor="ctr"/>
                </a:tc>
                <a:tc>
                  <a:txBody>
                    <a:bodyPr/>
                    <a:lstStyle/>
                    <a:p>
                      <a:pPr algn="ctr" fontAlgn="ctr"/>
                      <a:r>
                        <a:rPr lang="en-US" sz="1200" b="0" i="0" u="none" strike="noStrike" dirty="0">
                          <a:solidFill>
                            <a:srgbClr val="000000"/>
                          </a:solidFill>
                          <a:effectLst/>
                          <a:latin typeface="Times New Roman" panose="02020603050405020304" pitchFamily="18" charset="0"/>
                        </a:rPr>
                        <a:t>46.0201</a:t>
                      </a:r>
                    </a:p>
                  </a:txBody>
                  <a:tcPr marL="9525" marR="9525" marT="9525" marB="0" anchor="ctr"/>
                </a:tc>
                <a:tc>
                  <a:txBody>
                    <a:bodyPr/>
                    <a:lstStyle/>
                    <a:p>
                      <a:pPr algn="ctr" fontAlgn="ctr"/>
                      <a:r>
                        <a:rPr lang="en-US" sz="1200" b="0" i="0" u="none" strike="noStrike" dirty="0">
                          <a:solidFill>
                            <a:srgbClr val="000000"/>
                          </a:solidFill>
                          <a:effectLst/>
                          <a:latin typeface="Times New Roman" panose="02020603050405020304" pitchFamily="18" charset="0"/>
                        </a:rPr>
                        <a:t>15.1001</a:t>
                      </a:r>
                    </a:p>
                  </a:txBody>
                  <a:tcPr marL="9525" marR="9525" marT="9525" marB="0" anchor="ctr"/>
                </a:tc>
                <a:tc>
                  <a:txBody>
                    <a:bodyPr/>
                    <a:lstStyle/>
                    <a:p>
                      <a:pPr algn="ctr" fontAlgn="ctr"/>
                      <a:r>
                        <a:rPr lang="en-US" sz="1200" b="0" i="0" u="none" strike="noStrike" dirty="0">
                          <a:solidFill>
                            <a:srgbClr val="000000"/>
                          </a:solidFill>
                          <a:effectLst/>
                          <a:latin typeface="Times New Roman" panose="02020603050405020304" pitchFamily="18" charset="0"/>
                        </a:rPr>
                        <a:t>46.0302</a:t>
                      </a:r>
                    </a:p>
                  </a:txBody>
                  <a:tcPr marL="9525" marR="9525" marT="9525" marB="0" anchor="ctr"/>
                </a:tc>
                <a:tc>
                  <a:txBody>
                    <a:bodyPr/>
                    <a:lstStyle/>
                    <a:p>
                      <a:pPr algn="ctr" fontAlgn="ctr"/>
                      <a:r>
                        <a:rPr lang="en-US" sz="1200" b="0" i="0" u="none" strike="noStrike" dirty="0">
                          <a:solidFill>
                            <a:srgbClr val="000000"/>
                          </a:solidFill>
                          <a:effectLst/>
                          <a:latin typeface="Times New Roman" panose="02020603050405020304" pitchFamily="18" charset="0"/>
                        </a:rPr>
                        <a:t>46.0401</a:t>
                      </a:r>
                    </a:p>
                  </a:txBody>
                  <a:tcPr marL="9525" marR="9525" marT="9525" marB="0" anchor="ctr"/>
                </a:tc>
                <a:tc>
                  <a:txBody>
                    <a:bodyPr/>
                    <a:lstStyle/>
                    <a:p>
                      <a:pPr algn="ctr" fontAlgn="ctr"/>
                      <a:r>
                        <a:rPr lang="en-US" sz="1200" b="0" i="0" u="none" strike="noStrike" dirty="0">
                          <a:solidFill>
                            <a:srgbClr val="000000"/>
                          </a:solidFill>
                          <a:effectLst/>
                          <a:latin typeface="Times New Roman" panose="02020603050405020304" pitchFamily="18" charset="0"/>
                        </a:rPr>
                        <a:t>49.0202</a:t>
                      </a:r>
                    </a:p>
                  </a:txBody>
                  <a:tcPr marL="9525" marR="9525" marT="9525" marB="0" anchor="ctr"/>
                </a:tc>
                <a:tc>
                  <a:txBody>
                    <a:bodyPr/>
                    <a:lstStyle/>
                    <a:p>
                      <a:pPr algn="ctr" fontAlgn="ctr"/>
                      <a:r>
                        <a:rPr lang="en-US" sz="1200" b="0" i="0" u="none" strike="noStrike" dirty="0">
                          <a:solidFill>
                            <a:srgbClr val="000000"/>
                          </a:solidFill>
                          <a:effectLst/>
                          <a:latin typeface="Times New Roman" panose="02020603050405020304" pitchFamily="18" charset="0"/>
                        </a:rPr>
                        <a:t>47.0201</a:t>
                      </a:r>
                    </a:p>
                  </a:txBody>
                  <a:tcPr marL="9525" marR="9525" marT="9525" marB="0" anchor="ctr"/>
                </a:tc>
              </a:tr>
              <a:tr h="995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effectLst/>
                          <a:latin typeface="Times New Roman" panose="02020603050405020304" pitchFamily="18" charset="0"/>
                        </a:rPr>
                        <a:t>Certification(s) </a:t>
                      </a:r>
                    </a:p>
                    <a:p>
                      <a:endParaRPr lang="en-US" sz="1100" dirty="0"/>
                    </a:p>
                  </a:txBody>
                  <a:tcPr anchor="ctr"/>
                </a:tc>
                <a:tc>
                  <a:txBody>
                    <a:bodyPr/>
                    <a:lstStyle/>
                    <a:p>
                      <a:pPr algn="ctr" fontAlgn="ctr"/>
                      <a:r>
                        <a:rPr lang="en-US" sz="1100" b="0" i="0" u="none" strike="noStrike" dirty="0">
                          <a:solidFill>
                            <a:srgbClr val="000000"/>
                          </a:solidFill>
                          <a:effectLst/>
                          <a:latin typeface="Times New Roman" panose="02020603050405020304" pitchFamily="18" charset="0"/>
                        </a:rPr>
                        <a:t>NCCER Core</a:t>
                      </a:r>
                      <a:br>
                        <a:rPr lang="en-US" sz="1100" b="0" i="0" u="none" strike="noStrike" dirty="0">
                          <a:solidFill>
                            <a:srgbClr val="000000"/>
                          </a:solidFill>
                          <a:effectLst/>
                          <a:latin typeface="Times New Roman" panose="02020603050405020304" pitchFamily="18" charset="0"/>
                        </a:rPr>
                      </a:br>
                      <a:r>
                        <a:rPr lang="en-US" sz="1100" b="0" i="0" u="none" strike="noStrike" dirty="0">
                          <a:solidFill>
                            <a:srgbClr val="000000"/>
                          </a:solidFill>
                          <a:effectLst/>
                          <a:latin typeface="Times New Roman" panose="02020603050405020304" pitchFamily="18" charset="0"/>
                        </a:rPr>
                        <a:t>Carpentry Level 1</a:t>
                      </a:r>
                    </a:p>
                  </a:txBody>
                  <a:tcPr marL="9525" marR="9525" marT="9525" marB="0" anchor="ctr"/>
                </a:tc>
                <a:tc>
                  <a:txBody>
                    <a:bodyPr/>
                    <a:lstStyle/>
                    <a:p>
                      <a:pPr algn="ctr" fontAlgn="ctr"/>
                      <a:r>
                        <a:rPr lang="en-US" sz="1100" b="0" i="0" u="none" strike="noStrike" dirty="0">
                          <a:solidFill>
                            <a:srgbClr val="000000"/>
                          </a:solidFill>
                          <a:effectLst/>
                          <a:latin typeface="Times New Roman" panose="02020603050405020304" pitchFamily="18" charset="0"/>
                        </a:rPr>
                        <a:t>NCCER Core</a:t>
                      </a:r>
                      <a:br>
                        <a:rPr lang="en-US" sz="1100" b="0" i="0" u="none" strike="noStrike" dirty="0">
                          <a:solidFill>
                            <a:srgbClr val="000000"/>
                          </a:solidFill>
                          <a:effectLst/>
                          <a:latin typeface="Times New Roman" panose="02020603050405020304" pitchFamily="18" charset="0"/>
                        </a:rPr>
                      </a:br>
                      <a:r>
                        <a:rPr lang="en-US" sz="1100" b="0" i="0" u="none" strike="noStrike" dirty="0">
                          <a:solidFill>
                            <a:srgbClr val="000000"/>
                          </a:solidFill>
                          <a:effectLst/>
                          <a:latin typeface="Times New Roman" panose="02020603050405020304" pitchFamily="18" charset="0"/>
                        </a:rPr>
                        <a:t>NCCER Site Layout</a:t>
                      </a:r>
                      <a:br>
                        <a:rPr lang="en-US" sz="1100" b="0" i="0" u="none" strike="noStrike" dirty="0">
                          <a:solidFill>
                            <a:srgbClr val="000000"/>
                          </a:solidFill>
                          <a:effectLst/>
                          <a:latin typeface="Times New Roman" panose="02020603050405020304" pitchFamily="18" charset="0"/>
                        </a:rPr>
                      </a:br>
                      <a:r>
                        <a:rPr lang="en-US" sz="1100" b="0" i="0" u="none" strike="noStrike" dirty="0">
                          <a:solidFill>
                            <a:srgbClr val="000000"/>
                          </a:solidFill>
                          <a:effectLst/>
                          <a:latin typeface="Times New Roman" panose="02020603050405020304" pitchFamily="18" charset="0"/>
                        </a:rPr>
                        <a:t>NCCER Project Management</a:t>
                      </a:r>
                      <a:br>
                        <a:rPr lang="en-US" sz="1100" b="0" i="0" u="none" strike="noStrike" dirty="0">
                          <a:solidFill>
                            <a:srgbClr val="000000"/>
                          </a:solidFill>
                          <a:effectLst/>
                          <a:latin typeface="Times New Roman" panose="02020603050405020304" pitchFamily="18" charset="0"/>
                        </a:rPr>
                      </a:br>
                      <a:r>
                        <a:rPr lang="en-US" sz="1100" b="0" i="0" u="none" strike="noStrike" dirty="0">
                          <a:solidFill>
                            <a:srgbClr val="000000"/>
                          </a:solidFill>
                          <a:effectLst/>
                          <a:latin typeface="Times New Roman" panose="02020603050405020304" pitchFamily="18" charset="0"/>
                        </a:rPr>
                        <a:t>NCCER Project Supervision</a:t>
                      </a:r>
                    </a:p>
                  </a:txBody>
                  <a:tcPr marL="9525" marR="9525" marT="9525" marB="0" anchor="ctr"/>
                </a:tc>
                <a:tc>
                  <a:txBody>
                    <a:bodyPr/>
                    <a:lstStyle/>
                    <a:p>
                      <a:pPr algn="ctr" fontAlgn="ctr"/>
                      <a:r>
                        <a:rPr lang="en-US" sz="1100" b="0" i="0" u="none" strike="noStrike" dirty="0">
                          <a:solidFill>
                            <a:srgbClr val="000000"/>
                          </a:solidFill>
                          <a:effectLst/>
                          <a:latin typeface="Times New Roman" panose="02020603050405020304" pitchFamily="18" charset="0"/>
                        </a:rPr>
                        <a:t>NCCER Core</a:t>
                      </a:r>
                      <a:br>
                        <a:rPr lang="en-US" sz="1100" b="0" i="0" u="none" strike="noStrike" dirty="0">
                          <a:solidFill>
                            <a:srgbClr val="000000"/>
                          </a:solidFill>
                          <a:effectLst/>
                          <a:latin typeface="Times New Roman" panose="02020603050405020304" pitchFamily="18" charset="0"/>
                        </a:rPr>
                      </a:br>
                      <a:r>
                        <a:rPr lang="en-US" sz="1100" b="0" i="0" u="none" strike="noStrike" dirty="0">
                          <a:solidFill>
                            <a:srgbClr val="000000"/>
                          </a:solidFill>
                          <a:effectLst/>
                          <a:latin typeface="Times New Roman" panose="02020603050405020304" pitchFamily="18" charset="0"/>
                        </a:rPr>
                        <a:t>Electrician Level 1</a:t>
                      </a:r>
                      <a:br>
                        <a:rPr lang="en-US" sz="1100" b="0" i="0" u="none" strike="noStrike" dirty="0">
                          <a:solidFill>
                            <a:srgbClr val="000000"/>
                          </a:solidFill>
                          <a:effectLst/>
                          <a:latin typeface="Times New Roman" panose="02020603050405020304" pitchFamily="18" charset="0"/>
                        </a:rPr>
                      </a:br>
                      <a:r>
                        <a:rPr lang="en-US" sz="1100" b="0" i="0" u="none" strike="noStrike" dirty="0">
                          <a:solidFill>
                            <a:srgbClr val="000000"/>
                          </a:solidFill>
                          <a:effectLst/>
                          <a:latin typeface="Times New Roman" panose="02020603050405020304" pitchFamily="18" charset="0"/>
                        </a:rPr>
                        <a:t>Electrician Level 2</a:t>
                      </a:r>
                    </a:p>
                  </a:txBody>
                  <a:tcPr marL="9525" marR="9525" marT="9525" marB="0" anchor="ctr"/>
                </a:tc>
                <a:tc>
                  <a:txBody>
                    <a:bodyPr/>
                    <a:lstStyle/>
                    <a:p>
                      <a:pPr algn="ctr" fontAlgn="b"/>
                      <a:r>
                        <a:rPr lang="en-US" sz="1100" b="0" i="0" u="none" strike="noStrike" dirty="0">
                          <a:solidFill>
                            <a:srgbClr val="000000"/>
                          </a:solidFill>
                          <a:effectLst/>
                          <a:latin typeface="Times New Roman" panose="02020603050405020304" pitchFamily="18" charset="0"/>
                        </a:rPr>
                        <a:t>NCCER Core</a:t>
                      </a:r>
                      <a:br>
                        <a:rPr lang="en-US" sz="1100" b="0" i="0" u="none" strike="noStrike" dirty="0">
                          <a:solidFill>
                            <a:srgbClr val="000000"/>
                          </a:solidFill>
                          <a:effectLst/>
                          <a:latin typeface="Times New Roman" panose="02020603050405020304" pitchFamily="18" charset="0"/>
                        </a:rPr>
                      </a:br>
                      <a:r>
                        <a:rPr lang="en-US" sz="1100" b="0" i="0" u="none" strike="noStrike" dirty="0" smtClean="0">
                          <a:solidFill>
                            <a:srgbClr val="000000"/>
                          </a:solidFill>
                          <a:effectLst/>
                          <a:latin typeface="Times New Roman" panose="02020603050405020304" pitchFamily="18" charset="0"/>
                        </a:rPr>
                        <a:t>Carpentry </a:t>
                      </a:r>
                      <a:r>
                        <a:rPr lang="en-US" sz="1100" b="0" i="0" u="none" strike="noStrike" dirty="0">
                          <a:solidFill>
                            <a:srgbClr val="000000"/>
                          </a:solidFill>
                          <a:effectLst/>
                          <a:latin typeface="Times New Roman" panose="02020603050405020304" pitchFamily="18" charset="0"/>
                        </a:rPr>
                        <a:t>Level 1</a:t>
                      </a:r>
                    </a:p>
                  </a:txBody>
                  <a:tcPr marL="9525" marR="9525" marT="9525" marB="0" anchor="ctr"/>
                </a:tc>
                <a:tc>
                  <a:txBody>
                    <a:bodyPr/>
                    <a:lstStyle/>
                    <a:p>
                      <a:pPr algn="ctr" fontAlgn="ctr"/>
                      <a:r>
                        <a:rPr lang="en-US" sz="1100" b="0" i="0" u="none" strike="noStrike" dirty="0">
                          <a:solidFill>
                            <a:srgbClr val="000000"/>
                          </a:solidFill>
                          <a:effectLst/>
                          <a:latin typeface="Times New Roman" panose="02020603050405020304" pitchFamily="18" charset="0"/>
                        </a:rPr>
                        <a:t>NCCER Core</a:t>
                      </a:r>
                      <a:br>
                        <a:rPr lang="en-US" sz="1100" b="0" i="0" u="none" strike="noStrike" dirty="0">
                          <a:solidFill>
                            <a:srgbClr val="000000"/>
                          </a:solidFill>
                          <a:effectLst/>
                          <a:latin typeface="Times New Roman" panose="02020603050405020304" pitchFamily="18" charset="0"/>
                        </a:rPr>
                      </a:br>
                      <a:r>
                        <a:rPr lang="en-US" sz="1100" b="0" i="0" u="none" strike="noStrike" dirty="0">
                          <a:solidFill>
                            <a:srgbClr val="000000"/>
                          </a:solidFill>
                          <a:effectLst/>
                          <a:latin typeface="Times New Roman" panose="02020603050405020304" pitchFamily="18" charset="0"/>
                        </a:rPr>
                        <a:t>Heavy Equipment Operations Level 1</a:t>
                      </a:r>
                    </a:p>
                  </a:txBody>
                  <a:tcPr marL="9525" marR="9525" marT="9525" marB="0" anchor="ctr"/>
                </a:tc>
                <a:tc>
                  <a:txBody>
                    <a:bodyPr/>
                    <a:lstStyle/>
                    <a:p>
                      <a:pPr algn="ctr" fontAlgn="ctr"/>
                      <a:r>
                        <a:rPr lang="en-US" sz="1100" b="0" i="0" u="none" strike="noStrike" dirty="0">
                          <a:solidFill>
                            <a:srgbClr val="000000"/>
                          </a:solidFill>
                          <a:effectLst/>
                          <a:latin typeface="Times New Roman" panose="02020603050405020304" pitchFamily="18" charset="0"/>
                        </a:rPr>
                        <a:t>NCCER Core</a:t>
                      </a:r>
                      <a:br>
                        <a:rPr lang="en-US" sz="1100" b="0" i="0" u="none" strike="noStrike" dirty="0">
                          <a:solidFill>
                            <a:srgbClr val="000000"/>
                          </a:solidFill>
                          <a:effectLst/>
                          <a:latin typeface="Times New Roman" panose="02020603050405020304" pitchFamily="18" charset="0"/>
                        </a:rPr>
                      </a:br>
                      <a:r>
                        <a:rPr lang="en-US" sz="1100" b="0" i="0" u="none" strike="noStrike" dirty="0">
                          <a:solidFill>
                            <a:srgbClr val="000000"/>
                          </a:solidFill>
                          <a:effectLst/>
                          <a:latin typeface="Times New Roman" panose="02020603050405020304" pitchFamily="18" charset="0"/>
                        </a:rPr>
                        <a:t>HVAC Level 1</a:t>
                      </a:r>
                      <a:br>
                        <a:rPr lang="en-US" sz="1100" b="0" i="0" u="none" strike="noStrike" dirty="0">
                          <a:solidFill>
                            <a:srgbClr val="000000"/>
                          </a:solidFill>
                          <a:effectLst/>
                          <a:latin typeface="Times New Roman" panose="02020603050405020304" pitchFamily="18" charset="0"/>
                        </a:rPr>
                      </a:br>
                      <a:r>
                        <a:rPr lang="en-US" sz="1100" b="0" i="0" u="none" strike="noStrike" dirty="0">
                          <a:solidFill>
                            <a:srgbClr val="000000"/>
                          </a:solidFill>
                          <a:effectLst/>
                          <a:latin typeface="Times New Roman" panose="02020603050405020304" pitchFamily="18" charset="0"/>
                        </a:rPr>
                        <a:t>HVAC Level 2</a:t>
                      </a:r>
                    </a:p>
                  </a:txBody>
                  <a:tcPr marL="9525" marR="9525" marT="9525" marB="0"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177500277"/>
              </p:ext>
            </p:extLst>
          </p:nvPr>
        </p:nvGraphicFramePr>
        <p:xfrm>
          <a:off x="192024" y="3675888"/>
          <a:ext cx="11448288" cy="1725168"/>
        </p:xfrm>
        <a:graphic>
          <a:graphicData uri="http://schemas.openxmlformats.org/drawingml/2006/table">
            <a:tbl>
              <a:tblPr firstRow="1" bandRow="1">
                <a:tableStyleId>{5C22544A-7EE6-4342-B048-85BDC9FD1C3A}</a:tableStyleId>
              </a:tblPr>
              <a:tblGrid>
                <a:gridCol w="1307592"/>
                <a:gridCol w="1783080"/>
                <a:gridCol w="2212848"/>
                <a:gridCol w="1975104"/>
                <a:gridCol w="1847088"/>
                <a:gridCol w="2322576"/>
              </a:tblGrid>
              <a:tr h="118872">
                <a:tc gridSpan="6">
                  <a:txBody>
                    <a:bodyPr/>
                    <a:lstStyle/>
                    <a:p>
                      <a:pPr marL="0" marR="0" lvl="0" indent="0" algn="ctr" defTabSz="914400" rtl="0" eaLnBrk="1" fontAlgn="auto" latinLnBrk="0" hangingPunct="1">
                        <a:lnSpc>
                          <a:spcPts val="100"/>
                        </a:lnSpc>
                        <a:spcBef>
                          <a:spcPts val="0"/>
                        </a:spcBef>
                        <a:spcAft>
                          <a:spcPts val="0"/>
                        </a:spcAft>
                        <a:buClrTx/>
                        <a:buSzTx/>
                        <a:buFontTx/>
                        <a:buNone/>
                        <a:tabLst/>
                        <a:defRPr/>
                      </a:pPr>
                      <a:r>
                        <a:rPr lang="en-US" sz="1100" b="1" i="0" u="none" strike="noStrike" dirty="0" smtClean="0">
                          <a:solidFill>
                            <a:srgbClr val="000000"/>
                          </a:solidFill>
                          <a:effectLst/>
                          <a:latin typeface="Calibri" panose="020F0502020204030204" pitchFamily="34" charset="0"/>
                        </a:rPr>
                        <a:t>	</a:t>
                      </a:r>
                    </a:p>
                  </a:txBody>
                  <a:tcPr anchor="ctr"/>
                </a:tc>
                <a:tc hMerge="1">
                  <a:txBody>
                    <a:bodyPr/>
                    <a:lstStyle/>
                    <a:p>
                      <a:endParaRPr lang="en-US" sz="1100" dirty="0"/>
                    </a:p>
                  </a:txBody>
                  <a:tcPr/>
                </a:tc>
                <a:tc hMerge="1">
                  <a:txBody>
                    <a:bodyPr/>
                    <a:lstStyle/>
                    <a:p>
                      <a:endParaRPr lang="en-US" sz="1100" dirty="0"/>
                    </a:p>
                  </a:txBody>
                  <a:tcPr/>
                </a:tc>
                <a:tc hMerge="1">
                  <a:txBody>
                    <a:bodyPr/>
                    <a:lstStyle/>
                    <a:p>
                      <a:endParaRPr lang="en-US" sz="1100" dirty="0"/>
                    </a:p>
                  </a:txBody>
                  <a:tcPr/>
                </a:tc>
                <a:tc hMerge="1">
                  <a:txBody>
                    <a:bodyPr/>
                    <a:lstStyle/>
                    <a:p>
                      <a:endParaRPr lang="en-US" sz="1100" dirty="0"/>
                    </a:p>
                  </a:txBody>
                  <a:tcPr/>
                </a:tc>
                <a:tc hMerge="1">
                  <a:txBody>
                    <a:bodyPr/>
                    <a:lstStyle/>
                    <a:p>
                      <a:endParaRPr lang="en-US" sz="110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effectLst/>
                          <a:latin typeface="Times New Roman" panose="02020603050405020304" pitchFamily="18" charset="0"/>
                        </a:rPr>
                        <a:t>Program Name</a:t>
                      </a:r>
                      <a:endParaRPr lang="en-US" sz="1100" dirty="0"/>
                    </a:p>
                  </a:txBody>
                  <a:tcPr anchor="ctr"/>
                </a:tc>
                <a:tc>
                  <a:txBody>
                    <a:bodyPr/>
                    <a:lstStyle/>
                    <a:p>
                      <a:pPr algn="ctr" fontAlgn="ctr"/>
                      <a:r>
                        <a:rPr lang="en-US" sz="1100" b="0" i="0" u="none" strike="noStrike" dirty="0">
                          <a:solidFill>
                            <a:srgbClr val="000000"/>
                          </a:solidFill>
                          <a:effectLst/>
                          <a:latin typeface="Times New Roman" panose="02020603050405020304" pitchFamily="18" charset="0"/>
                        </a:rPr>
                        <a:t>Industrial Maintenance</a:t>
                      </a:r>
                    </a:p>
                  </a:txBody>
                  <a:tcPr marL="9525" marR="9525" marT="9525" marB="0" anchor="ctr"/>
                </a:tc>
                <a:tc>
                  <a:txBody>
                    <a:bodyPr/>
                    <a:lstStyle/>
                    <a:p>
                      <a:pPr algn="ctr" fontAlgn="ctr"/>
                      <a:r>
                        <a:rPr lang="en-US" sz="1100" b="0" i="0" u="none" strike="noStrike" dirty="0">
                          <a:solidFill>
                            <a:srgbClr val="000000"/>
                          </a:solidFill>
                          <a:effectLst/>
                          <a:latin typeface="Times New Roman" panose="02020603050405020304" pitchFamily="18" charset="0"/>
                        </a:rPr>
                        <a:t>Electro-Mechanical Technology</a:t>
                      </a:r>
                    </a:p>
                  </a:txBody>
                  <a:tcPr marL="9525" marR="9525" marT="9525" marB="0" anchor="ctr"/>
                </a:tc>
                <a:tc>
                  <a:txBody>
                    <a:bodyPr/>
                    <a:lstStyle/>
                    <a:p>
                      <a:pPr algn="ctr" fontAlgn="ctr"/>
                      <a:r>
                        <a:rPr lang="en-US" sz="1100" b="0" i="0" u="none" strike="noStrike" dirty="0">
                          <a:solidFill>
                            <a:srgbClr val="000000"/>
                          </a:solidFill>
                          <a:effectLst/>
                          <a:latin typeface="Times New Roman" panose="02020603050405020304" pitchFamily="18" charset="0"/>
                        </a:rPr>
                        <a:t>Masonry</a:t>
                      </a:r>
                    </a:p>
                  </a:txBody>
                  <a:tcPr marL="9525" marR="9525" marT="9525" marB="0" anchor="ctr"/>
                </a:tc>
                <a:tc>
                  <a:txBody>
                    <a:bodyPr/>
                    <a:lstStyle/>
                    <a:p>
                      <a:pPr algn="ctr" fontAlgn="ctr"/>
                      <a:r>
                        <a:rPr lang="en-US" sz="1100" b="0" i="0" u="none" strike="noStrike" dirty="0">
                          <a:solidFill>
                            <a:srgbClr val="000000"/>
                          </a:solidFill>
                          <a:effectLst/>
                          <a:latin typeface="Times New Roman" panose="02020603050405020304" pitchFamily="18" charset="0"/>
                        </a:rPr>
                        <a:t>Pipefitting</a:t>
                      </a:r>
                    </a:p>
                  </a:txBody>
                  <a:tcPr marL="9525" marR="9525" marT="9525" marB="0" anchor="ctr"/>
                </a:tc>
                <a:tc>
                  <a:txBody>
                    <a:bodyPr/>
                    <a:lstStyle/>
                    <a:p>
                      <a:pPr algn="ctr" fontAlgn="ctr"/>
                      <a:r>
                        <a:rPr lang="en-US" sz="1100" b="0" i="0" u="none" strike="noStrike" dirty="0">
                          <a:solidFill>
                            <a:srgbClr val="000000"/>
                          </a:solidFill>
                          <a:effectLst/>
                          <a:latin typeface="Times New Roman" panose="02020603050405020304" pitchFamily="18" charset="0"/>
                        </a:rPr>
                        <a:t>Welding</a:t>
                      </a:r>
                    </a:p>
                  </a:txBody>
                  <a:tcPr marL="9525" marR="9525" marT="9525" marB="0" anchor="ctr"/>
                </a:tc>
              </a:tr>
              <a:tr h="228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effectLst/>
                          <a:latin typeface="Times New Roman" panose="02020603050405020304" pitchFamily="18" charset="0"/>
                        </a:rPr>
                        <a:t>CIP</a:t>
                      </a:r>
                    </a:p>
                  </a:txBody>
                  <a:tcPr anchor="ctr"/>
                </a:tc>
                <a:tc>
                  <a:txBody>
                    <a:bodyPr/>
                    <a:lstStyle/>
                    <a:p>
                      <a:pPr algn="ctr" fontAlgn="ctr"/>
                      <a:r>
                        <a:rPr lang="en-US" sz="1200" b="0" i="0" u="none" strike="noStrike" dirty="0">
                          <a:solidFill>
                            <a:srgbClr val="000000"/>
                          </a:solidFill>
                          <a:effectLst/>
                          <a:latin typeface="Times New Roman" panose="02020603050405020304" pitchFamily="18" charset="0"/>
                        </a:rPr>
                        <a:t>47.0303</a:t>
                      </a:r>
                    </a:p>
                  </a:txBody>
                  <a:tcPr marL="9525" marR="9525" marT="9525" marB="0" anchor="ctr"/>
                </a:tc>
                <a:tc>
                  <a:txBody>
                    <a:bodyPr/>
                    <a:lstStyle/>
                    <a:p>
                      <a:pPr algn="ctr" fontAlgn="ctr"/>
                      <a:r>
                        <a:rPr lang="en-US" sz="1200" b="0" i="0" u="none" strike="noStrike" dirty="0">
                          <a:solidFill>
                            <a:srgbClr val="000000"/>
                          </a:solidFill>
                          <a:effectLst/>
                          <a:latin typeface="Times New Roman" panose="02020603050405020304" pitchFamily="18" charset="0"/>
                        </a:rPr>
                        <a:t>15.0499</a:t>
                      </a:r>
                    </a:p>
                  </a:txBody>
                  <a:tcPr marL="9525" marR="9525" marT="9525" marB="0" anchor="ctr"/>
                </a:tc>
                <a:tc>
                  <a:txBody>
                    <a:bodyPr/>
                    <a:lstStyle/>
                    <a:p>
                      <a:pPr algn="ctr" fontAlgn="ctr"/>
                      <a:r>
                        <a:rPr lang="en-US" sz="1200" b="0" i="0" u="none" strike="noStrike" dirty="0">
                          <a:solidFill>
                            <a:srgbClr val="000000"/>
                          </a:solidFill>
                          <a:effectLst/>
                          <a:latin typeface="Times New Roman" panose="02020603050405020304" pitchFamily="18" charset="0"/>
                        </a:rPr>
                        <a:t>46.0101</a:t>
                      </a:r>
                    </a:p>
                  </a:txBody>
                  <a:tcPr marL="9525" marR="9525" marT="9525" marB="0" anchor="ctr"/>
                </a:tc>
                <a:tc>
                  <a:txBody>
                    <a:bodyPr/>
                    <a:lstStyle/>
                    <a:p>
                      <a:pPr algn="ctr" fontAlgn="ctr"/>
                      <a:r>
                        <a:rPr lang="en-US" sz="1200" b="0" i="0" u="none" strike="noStrike" dirty="0">
                          <a:solidFill>
                            <a:srgbClr val="000000"/>
                          </a:solidFill>
                          <a:effectLst/>
                          <a:latin typeface="Times New Roman" panose="02020603050405020304" pitchFamily="18" charset="0"/>
                        </a:rPr>
                        <a:t>46.0502</a:t>
                      </a:r>
                    </a:p>
                  </a:txBody>
                  <a:tcPr marL="9525" marR="9525" marT="9525" marB="0" anchor="ctr"/>
                </a:tc>
                <a:tc>
                  <a:txBody>
                    <a:bodyPr/>
                    <a:lstStyle/>
                    <a:p>
                      <a:pPr algn="ctr" fontAlgn="ctr"/>
                      <a:r>
                        <a:rPr lang="en-US" sz="1200" b="0" i="0" u="none" strike="noStrike" dirty="0">
                          <a:solidFill>
                            <a:srgbClr val="000000"/>
                          </a:solidFill>
                          <a:effectLst/>
                          <a:latin typeface="Times New Roman" panose="02020603050405020304" pitchFamily="18" charset="0"/>
                        </a:rPr>
                        <a:t>48.0508</a:t>
                      </a:r>
                    </a:p>
                  </a:txBody>
                  <a:tcPr marL="9525" marR="9525" marT="9525" marB="0" anchor="ctr"/>
                </a:tc>
              </a:tr>
              <a:tr h="976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effectLst/>
                          <a:latin typeface="Times New Roman" panose="02020603050405020304" pitchFamily="18" charset="0"/>
                        </a:rPr>
                        <a:t>Certification(s) </a:t>
                      </a:r>
                    </a:p>
                    <a:p>
                      <a:endParaRPr lang="en-US" sz="1100" dirty="0"/>
                    </a:p>
                  </a:txBody>
                  <a:tcPr anchor="ctr"/>
                </a:tc>
                <a:tc>
                  <a:txBody>
                    <a:bodyPr/>
                    <a:lstStyle/>
                    <a:p>
                      <a:pPr algn="ctr" fontAlgn="ctr"/>
                      <a:r>
                        <a:rPr lang="en-US" sz="1100" b="0" i="0" u="none" strike="noStrike" dirty="0">
                          <a:solidFill>
                            <a:srgbClr val="000000"/>
                          </a:solidFill>
                          <a:effectLst/>
                          <a:latin typeface="Times New Roman" panose="02020603050405020304" pitchFamily="18" charset="0"/>
                        </a:rPr>
                        <a:t>NCCER Core</a:t>
                      </a:r>
                      <a:br>
                        <a:rPr lang="en-US" sz="1100" b="0" i="0" u="none" strike="noStrike" dirty="0">
                          <a:solidFill>
                            <a:srgbClr val="000000"/>
                          </a:solidFill>
                          <a:effectLst/>
                          <a:latin typeface="Times New Roman" panose="02020603050405020304" pitchFamily="18" charset="0"/>
                        </a:rPr>
                      </a:br>
                      <a:r>
                        <a:rPr lang="en-US" sz="1100" b="0" i="0" u="none" strike="noStrike" dirty="0">
                          <a:solidFill>
                            <a:srgbClr val="000000"/>
                          </a:solidFill>
                          <a:effectLst/>
                          <a:latin typeface="Times New Roman" panose="02020603050405020304" pitchFamily="18" charset="0"/>
                        </a:rPr>
                        <a:t>Industrial </a:t>
                      </a:r>
                      <a:r>
                        <a:rPr lang="en-US" sz="1100" b="0" i="0" u="none" strike="noStrike" dirty="0" err="1" smtClean="0">
                          <a:solidFill>
                            <a:srgbClr val="000000"/>
                          </a:solidFill>
                          <a:effectLst/>
                          <a:latin typeface="Times New Roman" panose="02020603050405020304" pitchFamily="18" charset="0"/>
                        </a:rPr>
                        <a:t>Maint</a:t>
                      </a:r>
                      <a:r>
                        <a:rPr lang="en-US" sz="1100" b="0" i="0" u="none" strike="noStrike" dirty="0" smtClean="0">
                          <a:solidFill>
                            <a:srgbClr val="000000"/>
                          </a:solidFill>
                          <a:effectLst/>
                          <a:latin typeface="Times New Roman" panose="02020603050405020304" pitchFamily="18" charset="0"/>
                        </a:rPr>
                        <a:t>. </a:t>
                      </a:r>
                      <a:r>
                        <a:rPr lang="en-US" sz="1100" b="0" i="0" u="none" strike="noStrike" dirty="0">
                          <a:solidFill>
                            <a:srgbClr val="000000"/>
                          </a:solidFill>
                          <a:effectLst/>
                          <a:latin typeface="Times New Roman" panose="02020603050405020304" pitchFamily="18" charset="0"/>
                        </a:rPr>
                        <a:t>E &amp; I Level 1</a:t>
                      </a:r>
                    </a:p>
                  </a:txBody>
                  <a:tcPr marL="9525" marR="9525" marT="9525" marB="0" anchor="ctr"/>
                </a:tc>
                <a:tc>
                  <a:txBody>
                    <a:bodyPr/>
                    <a:lstStyle/>
                    <a:p>
                      <a:pPr algn="ctr" fontAlgn="ctr"/>
                      <a:r>
                        <a:rPr lang="en-US" sz="1100" b="0" i="0" u="none" strike="noStrike" dirty="0">
                          <a:solidFill>
                            <a:srgbClr val="000000"/>
                          </a:solidFill>
                          <a:effectLst/>
                          <a:latin typeface="Times New Roman" panose="02020603050405020304" pitchFamily="18" charset="0"/>
                        </a:rPr>
                        <a:t>NCCER Core</a:t>
                      </a:r>
                      <a:br>
                        <a:rPr lang="en-US" sz="1100" b="0" i="0" u="none" strike="noStrike" dirty="0">
                          <a:solidFill>
                            <a:srgbClr val="000000"/>
                          </a:solidFill>
                          <a:effectLst/>
                          <a:latin typeface="Times New Roman" panose="02020603050405020304" pitchFamily="18" charset="0"/>
                        </a:rPr>
                      </a:br>
                      <a:r>
                        <a:rPr lang="en-US" sz="1100" b="0" i="0" u="none" strike="noStrike" dirty="0">
                          <a:solidFill>
                            <a:srgbClr val="000000"/>
                          </a:solidFill>
                          <a:effectLst/>
                          <a:latin typeface="Times New Roman" panose="02020603050405020304" pitchFamily="18" charset="0"/>
                        </a:rPr>
                        <a:t>Industrial </a:t>
                      </a:r>
                      <a:r>
                        <a:rPr lang="en-US" sz="1100" b="0" i="0" u="none" strike="noStrike" dirty="0" err="1" smtClean="0">
                          <a:solidFill>
                            <a:srgbClr val="000000"/>
                          </a:solidFill>
                          <a:effectLst/>
                          <a:latin typeface="Times New Roman" panose="02020603050405020304" pitchFamily="18" charset="0"/>
                        </a:rPr>
                        <a:t>Maint</a:t>
                      </a:r>
                      <a:r>
                        <a:rPr lang="en-US" sz="1100" b="0" i="0" u="none" strike="noStrike" dirty="0" smtClean="0">
                          <a:solidFill>
                            <a:srgbClr val="000000"/>
                          </a:solidFill>
                          <a:effectLst/>
                          <a:latin typeface="Times New Roman" panose="02020603050405020304" pitchFamily="18" charset="0"/>
                        </a:rPr>
                        <a:t>. </a:t>
                      </a:r>
                      <a:r>
                        <a:rPr lang="en-US" sz="1100" b="0" i="0" u="none" strike="noStrike" dirty="0">
                          <a:solidFill>
                            <a:srgbClr val="000000"/>
                          </a:solidFill>
                          <a:effectLst/>
                          <a:latin typeface="Times New Roman" panose="02020603050405020304" pitchFamily="18" charset="0"/>
                        </a:rPr>
                        <a:t>E &amp; I Level 1</a:t>
                      </a:r>
                    </a:p>
                  </a:txBody>
                  <a:tcPr marL="9525" marR="9525" marT="9525" marB="0" anchor="ctr"/>
                </a:tc>
                <a:tc>
                  <a:txBody>
                    <a:bodyPr/>
                    <a:lstStyle/>
                    <a:p>
                      <a:pPr algn="ctr" fontAlgn="ctr"/>
                      <a:r>
                        <a:rPr lang="en-US" sz="1100" b="0" i="0" u="none" strike="noStrike" dirty="0">
                          <a:solidFill>
                            <a:srgbClr val="000000"/>
                          </a:solidFill>
                          <a:effectLst/>
                          <a:latin typeface="Times New Roman" panose="02020603050405020304" pitchFamily="18" charset="0"/>
                        </a:rPr>
                        <a:t>NCCER Core</a:t>
                      </a:r>
                      <a:br>
                        <a:rPr lang="en-US" sz="1100" b="0" i="0" u="none" strike="noStrike" dirty="0">
                          <a:solidFill>
                            <a:srgbClr val="000000"/>
                          </a:solidFill>
                          <a:effectLst/>
                          <a:latin typeface="Times New Roman" panose="02020603050405020304" pitchFamily="18" charset="0"/>
                        </a:rPr>
                      </a:br>
                      <a:r>
                        <a:rPr lang="en-US" sz="1100" b="0" i="0" u="none" strike="noStrike" dirty="0">
                          <a:solidFill>
                            <a:srgbClr val="000000"/>
                          </a:solidFill>
                          <a:effectLst/>
                          <a:latin typeface="Times New Roman" panose="02020603050405020304" pitchFamily="18" charset="0"/>
                        </a:rPr>
                        <a:t>Masonry Level I</a:t>
                      </a:r>
                      <a:br>
                        <a:rPr lang="en-US" sz="1100" b="0" i="0" u="none" strike="noStrike" dirty="0">
                          <a:solidFill>
                            <a:srgbClr val="000000"/>
                          </a:solidFill>
                          <a:effectLst/>
                          <a:latin typeface="Times New Roman" panose="02020603050405020304" pitchFamily="18" charset="0"/>
                        </a:rPr>
                      </a:br>
                      <a:r>
                        <a:rPr lang="en-US" sz="1100" b="0" i="0" u="none" strike="noStrike" dirty="0">
                          <a:solidFill>
                            <a:srgbClr val="000000"/>
                          </a:solidFill>
                          <a:effectLst/>
                          <a:latin typeface="Times New Roman" panose="02020603050405020304" pitchFamily="18" charset="0"/>
                        </a:rPr>
                        <a:t>Masonry Level 2</a:t>
                      </a:r>
                      <a:br>
                        <a:rPr lang="en-US" sz="1100" b="0" i="0" u="none" strike="noStrike" dirty="0">
                          <a:solidFill>
                            <a:srgbClr val="000000"/>
                          </a:solidFill>
                          <a:effectLst/>
                          <a:latin typeface="Times New Roman" panose="02020603050405020304" pitchFamily="18" charset="0"/>
                        </a:rPr>
                      </a:br>
                      <a:r>
                        <a:rPr lang="en-US" sz="1100" b="0" i="0" u="none" strike="noStrike" dirty="0">
                          <a:solidFill>
                            <a:srgbClr val="000000"/>
                          </a:solidFill>
                          <a:effectLst/>
                          <a:latin typeface="Times New Roman" panose="02020603050405020304" pitchFamily="18" charset="0"/>
                        </a:rPr>
                        <a:t>Masonry Level 3</a:t>
                      </a:r>
                    </a:p>
                  </a:txBody>
                  <a:tcPr marL="9525" marR="9525" marT="9525" marB="0" anchor="ctr"/>
                </a:tc>
                <a:tc>
                  <a:txBody>
                    <a:bodyPr/>
                    <a:lstStyle/>
                    <a:p>
                      <a:pPr algn="ctr" fontAlgn="ctr"/>
                      <a:r>
                        <a:rPr lang="en-US" sz="1100" b="0" i="0" u="none" strike="noStrike" dirty="0">
                          <a:solidFill>
                            <a:srgbClr val="000000"/>
                          </a:solidFill>
                          <a:effectLst/>
                          <a:latin typeface="Times New Roman" panose="02020603050405020304" pitchFamily="18" charset="0"/>
                        </a:rPr>
                        <a:t>NCCER Core</a:t>
                      </a:r>
                      <a:br>
                        <a:rPr lang="en-US" sz="1100" b="0" i="0" u="none" strike="noStrike" dirty="0">
                          <a:solidFill>
                            <a:srgbClr val="000000"/>
                          </a:solidFill>
                          <a:effectLst/>
                          <a:latin typeface="Times New Roman" panose="02020603050405020304" pitchFamily="18" charset="0"/>
                        </a:rPr>
                      </a:br>
                      <a:r>
                        <a:rPr lang="en-US" sz="1100" b="0" i="0" u="none" strike="noStrike" dirty="0">
                          <a:solidFill>
                            <a:srgbClr val="000000"/>
                          </a:solidFill>
                          <a:effectLst/>
                          <a:latin typeface="Times New Roman" panose="02020603050405020304" pitchFamily="18" charset="0"/>
                        </a:rPr>
                        <a:t>Pipefitting Level 1</a:t>
                      </a:r>
                      <a:br>
                        <a:rPr lang="en-US" sz="1100" b="0" i="0" u="none" strike="noStrike" dirty="0">
                          <a:solidFill>
                            <a:srgbClr val="000000"/>
                          </a:solidFill>
                          <a:effectLst/>
                          <a:latin typeface="Times New Roman" panose="02020603050405020304" pitchFamily="18" charset="0"/>
                        </a:rPr>
                      </a:br>
                      <a:r>
                        <a:rPr lang="en-US" sz="1100" b="0" i="0" u="none" strike="noStrike" dirty="0">
                          <a:solidFill>
                            <a:srgbClr val="000000"/>
                          </a:solidFill>
                          <a:effectLst/>
                          <a:latin typeface="Times New Roman" panose="02020603050405020304" pitchFamily="18" charset="0"/>
                        </a:rPr>
                        <a:t>Pipefitting Level 2</a:t>
                      </a:r>
                    </a:p>
                  </a:txBody>
                  <a:tcPr marL="9525" marR="9525" marT="9525" marB="0" anchor="ctr"/>
                </a:tc>
                <a:tc>
                  <a:txBody>
                    <a:bodyPr/>
                    <a:lstStyle/>
                    <a:p>
                      <a:pPr algn="ctr" fontAlgn="ctr"/>
                      <a:r>
                        <a:rPr lang="en-US" sz="1100" b="0" i="0" u="none" strike="noStrike" dirty="0">
                          <a:solidFill>
                            <a:srgbClr val="000000"/>
                          </a:solidFill>
                          <a:effectLst/>
                          <a:latin typeface="Times New Roman" panose="02020603050405020304" pitchFamily="18" charset="0"/>
                        </a:rPr>
                        <a:t>NCCER Core</a:t>
                      </a:r>
                      <a:br>
                        <a:rPr lang="en-US" sz="1100" b="0" i="0" u="none" strike="noStrike" dirty="0">
                          <a:solidFill>
                            <a:srgbClr val="000000"/>
                          </a:solidFill>
                          <a:effectLst/>
                          <a:latin typeface="Times New Roman" panose="02020603050405020304" pitchFamily="18" charset="0"/>
                        </a:rPr>
                      </a:br>
                      <a:r>
                        <a:rPr lang="en-US" sz="1100" b="0" i="0" u="none" strike="noStrike" dirty="0">
                          <a:solidFill>
                            <a:srgbClr val="000000"/>
                          </a:solidFill>
                          <a:effectLst/>
                          <a:latin typeface="Times New Roman" panose="02020603050405020304" pitchFamily="18" charset="0"/>
                        </a:rPr>
                        <a:t>Welding Level 1</a:t>
                      </a:r>
                      <a:br>
                        <a:rPr lang="en-US" sz="1100" b="0" i="0" u="none" strike="noStrike" dirty="0">
                          <a:solidFill>
                            <a:srgbClr val="000000"/>
                          </a:solidFill>
                          <a:effectLst/>
                          <a:latin typeface="Times New Roman" panose="02020603050405020304" pitchFamily="18" charset="0"/>
                        </a:rPr>
                      </a:br>
                      <a:r>
                        <a:rPr lang="en-US" sz="1100" b="0" i="0" u="none" strike="noStrike" dirty="0">
                          <a:solidFill>
                            <a:srgbClr val="000000"/>
                          </a:solidFill>
                          <a:effectLst/>
                          <a:latin typeface="Times New Roman" panose="02020603050405020304" pitchFamily="18" charset="0"/>
                        </a:rPr>
                        <a:t>Welding Level 2</a:t>
                      </a:r>
                      <a:br>
                        <a:rPr lang="en-US" sz="1100" b="0" i="0" u="none" strike="noStrike" dirty="0">
                          <a:solidFill>
                            <a:srgbClr val="000000"/>
                          </a:solidFill>
                          <a:effectLst/>
                          <a:latin typeface="Times New Roman" panose="02020603050405020304" pitchFamily="18" charset="0"/>
                        </a:rPr>
                      </a:br>
                      <a:r>
                        <a:rPr lang="en-US" sz="1100" b="0" i="0" u="none" strike="noStrike" dirty="0">
                          <a:solidFill>
                            <a:srgbClr val="000000"/>
                          </a:solidFill>
                          <a:effectLst/>
                          <a:latin typeface="Times New Roman" panose="02020603050405020304" pitchFamily="18" charset="0"/>
                        </a:rPr>
                        <a:t>OR</a:t>
                      </a:r>
                      <a:br>
                        <a:rPr lang="en-US" sz="1100" b="0" i="0" u="none" strike="noStrike" dirty="0">
                          <a:solidFill>
                            <a:srgbClr val="000000"/>
                          </a:solidFill>
                          <a:effectLst/>
                          <a:latin typeface="Times New Roman" panose="02020603050405020304" pitchFamily="18" charset="0"/>
                        </a:rPr>
                      </a:br>
                      <a:r>
                        <a:rPr lang="en-US" sz="1100" b="0" i="0" u="none" strike="sngStrike" dirty="0">
                          <a:solidFill>
                            <a:srgbClr val="000000"/>
                          </a:solidFill>
                          <a:effectLst/>
                          <a:latin typeface="Times New Roman" panose="02020603050405020304" pitchFamily="18" charset="0"/>
                        </a:rPr>
                        <a:t>AWS SENSE Level 1</a:t>
                      </a:r>
                      <a:endParaRPr lang="en-US" sz="1100" b="0" i="0" u="none" strike="noStrike" dirty="0">
                        <a:solidFill>
                          <a:srgbClr val="000000"/>
                        </a:solidFill>
                        <a:effectLst/>
                        <a:latin typeface="Times New Roman" panose="02020603050405020304" pitchFamily="18" charset="0"/>
                      </a:endParaRPr>
                    </a:p>
                  </a:txBody>
                  <a:tcPr marL="9525" marR="9525" marT="9525" marB="0" anchor="ctr"/>
                </a:tc>
              </a:tr>
            </a:tbl>
          </a:graphicData>
        </a:graphic>
      </p:graphicFrame>
    </p:spTree>
    <p:extLst>
      <p:ext uri="{BB962C8B-B14F-4D97-AF65-F5344CB8AC3E}">
        <p14:creationId xmlns:p14="http://schemas.microsoft.com/office/powerpoint/2010/main" val="188042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0012" y="2896415"/>
            <a:ext cx="10897108" cy="1569660"/>
          </a:xfrm>
          <a:prstGeom prst="rect">
            <a:avLst/>
          </a:prstGeom>
          <a:noFill/>
        </p:spPr>
        <p:txBody>
          <a:bodyPr wrap="square" rtlCol="0">
            <a:spAutoFit/>
          </a:bodyPr>
          <a:lstStyle/>
          <a:p>
            <a:pPr algn="ctr"/>
            <a:r>
              <a:rPr lang="en-US" sz="9600" dirty="0" smtClean="0">
                <a:latin typeface="Britannic Bold" panose="020B0903060703020204" pitchFamily="34" charset="0"/>
              </a:rPr>
              <a:t>ONLINE</a:t>
            </a:r>
            <a:endParaRPr lang="en-US" sz="9600" dirty="0">
              <a:latin typeface="Britannic Bold" panose="020B0903060703020204" pitchFamily="34" charset="0"/>
            </a:endParaRPr>
          </a:p>
        </p:txBody>
      </p:sp>
      <p:sp>
        <p:nvSpPr>
          <p:cNvPr id="2" name="Title 1"/>
          <p:cNvSpPr>
            <a:spLocks noGrp="1"/>
          </p:cNvSpPr>
          <p:nvPr>
            <p:ph type="title"/>
          </p:nvPr>
        </p:nvSpPr>
        <p:spPr>
          <a:xfrm>
            <a:off x="156116" y="255134"/>
            <a:ext cx="11842595" cy="1036850"/>
          </a:xfrm>
        </p:spPr>
        <p:txBody>
          <a:bodyPr>
            <a:normAutofit/>
          </a:bodyPr>
          <a:lstStyle/>
          <a:p>
            <a:pPr algn="ctr"/>
            <a:r>
              <a:rPr lang="en-US" dirty="0" smtClean="0">
                <a:latin typeface="+mn-lt"/>
                <a:cs typeface="Arial" panose="020B0604020202020204" pitchFamily="34" charset="0"/>
              </a:rPr>
              <a:t>Student Certification</a:t>
            </a:r>
            <a:endParaRPr lang="en-US" dirty="0">
              <a:latin typeface="+mn-lt"/>
              <a:cs typeface="Arial" panose="020B0604020202020204" pitchFamily="34" charset="0"/>
            </a:endParaRPr>
          </a:p>
        </p:txBody>
      </p:sp>
      <p:sp>
        <p:nvSpPr>
          <p:cNvPr id="4" name="Slide Number Placeholder 3"/>
          <p:cNvSpPr>
            <a:spLocks noGrp="1"/>
          </p:cNvSpPr>
          <p:nvPr>
            <p:ph type="sldNum" sz="quarter" idx="12"/>
          </p:nvPr>
        </p:nvSpPr>
        <p:spPr/>
        <p:txBody>
          <a:bodyPr/>
          <a:lstStyle/>
          <a:p>
            <a:fld id="{A7F8E3F6-DE14-48B2-B2BC-6FABA9630FB8}" type="slidenum">
              <a:rPr lang="en-US" smtClean="0"/>
              <a:t>14</a:t>
            </a:fld>
            <a:endParaRPr lang="en-US" dirty="0"/>
          </a:p>
        </p:txBody>
      </p:sp>
      <p:graphicFrame>
        <p:nvGraphicFramePr>
          <p:cNvPr id="6" name="Diagram 5"/>
          <p:cNvGraphicFramePr/>
          <p:nvPr>
            <p:extLst>
              <p:ext uri="{D42A27DB-BD31-4B8C-83A1-F6EECF244321}">
                <p14:modId xmlns:p14="http://schemas.microsoft.com/office/powerpoint/2010/main" val="582463259"/>
              </p:ext>
            </p:extLst>
          </p:nvPr>
        </p:nvGraphicFramePr>
        <p:xfrm>
          <a:off x="1794256" y="167707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ounded Rectangle 2"/>
          <p:cNvSpPr/>
          <p:nvPr/>
        </p:nvSpPr>
        <p:spPr>
          <a:xfrm>
            <a:off x="2240280" y="1581912"/>
            <a:ext cx="4169664" cy="32918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Phase 1 (3 Years)</a:t>
            </a:r>
            <a:endParaRPr lang="en-US" dirty="0">
              <a:solidFill>
                <a:schemeClr val="tx2"/>
              </a:solidFill>
            </a:endParaRPr>
          </a:p>
        </p:txBody>
      </p:sp>
      <p:sp>
        <p:nvSpPr>
          <p:cNvPr id="8" name="Rectangle 7"/>
          <p:cNvSpPr/>
          <p:nvPr/>
        </p:nvSpPr>
        <p:spPr>
          <a:xfrm>
            <a:off x="2770632" y="1911096"/>
            <a:ext cx="438912" cy="14630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38800" y="1911096"/>
            <a:ext cx="438912" cy="14630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563356" y="1911096"/>
            <a:ext cx="438912" cy="14630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930896" y="1581912"/>
            <a:ext cx="1703832" cy="32918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Phase 2</a:t>
            </a:r>
            <a:endParaRPr lang="en-US" dirty="0">
              <a:solidFill>
                <a:schemeClr val="tx2"/>
              </a:solidFill>
            </a:endParaRPr>
          </a:p>
        </p:txBody>
      </p:sp>
    </p:spTree>
    <p:extLst>
      <p:ext uri="{BB962C8B-B14F-4D97-AF65-F5344CB8AC3E}">
        <p14:creationId xmlns:p14="http://schemas.microsoft.com/office/powerpoint/2010/main" val="154527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16" y="255134"/>
            <a:ext cx="11842595" cy="1036850"/>
          </a:xfrm>
        </p:spPr>
        <p:txBody>
          <a:bodyPr>
            <a:normAutofit/>
          </a:bodyPr>
          <a:lstStyle/>
          <a:p>
            <a:pPr algn="ctr"/>
            <a:r>
              <a:rPr lang="en-US" dirty="0" smtClean="0">
                <a:latin typeface="+mn-lt"/>
                <a:cs typeface="Arial" panose="020B0604020202020204" pitchFamily="34" charset="0"/>
              </a:rPr>
              <a:t>Instructor Training &amp; Certification</a:t>
            </a:r>
            <a:endParaRPr lang="en-US" dirty="0">
              <a:latin typeface="+mn-lt"/>
              <a:cs typeface="Arial" panose="020B0604020202020204" pitchFamily="34" charset="0"/>
            </a:endParaRPr>
          </a:p>
        </p:txBody>
      </p:sp>
      <p:sp>
        <p:nvSpPr>
          <p:cNvPr id="4" name="Slide Number Placeholder 3"/>
          <p:cNvSpPr>
            <a:spLocks noGrp="1"/>
          </p:cNvSpPr>
          <p:nvPr>
            <p:ph type="sldNum" sz="quarter" idx="12"/>
          </p:nvPr>
        </p:nvSpPr>
        <p:spPr/>
        <p:txBody>
          <a:bodyPr/>
          <a:lstStyle/>
          <a:p>
            <a:fld id="{A7F8E3F6-DE14-48B2-B2BC-6FABA9630FB8}" type="slidenum">
              <a:rPr lang="en-US" smtClean="0"/>
              <a:t>15</a:t>
            </a:fld>
            <a:endParaRPr lang="en-US" dirty="0"/>
          </a:p>
        </p:txBody>
      </p:sp>
      <p:graphicFrame>
        <p:nvGraphicFramePr>
          <p:cNvPr id="6" name="Diagram 5"/>
          <p:cNvGraphicFramePr/>
          <p:nvPr>
            <p:extLst>
              <p:ext uri="{D42A27DB-BD31-4B8C-83A1-F6EECF244321}">
                <p14:modId xmlns:p14="http://schemas.microsoft.com/office/powerpoint/2010/main" val="435685654"/>
              </p:ext>
            </p:extLst>
          </p:nvPr>
        </p:nvGraphicFramePr>
        <p:xfrm>
          <a:off x="2123440" y="1665839"/>
          <a:ext cx="7834376" cy="4983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Arrow Connector 4"/>
          <p:cNvCxnSpPr/>
          <p:nvPr/>
        </p:nvCxnSpPr>
        <p:spPr>
          <a:xfrm flipV="1">
            <a:off x="4928616" y="5696712"/>
            <a:ext cx="2039112" cy="640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706112" y="6309360"/>
            <a:ext cx="2261616" cy="6563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32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69" y="275005"/>
            <a:ext cx="11842595" cy="1036850"/>
          </a:xfrm>
        </p:spPr>
        <p:txBody>
          <a:bodyPr>
            <a:normAutofit/>
          </a:bodyPr>
          <a:lstStyle/>
          <a:p>
            <a:pPr algn="ctr"/>
            <a:r>
              <a:rPr lang="en-US" dirty="0" smtClean="0">
                <a:latin typeface="+mn-lt"/>
                <a:cs typeface="Arial" panose="020B0604020202020204" pitchFamily="34" charset="0"/>
              </a:rPr>
              <a:t>Student &amp; Instructor Certification</a:t>
            </a:r>
            <a:endParaRPr lang="en-US" dirty="0">
              <a:latin typeface="+mn-lt"/>
              <a:cs typeface="Arial" panose="020B0604020202020204" pitchFamily="34" charset="0"/>
            </a:endParaRPr>
          </a:p>
        </p:txBody>
      </p:sp>
      <p:sp>
        <p:nvSpPr>
          <p:cNvPr id="4" name="Slide Number Placeholder 3"/>
          <p:cNvSpPr>
            <a:spLocks noGrp="1"/>
          </p:cNvSpPr>
          <p:nvPr>
            <p:ph type="sldNum" sz="quarter" idx="12"/>
          </p:nvPr>
        </p:nvSpPr>
        <p:spPr/>
        <p:txBody>
          <a:bodyPr/>
          <a:lstStyle/>
          <a:p>
            <a:fld id="{A7F8E3F6-DE14-48B2-B2BC-6FABA9630FB8}" type="slidenum">
              <a:rPr lang="en-US" smtClean="0"/>
              <a:t>16</a:t>
            </a:fld>
            <a:endParaRPr lang="en-US" dirty="0"/>
          </a:p>
        </p:txBody>
      </p:sp>
      <p:sp>
        <p:nvSpPr>
          <p:cNvPr id="16" name="TextBox 15"/>
          <p:cNvSpPr txBox="1"/>
          <p:nvPr/>
        </p:nvSpPr>
        <p:spPr>
          <a:xfrm>
            <a:off x="251927" y="1744824"/>
            <a:ext cx="11607281" cy="923330"/>
          </a:xfrm>
          <a:prstGeom prst="rect">
            <a:avLst/>
          </a:prstGeom>
          <a:noFill/>
        </p:spPr>
        <p:txBody>
          <a:bodyPr wrap="square" rtlCol="0">
            <a:spAutoFit/>
          </a:bodyPr>
          <a:lstStyle/>
          <a:p>
            <a:endParaRPr lang="en-US" dirty="0" smtClean="0"/>
          </a:p>
          <a:p>
            <a:endParaRPr lang="en-US" dirty="0"/>
          </a:p>
          <a:p>
            <a:endParaRPr lang="en-US" dirty="0"/>
          </a:p>
        </p:txBody>
      </p:sp>
      <p:graphicFrame>
        <p:nvGraphicFramePr>
          <p:cNvPr id="17" name="Table 16"/>
          <p:cNvGraphicFramePr>
            <a:graphicFrameLocks noGrp="1"/>
          </p:cNvGraphicFramePr>
          <p:nvPr>
            <p:extLst>
              <p:ext uri="{D42A27DB-BD31-4B8C-83A1-F6EECF244321}">
                <p14:modId xmlns:p14="http://schemas.microsoft.com/office/powerpoint/2010/main" val="994953574"/>
              </p:ext>
            </p:extLst>
          </p:nvPr>
        </p:nvGraphicFramePr>
        <p:xfrm>
          <a:off x="493777" y="1615039"/>
          <a:ext cx="10771632" cy="4820920"/>
        </p:xfrm>
        <a:graphic>
          <a:graphicData uri="http://schemas.openxmlformats.org/drawingml/2006/table">
            <a:tbl>
              <a:tblPr firstRow="1" bandRow="1">
                <a:tableStyleId>{5C22544A-7EE6-4342-B048-85BDC9FD1C3A}</a:tableStyleId>
              </a:tblPr>
              <a:tblGrid>
                <a:gridCol w="2377439"/>
                <a:gridCol w="2758979"/>
                <a:gridCol w="2682548"/>
                <a:gridCol w="2952666"/>
              </a:tblGrid>
              <a:tr h="370840">
                <a:tc gridSpan="2">
                  <a:txBody>
                    <a:bodyPr/>
                    <a:lstStyle/>
                    <a:p>
                      <a:pPr algn="ctr"/>
                      <a:r>
                        <a:rPr lang="en-US" dirty="0" smtClean="0"/>
                        <a:t>Phase</a:t>
                      </a:r>
                      <a:r>
                        <a:rPr lang="en-US" baseline="0" dirty="0" smtClean="0"/>
                        <a:t> 1 – Current Process</a:t>
                      </a:r>
                      <a:endParaRPr lang="en-US" dirty="0"/>
                    </a:p>
                  </a:txBody>
                  <a:tcPr anchor="ctr"/>
                </a:tc>
                <a:tc hMerge="1">
                  <a:txBody>
                    <a:bodyPr/>
                    <a:lstStyle/>
                    <a:p>
                      <a:endParaRPr lang="en-US" dirty="0"/>
                    </a:p>
                  </a:txBody>
                  <a:tcPr/>
                </a:tc>
                <a:tc gridSpan="2">
                  <a:txBody>
                    <a:bodyPr/>
                    <a:lstStyle/>
                    <a:p>
                      <a:pPr algn="ctr"/>
                      <a:r>
                        <a:rPr lang="en-US" dirty="0" smtClean="0"/>
                        <a:t>Phase 2 – After Year 3</a:t>
                      </a:r>
                      <a:endParaRPr lang="en-US" dirty="0"/>
                    </a:p>
                  </a:txBody>
                  <a:tcPr/>
                </a:tc>
                <a:tc hMerge="1">
                  <a:txBody>
                    <a:bodyPr/>
                    <a:lstStyle/>
                    <a:p>
                      <a:pPr algn="ctr"/>
                      <a:endParaRPr lang="en-US" dirty="0"/>
                    </a:p>
                  </a:txBody>
                  <a:tcPr/>
                </a:tc>
              </a:tr>
              <a:tr h="370840">
                <a:tc>
                  <a:txBody>
                    <a:bodyPr/>
                    <a:lstStyle/>
                    <a:p>
                      <a:pPr lvl="0" algn="ctr"/>
                      <a:r>
                        <a:rPr lang="de-DE" sz="1400" dirty="0" smtClean="0">
                          <a:solidFill>
                            <a:schemeClr val="tx2"/>
                          </a:solidFill>
                        </a:rPr>
                        <a:t>4 Categories</a:t>
                      </a:r>
                    </a:p>
                    <a:p>
                      <a:pPr lvl="0" algn="ctr"/>
                      <a:r>
                        <a:rPr lang="de-DE" sz="1400" dirty="0" smtClean="0">
                          <a:solidFill>
                            <a:schemeClr val="tx2"/>
                          </a:solidFill>
                        </a:rPr>
                        <a:t>(BOT, DDT, ICG, &amp; IST)</a:t>
                      </a:r>
                      <a:endParaRPr lang="en-US" sz="1400" dirty="0" smtClean="0">
                        <a:solidFill>
                          <a:schemeClr val="tx2"/>
                        </a:solidFill>
                      </a:endParaRPr>
                    </a:p>
                    <a:p>
                      <a:pPr algn="ctr"/>
                      <a:endParaRPr lang="en-US" sz="1400" dirty="0">
                        <a:solidFill>
                          <a:schemeClr val="tx2"/>
                        </a:solidFill>
                      </a:endParaRPr>
                    </a:p>
                  </a:txBody>
                  <a:tcPr anchor="b"/>
                </a:tc>
                <a:tc>
                  <a:txBody>
                    <a:bodyPr/>
                    <a:lstStyle/>
                    <a:p>
                      <a:pPr lvl="0" algn="ctr"/>
                      <a:r>
                        <a:rPr lang="en-US" sz="1400" dirty="0" smtClean="0">
                          <a:solidFill>
                            <a:schemeClr val="tx2"/>
                          </a:solidFill>
                        </a:rPr>
                        <a:t>1 Category</a:t>
                      </a:r>
                    </a:p>
                    <a:p>
                      <a:pPr lvl="0" algn="ctr"/>
                      <a:r>
                        <a:rPr lang="en-US" sz="1400" dirty="0" smtClean="0">
                          <a:solidFill>
                            <a:schemeClr val="tx2"/>
                          </a:solidFill>
                        </a:rPr>
                        <a:t>(Trades/Construction/NCCER)</a:t>
                      </a:r>
                    </a:p>
                    <a:p>
                      <a:pPr algn="ctr"/>
                      <a:endParaRPr lang="en-US" sz="1400" dirty="0">
                        <a:solidFill>
                          <a:schemeClr val="tx2"/>
                        </a:solidFill>
                      </a:endParaRPr>
                    </a:p>
                  </a:txBody>
                  <a:tcPr anchor="b"/>
                </a:tc>
                <a:tc>
                  <a:txBody>
                    <a:bodyPr/>
                    <a:lstStyle/>
                    <a:p>
                      <a:pPr lvl="0" algn="ctr"/>
                      <a:r>
                        <a:rPr lang="de-DE" sz="1400" dirty="0" smtClean="0">
                          <a:solidFill>
                            <a:schemeClr val="tx2"/>
                          </a:solidFill>
                        </a:rPr>
                        <a:t>4 Categories</a:t>
                      </a:r>
                    </a:p>
                    <a:p>
                      <a:pPr lvl="0" algn="ctr"/>
                      <a:r>
                        <a:rPr lang="de-DE" sz="1400" dirty="0" smtClean="0">
                          <a:solidFill>
                            <a:schemeClr val="tx2"/>
                          </a:solidFill>
                        </a:rPr>
                        <a:t>(BOT, DDT, ICG, &amp; IST)</a:t>
                      </a:r>
                      <a:endParaRPr lang="en-US" sz="1400" dirty="0" smtClean="0">
                        <a:solidFill>
                          <a:schemeClr val="tx2"/>
                        </a:solidFill>
                      </a:endParaRPr>
                    </a:p>
                  </a:txBody>
                  <a:tcPr anchor="ctr"/>
                </a:tc>
                <a:tc>
                  <a:txBody>
                    <a:bodyPr/>
                    <a:lstStyle/>
                    <a:p>
                      <a:pPr lvl="0" algn="ctr"/>
                      <a:r>
                        <a:rPr lang="en-US" sz="1400" dirty="0" smtClean="0">
                          <a:solidFill>
                            <a:schemeClr val="tx2"/>
                          </a:solidFill>
                        </a:rPr>
                        <a:t>1 Category</a:t>
                      </a:r>
                    </a:p>
                    <a:p>
                      <a:pPr lvl="0" algn="ctr"/>
                      <a:r>
                        <a:rPr lang="en-US" sz="1400" dirty="0" smtClean="0">
                          <a:solidFill>
                            <a:schemeClr val="tx2"/>
                          </a:solidFill>
                        </a:rPr>
                        <a:t>(Trades/Construction/NCCER)</a:t>
                      </a:r>
                    </a:p>
                  </a:txBody>
                  <a:tcPr anchor="ctr"/>
                </a:tc>
              </a:tr>
              <a:tr h="370840">
                <a:tc>
                  <a:txBody>
                    <a:bodyPr/>
                    <a:lstStyle/>
                    <a:p>
                      <a:pPr algn="ctr"/>
                      <a:r>
                        <a:rPr lang="en-US" sz="1400" dirty="0" smtClean="0">
                          <a:solidFill>
                            <a:schemeClr val="tx2"/>
                          </a:solidFill>
                        </a:rPr>
                        <a:t>MCCB schedules training dates, times, locations, etc.</a:t>
                      </a:r>
                      <a:endParaRPr lang="en-US" sz="1400" dirty="0">
                        <a:solidFill>
                          <a:schemeClr val="tx2"/>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Order ICTP Kits from NCCER &amp; make payment to NCCER</a:t>
                      </a:r>
                    </a:p>
                    <a:p>
                      <a:pPr algn="ctr"/>
                      <a:endParaRPr lang="en-US" sz="1400" dirty="0">
                        <a:solidFill>
                          <a:schemeClr val="tx2"/>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MCCB identifies required certification for students and instructors.</a:t>
                      </a:r>
                    </a:p>
                    <a:p>
                      <a:pPr algn="ctr"/>
                      <a:endParaRPr lang="en-US" sz="1400" dirty="0">
                        <a:solidFill>
                          <a:schemeClr val="tx2"/>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Order ICTP Kits from NCCER &amp; make payment to NCCER</a:t>
                      </a:r>
                    </a:p>
                    <a:p>
                      <a:pPr algn="ctr"/>
                      <a:endParaRPr lang="en-US" sz="1400" dirty="0">
                        <a:solidFill>
                          <a:schemeClr val="tx2"/>
                        </a:solidFill>
                      </a:endParaRPr>
                    </a:p>
                  </a:txBody>
                  <a:tcPr anchor="ct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Confirmation Form</a:t>
                      </a:r>
                    </a:p>
                    <a:p>
                      <a:pPr algn="ctr"/>
                      <a:endParaRPr lang="en-US" sz="1400" dirty="0">
                        <a:solidFill>
                          <a:schemeClr val="tx2"/>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Submit invoice to MCCB</a:t>
                      </a:r>
                    </a:p>
                    <a:p>
                      <a:pPr algn="ctr"/>
                      <a:endParaRPr lang="en-US" sz="1400" dirty="0">
                        <a:solidFill>
                          <a:schemeClr val="tx2"/>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MCCB purchases exam vouchers in bulk.</a:t>
                      </a:r>
                    </a:p>
                    <a:p>
                      <a:pPr algn="ctr"/>
                      <a:endParaRPr lang="en-US" sz="1400" dirty="0">
                        <a:solidFill>
                          <a:schemeClr val="tx2"/>
                        </a:solidFill>
                      </a:endParaRPr>
                    </a:p>
                  </a:txBody>
                  <a:tcPr anchor="ctr"/>
                </a:tc>
                <a:tc>
                  <a:txBody>
                    <a:bodyPr/>
                    <a:lstStyle/>
                    <a:p>
                      <a:pPr algn="ctr"/>
                      <a:endParaRPr lang="en-US" sz="1400" dirty="0">
                        <a:solidFill>
                          <a:schemeClr val="tx2"/>
                        </a:solidFill>
                      </a:endParaRPr>
                    </a:p>
                  </a:txBody>
                  <a:tcPr anchor="ct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Travel Reimbursement Form</a:t>
                      </a:r>
                    </a:p>
                    <a:p>
                      <a:pPr algn="ctr"/>
                      <a:endParaRPr lang="en-US" sz="1400" dirty="0">
                        <a:solidFill>
                          <a:schemeClr val="tx2"/>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MCCB issues reimbursements to</a:t>
                      </a:r>
                      <a:r>
                        <a:rPr lang="en-US" sz="1400" baseline="0" dirty="0" smtClean="0">
                          <a:solidFill>
                            <a:schemeClr val="tx2"/>
                          </a:solidFill>
                        </a:rPr>
                        <a:t> colleges</a:t>
                      </a:r>
                      <a:endParaRPr lang="en-US" sz="1400" dirty="0" smtClean="0">
                        <a:solidFill>
                          <a:schemeClr val="tx2"/>
                        </a:solidFill>
                      </a:endParaRPr>
                    </a:p>
                    <a:p>
                      <a:pPr algn="ctr"/>
                      <a:endParaRPr lang="en-US" sz="1400" dirty="0">
                        <a:solidFill>
                          <a:schemeClr val="tx2"/>
                        </a:solidFill>
                      </a:endParaRPr>
                    </a:p>
                  </a:txBody>
                  <a:tcPr anchor="ctr"/>
                </a:tc>
                <a:tc>
                  <a:txBody>
                    <a:bodyPr/>
                    <a:lstStyle/>
                    <a:p>
                      <a:pPr algn="ctr"/>
                      <a:r>
                        <a:rPr lang="en-US" sz="1400" dirty="0" smtClean="0">
                          <a:solidFill>
                            <a:schemeClr val="tx2"/>
                          </a:solidFill>
                        </a:rPr>
                        <a:t>Colleges are responsible for all training &amp; certification-related costs, scheduling trainings, etc.</a:t>
                      </a:r>
                      <a:endParaRPr lang="en-US" sz="1400" dirty="0">
                        <a:solidFill>
                          <a:schemeClr val="tx2"/>
                        </a:solidFill>
                      </a:endParaRPr>
                    </a:p>
                  </a:txBody>
                  <a:tcPr anchor="ctr"/>
                </a:tc>
                <a:tc>
                  <a:txBody>
                    <a:bodyPr/>
                    <a:lstStyle/>
                    <a:p>
                      <a:pPr algn="ctr"/>
                      <a:endParaRPr lang="en-US" sz="1400" dirty="0">
                        <a:solidFill>
                          <a:schemeClr val="tx2"/>
                        </a:solidFill>
                      </a:endParaRPr>
                    </a:p>
                  </a:txBody>
                  <a:tcPr anchor="ct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Invoice from College</a:t>
                      </a:r>
                    </a:p>
                    <a:p>
                      <a:pPr algn="ctr"/>
                      <a:endParaRPr lang="en-US" sz="1400" dirty="0">
                        <a:solidFill>
                          <a:schemeClr val="tx2"/>
                        </a:solidFill>
                      </a:endParaRPr>
                    </a:p>
                  </a:txBody>
                  <a:tcPr anchor="ctr"/>
                </a:tc>
                <a:tc>
                  <a:txBody>
                    <a:bodyPr/>
                    <a:lstStyle/>
                    <a:p>
                      <a:pPr algn="ctr"/>
                      <a:endParaRPr lang="en-US" sz="1400" dirty="0">
                        <a:solidFill>
                          <a:schemeClr val="tx2"/>
                        </a:solidFill>
                      </a:endParaRPr>
                    </a:p>
                  </a:txBody>
                  <a:tcPr anchor="ctr"/>
                </a:tc>
                <a:tc>
                  <a:txBody>
                    <a:bodyPr/>
                    <a:lstStyle/>
                    <a:p>
                      <a:pPr algn="ctr"/>
                      <a:endParaRPr lang="en-US" sz="1400" dirty="0">
                        <a:solidFill>
                          <a:schemeClr val="tx2"/>
                        </a:solidFill>
                      </a:endParaRPr>
                    </a:p>
                  </a:txBody>
                  <a:tcPr anchor="ctr"/>
                </a:tc>
                <a:tc>
                  <a:txBody>
                    <a:bodyPr/>
                    <a:lstStyle/>
                    <a:p>
                      <a:pPr algn="ctr"/>
                      <a:endParaRPr lang="en-US" sz="1400" dirty="0">
                        <a:solidFill>
                          <a:schemeClr val="tx2"/>
                        </a:solidFill>
                      </a:endParaRPr>
                    </a:p>
                  </a:txBody>
                  <a:tcPr anchor="ct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MCCB</a:t>
                      </a:r>
                      <a:r>
                        <a:rPr lang="en-US" sz="1400" baseline="0" dirty="0" smtClean="0">
                          <a:solidFill>
                            <a:schemeClr val="tx2"/>
                          </a:solidFill>
                        </a:rPr>
                        <a:t> reimburses colleges</a:t>
                      </a:r>
                      <a:endParaRPr lang="en-US" sz="1400" dirty="0" smtClean="0">
                        <a:solidFill>
                          <a:schemeClr val="tx2"/>
                        </a:solidFill>
                      </a:endParaRPr>
                    </a:p>
                    <a:p>
                      <a:pPr algn="ctr"/>
                      <a:endParaRPr lang="en-US" dirty="0">
                        <a:solidFill>
                          <a:schemeClr val="tx2"/>
                        </a:solidFill>
                      </a:endParaRPr>
                    </a:p>
                  </a:txBody>
                  <a:tcPr anchor="ctr"/>
                </a:tc>
                <a:tc>
                  <a:txBody>
                    <a:bodyPr/>
                    <a:lstStyle/>
                    <a:p>
                      <a:pPr algn="ctr"/>
                      <a:endParaRPr lang="en-US">
                        <a:solidFill>
                          <a:schemeClr val="tx2"/>
                        </a:solidFill>
                      </a:endParaRPr>
                    </a:p>
                  </a:txBody>
                  <a:tcPr anchor="ctr"/>
                </a:tc>
                <a:tc>
                  <a:txBody>
                    <a:bodyPr/>
                    <a:lstStyle/>
                    <a:p>
                      <a:pPr algn="ctr"/>
                      <a:endParaRPr lang="en-US" dirty="0">
                        <a:solidFill>
                          <a:schemeClr val="tx2"/>
                        </a:solidFill>
                      </a:endParaRPr>
                    </a:p>
                  </a:txBody>
                  <a:tcPr anchor="ctr"/>
                </a:tc>
                <a:tc>
                  <a:txBody>
                    <a:bodyPr/>
                    <a:lstStyle/>
                    <a:p>
                      <a:pPr algn="ctr"/>
                      <a:endParaRPr lang="en-US" dirty="0">
                        <a:solidFill>
                          <a:schemeClr val="tx2"/>
                        </a:solidFill>
                      </a:endParaRPr>
                    </a:p>
                  </a:txBody>
                  <a:tcPr anchor="ctr"/>
                </a:tc>
              </a:tr>
            </a:tbl>
          </a:graphicData>
        </a:graphic>
      </p:graphicFrame>
    </p:spTree>
    <p:extLst>
      <p:ext uri="{BB962C8B-B14F-4D97-AF65-F5344CB8AC3E}">
        <p14:creationId xmlns:p14="http://schemas.microsoft.com/office/powerpoint/2010/main" val="28072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112" y="2780523"/>
            <a:ext cx="2558121" cy="690466"/>
          </a:xfrm>
        </p:spPr>
        <p:txBody>
          <a:bodyPr>
            <a:normAutofit/>
          </a:bodyPr>
          <a:lstStyle/>
          <a:p>
            <a:pPr algn="ctr"/>
            <a:r>
              <a:rPr lang="en-US" sz="1800" b="1" dirty="0" smtClean="0">
                <a:cs typeface="Arial" panose="020B0604020202020204" pitchFamily="34" charset="0"/>
              </a:rPr>
              <a:t>2018 Assessment Ordering Form</a:t>
            </a:r>
            <a:endParaRPr lang="en-US" sz="1800" b="1" dirty="0">
              <a:cs typeface="Arial" panose="020B0604020202020204" pitchFamily="34" charset="0"/>
            </a:endParaRPr>
          </a:p>
          <a:p>
            <a:endParaRPr lang="en-US" dirty="0"/>
          </a:p>
        </p:txBody>
      </p:sp>
      <p:sp>
        <p:nvSpPr>
          <p:cNvPr id="27" name="Rectangle 23">
            <a:hlinkClick r:id="rId3" tooltip="Page 1"/>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28" name="Rectangle 24"/>
          <p:cNvSpPr>
            <a:spLocks noChangeArrowheads="1"/>
          </p:cNvSpPr>
          <p:nvPr/>
        </p:nvSpPr>
        <p:spPr bwMode="auto">
          <a:xfrm>
            <a:off x="1948967400" y="139682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PROG RAM OF STU DY DESI G N FRAM EWOR K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Rectangle 25"/>
          <p:cNvSpPr>
            <a:spLocks noChangeArrowheads="1"/>
          </p:cNvSpPr>
          <p:nvPr/>
        </p:nvSpPr>
        <p:spPr bwMode="auto">
          <a:xfrm>
            <a:off x="2147483647" y="807735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Legislation and Policies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Rectangle 26"/>
          <p:cNvSpPr>
            <a:spLocks noChangeArrowheads="1"/>
          </p:cNvSpPr>
          <p:nvPr/>
        </p:nvSpPr>
        <p:spPr bwMode="auto">
          <a:xfrm>
            <a:off x="2147483647" y="1071470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Professional Development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Rectangle 2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Professional Development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Rectangle 28"/>
          <p:cNvSpPr>
            <a:spLocks noChangeArrowheads="1"/>
          </p:cNvSpPr>
          <p:nvPr/>
        </p:nvSpPr>
        <p:spPr bwMode="auto">
          <a:xfrm>
            <a:off x="1569356463"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Partnerships</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Rectangle 2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College and Career Readiness Standards</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Rectangle 3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Curriculum and Instruction</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Rectangle 3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Evaluations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Rectangle 3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Accountability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Rectangle 3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POSTSECONDARY LEVEL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Rectangle 3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Credentials</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Rectangle 3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Assessments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Rectangle 36"/>
          <p:cNvSpPr>
            <a:spLocks noChangeArrowheads="1"/>
          </p:cNvSpPr>
          <p:nvPr/>
        </p:nvSpPr>
        <p:spPr bwMode="auto">
          <a:xfrm>
            <a:off x="2147483647" y="3777154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Advisement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Rectangle 37"/>
          <p:cNvSpPr>
            <a:spLocks noChangeArrowheads="1"/>
          </p:cNvSpPr>
          <p:nvPr/>
        </p:nvSpPr>
        <p:spPr bwMode="auto">
          <a:xfrm>
            <a:off x="2147483647" y="1923143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Guidance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Rectangle 38"/>
          <p:cNvSpPr>
            <a:spLocks noChangeArrowheads="1"/>
          </p:cNvSpPr>
          <p:nvPr/>
        </p:nvSpPr>
        <p:spPr bwMode="auto">
          <a:xfrm>
            <a:off x="431157063"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Course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Rectangle 39"/>
          <p:cNvSpPr>
            <a:spLocks noChangeArrowheads="1"/>
          </p:cNvSpPr>
          <p:nvPr/>
        </p:nvSpPr>
        <p:spPr bwMode="auto">
          <a:xfrm>
            <a:off x="41892538"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Sequences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Rectangle 4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Credit Transfer</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Rectangle 4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Agreements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Rectangle 42"/>
          <p:cNvSpPr>
            <a:spLocks noChangeArrowheads="1"/>
          </p:cNvSpPr>
          <p:nvPr/>
        </p:nvSpPr>
        <p:spPr bwMode="auto">
          <a:xfrm>
            <a:off x="2147483647" y="1380194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SECONDARY LEVEL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Rectangle 43"/>
          <p:cNvSpPr>
            <a:spLocks noChangeArrowheads="1"/>
          </p:cNvSpPr>
          <p:nvPr/>
        </p:nvSpPr>
        <p:spPr bwMode="auto">
          <a:xfrm>
            <a:off x="1472598338" y="441119439"/>
            <a:ext cx="961949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 program of study is a structured sequence of academic and career and technical courses leading to a postsecondary y-level credential.”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Rectangle 44"/>
          <p:cNvSpPr>
            <a:spLocks noChangeArrowheads="1"/>
          </p:cNvSpPr>
          <p:nvPr/>
        </p:nvSpPr>
        <p:spPr bwMode="auto">
          <a:xfrm>
            <a:off x="2147483647" y="561982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Operational definition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6" name="Group 5"/>
          <p:cNvGrpSpPr/>
          <p:nvPr/>
        </p:nvGrpSpPr>
        <p:grpSpPr>
          <a:xfrm>
            <a:off x="2545702" y="163286"/>
            <a:ext cx="6111551" cy="6615406"/>
            <a:chOff x="503853" y="242594"/>
            <a:chExt cx="6111551" cy="6615406"/>
          </a:xfrm>
        </p:grpSpPr>
        <p:pic>
          <p:nvPicPr>
            <p:cNvPr id="2" name="Picture 1"/>
            <p:cNvPicPr>
              <a:picLocks noChangeAspect="1"/>
            </p:cNvPicPr>
            <p:nvPr/>
          </p:nvPicPr>
          <p:blipFill rotWithShape="1">
            <a:blip r:embed="rId4"/>
            <a:srcRect l="50727" t="19932" r="30537" b="7959"/>
            <a:stretch/>
          </p:blipFill>
          <p:spPr>
            <a:xfrm>
              <a:off x="503853" y="242594"/>
              <a:ext cx="6111551" cy="6615406"/>
            </a:xfrm>
            <a:prstGeom prst="rect">
              <a:avLst/>
            </a:prstGeom>
            <a:ln>
              <a:noFill/>
            </a:ln>
            <a:effectLst>
              <a:outerShdw blurRad="190500" algn="tl" rotWithShape="0">
                <a:srgbClr val="000000">
                  <a:alpha val="70000"/>
                </a:srgbClr>
              </a:outerShdw>
            </a:effectLst>
          </p:spPr>
        </p:pic>
        <p:grpSp>
          <p:nvGrpSpPr>
            <p:cNvPr id="7" name="Group 6"/>
            <p:cNvGrpSpPr/>
            <p:nvPr/>
          </p:nvGrpSpPr>
          <p:grpSpPr>
            <a:xfrm>
              <a:off x="3540966" y="670830"/>
              <a:ext cx="3035118" cy="6121857"/>
              <a:chOff x="3540966" y="670830"/>
              <a:chExt cx="3035118" cy="6121857"/>
            </a:xfrm>
          </p:grpSpPr>
          <p:pic>
            <p:nvPicPr>
              <p:cNvPr id="4" name="Picture 3"/>
              <p:cNvPicPr>
                <a:picLocks noChangeAspect="1"/>
              </p:cNvPicPr>
              <p:nvPr/>
            </p:nvPicPr>
            <p:blipFill rotWithShape="1">
              <a:blip r:embed="rId5"/>
              <a:srcRect l="59923" t="31361" r="33572" b="8477"/>
              <a:stretch/>
            </p:blipFill>
            <p:spPr>
              <a:xfrm>
                <a:off x="3540966" y="1287623"/>
                <a:ext cx="2085392" cy="5505064"/>
              </a:xfrm>
              <a:prstGeom prst="rect">
                <a:avLst/>
              </a:prstGeom>
            </p:spPr>
          </p:pic>
          <p:pic>
            <p:nvPicPr>
              <p:cNvPr id="5" name="Picture 4"/>
              <p:cNvPicPr>
                <a:picLocks noChangeAspect="1"/>
              </p:cNvPicPr>
              <p:nvPr/>
            </p:nvPicPr>
            <p:blipFill rotWithShape="1">
              <a:blip r:embed="rId6"/>
              <a:srcRect l="59923" t="24286" r="29822" b="62810"/>
              <a:stretch/>
            </p:blipFill>
            <p:spPr>
              <a:xfrm>
                <a:off x="3559627" y="670830"/>
                <a:ext cx="3016457" cy="1083325"/>
              </a:xfrm>
              <a:prstGeom prst="rect">
                <a:avLst/>
              </a:prstGeom>
            </p:spPr>
          </p:pic>
        </p:grpSp>
      </p:grpSp>
    </p:spTree>
    <p:extLst>
      <p:ext uri="{BB962C8B-B14F-4D97-AF65-F5344CB8AC3E}">
        <p14:creationId xmlns:p14="http://schemas.microsoft.com/office/powerpoint/2010/main" val="215008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5463" y="2908479"/>
            <a:ext cx="2529746" cy="451460"/>
          </a:xfrm>
        </p:spPr>
        <p:txBody>
          <a:bodyPr/>
          <a:lstStyle/>
          <a:p>
            <a:pPr algn="ctr"/>
            <a:r>
              <a:rPr lang="en-US" sz="1800" b="1" dirty="0" smtClean="0">
                <a:cs typeface="Arial" panose="020B0604020202020204" pitchFamily="34" charset="0"/>
              </a:rPr>
              <a:t>Confirmation Form</a:t>
            </a:r>
            <a:endParaRPr lang="en-US" sz="1800" b="1" dirty="0">
              <a:cs typeface="Arial" panose="020B0604020202020204" pitchFamily="34" charset="0"/>
            </a:endParaRPr>
          </a:p>
          <a:p>
            <a:endParaRPr lang="en-US" dirty="0"/>
          </a:p>
        </p:txBody>
      </p:sp>
      <p:sp>
        <p:nvSpPr>
          <p:cNvPr id="27" name="Rectangle 23">
            <a:hlinkClick r:id="rId3" tooltip="Page 1"/>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28" name="Rectangle 24"/>
          <p:cNvSpPr>
            <a:spLocks noChangeArrowheads="1"/>
          </p:cNvSpPr>
          <p:nvPr/>
        </p:nvSpPr>
        <p:spPr bwMode="auto">
          <a:xfrm>
            <a:off x="1948967400" y="139682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PROG RAM OF STU DY DESI G N FRAM EWOR K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Rectangle 25"/>
          <p:cNvSpPr>
            <a:spLocks noChangeArrowheads="1"/>
          </p:cNvSpPr>
          <p:nvPr/>
        </p:nvSpPr>
        <p:spPr bwMode="auto">
          <a:xfrm>
            <a:off x="2147483647" y="807735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Legislation and Policies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Rectangle 26"/>
          <p:cNvSpPr>
            <a:spLocks noChangeArrowheads="1"/>
          </p:cNvSpPr>
          <p:nvPr/>
        </p:nvSpPr>
        <p:spPr bwMode="auto">
          <a:xfrm>
            <a:off x="2147483647" y="1071470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Professional Development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Rectangle 2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Professional Development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Rectangle 28"/>
          <p:cNvSpPr>
            <a:spLocks noChangeArrowheads="1"/>
          </p:cNvSpPr>
          <p:nvPr/>
        </p:nvSpPr>
        <p:spPr bwMode="auto">
          <a:xfrm>
            <a:off x="1569356463"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Partnerships</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Rectangle 2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College and Career Readiness Standards</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Rectangle 3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Curriculum and Instruction</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Rectangle 3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Evaluations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Rectangle 3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Accountability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Rectangle 3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POSTSECONDARY LEVEL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Rectangle 3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Credentials</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Rectangle 3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Assessments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Rectangle 36"/>
          <p:cNvSpPr>
            <a:spLocks noChangeArrowheads="1"/>
          </p:cNvSpPr>
          <p:nvPr/>
        </p:nvSpPr>
        <p:spPr bwMode="auto">
          <a:xfrm>
            <a:off x="2147483647" y="3777154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Advisement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Rectangle 37"/>
          <p:cNvSpPr>
            <a:spLocks noChangeArrowheads="1"/>
          </p:cNvSpPr>
          <p:nvPr/>
        </p:nvSpPr>
        <p:spPr bwMode="auto">
          <a:xfrm>
            <a:off x="2147483647" y="1923143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Guidance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Rectangle 38"/>
          <p:cNvSpPr>
            <a:spLocks noChangeArrowheads="1"/>
          </p:cNvSpPr>
          <p:nvPr/>
        </p:nvSpPr>
        <p:spPr bwMode="auto">
          <a:xfrm>
            <a:off x="431157063"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Course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Rectangle 39"/>
          <p:cNvSpPr>
            <a:spLocks noChangeArrowheads="1"/>
          </p:cNvSpPr>
          <p:nvPr/>
        </p:nvSpPr>
        <p:spPr bwMode="auto">
          <a:xfrm>
            <a:off x="41892538"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Sequences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Rectangle 4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Credit Transfer</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Rectangle 4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Agreements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Rectangle 42"/>
          <p:cNvSpPr>
            <a:spLocks noChangeArrowheads="1"/>
          </p:cNvSpPr>
          <p:nvPr/>
        </p:nvSpPr>
        <p:spPr bwMode="auto">
          <a:xfrm>
            <a:off x="2147483647" y="1380194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SECONDARY LEVEL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Rectangle 43"/>
          <p:cNvSpPr>
            <a:spLocks noChangeArrowheads="1"/>
          </p:cNvSpPr>
          <p:nvPr/>
        </p:nvSpPr>
        <p:spPr bwMode="auto">
          <a:xfrm>
            <a:off x="1472598338" y="441119439"/>
            <a:ext cx="961949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 program of study is a structured sequence of academic and career and technical courses leading to a postsecondary y-level credential.”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Rectangle 44"/>
          <p:cNvSpPr>
            <a:spLocks noChangeArrowheads="1"/>
          </p:cNvSpPr>
          <p:nvPr/>
        </p:nvSpPr>
        <p:spPr bwMode="auto">
          <a:xfrm>
            <a:off x="2147483647" y="561982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Operational definition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0" name="Picture 49"/>
          <p:cNvPicPr>
            <a:picLocks noChangeAspect="1"/>
          </p:cNvPicPr>
          <p:nvPr/>
        </p:nvPicPr>
        <p:blipFill rotWithShape="1">
          <a:blip r:embed="rId4"/>
          <a:srcRect l="16747" t="15753" r="66404" b="11187"/>
          <a:stretch/>
        </p:blipFill>
        <p:spPr>
          <a:xfrm>
            <a:off x="3016057" y="124269"/>
            <a:ext cx="5306501" cy="6471340"/>
          </a:xfrm>
          <a:prstGeom prst="rect">
            <a:avLst/>
          </a:prstGeom>
        </p:spPr>
      </p:pic>
    </p:spTree>
    <p:extLst>
      <p:ext uri="{BB962C8B-B14F-4D97-AF65-F5344CB8AC3E}">
        <p14:creationId xmlns:p14="http://schemas.microsoft.com/office/powerpoint/2010/main" val="158994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16" y="255134"/>
            <a:ext cx="11842595" cy="1036850"/>
          </a:xfrm>
        </p:spPr>
        <p:txBody>
          <a:bodyPr>
            <a:normAutofit/>
          </a:bodyPr>
          <a:lstStyle/>
          <a:p>
            <a:pPr algn="ctr"/>
            <a:r>
              <a:rPr lang="en-US" dirty="0" smtClean="0">
                <a:latin typeface="Book Antiqua" panose="02040602050305030304" pitchFamily="18" charset="0"/>
                <a:cs typeface="Arial" panose="020B0604020202020204" pitchFamily="34" charset="0"/>
              </a:rPr>
              <a:t>Travel Reimbursement Form</a:t>
            </a:r>
            <a:endParaRPr lang="en-US" dirty="0">
              <a:latin typeface="Book Antiqua" panose="02040602050305030304" pitchFamily="18"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7F8E3F6-DE14-48B2-B2BC-6FABA9630FB8}" type="slidenum">
              <a:rPr lang="en-US" smtClean="0"/>
              <a:t>19</a:t>
            </a:fld>
            <a:endParaRPr lang="en-US" dirty="0"/>
          </a:p>
        </p:txBody>
      </p:sp>
      <p:pic>
        <p:nvPicPr>
          <p:cNvPr id="3" name="Picture 2"/>
          <p:cNvPicPr>
            <a:picLocks noChangeAspect="1"/>
          </p:cNvPicPr>
          <p:nvPr/>
        </p:nvPicPr>
        <p:blipFill>
          <a:blip r:embed="rId3"/>
          <a:stretch>
            <a:fillRect/>
          </a:stretch>
        </p:blipFill>
        <p:spPr>
          <a:xfrm>
            <a:off x="587178" y="1611293"/>
            <a:ext cx="10309422" cy="5151504"/>
          </a:xfrm>
          <a:prstGeom prst="rect">
            <a:avLst/>
          </a:prstGeom>
        </p:spPr>
      </p:pic>
    </p:spTree>
    <p:extLst>
      <p:ext uri="{BB962C8B-B14F-4D97-AF65-F5344CB8AC3E}">
        <p14:creationId xmlns:p14="http://schemas.microsoft.com/office/powerpoint/2010/main" val="382448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134"/>
            <a:ext cx="12192000" cy="1036850"/>
          </a:xfrm>
        </p:spPr>
        <p:txBody>
          <a:bodyPr>
            <a:normAutofit/>
          </a:bodyPr>
          <a:lstStyle/>
          <a:p>
            <a:pPr algn="ctr"/>
            <a:r>
              <a:rPr lang="en-US" dirty="0" smtClean="0">
                <a:latin typeface="+mn-lt"/>
                <a:cs typeface="Arial" panose="020B0604020202020204" pitchFamily="34" charset="0"/>
              </a:rPr>
              <a:t>Backdrop of National Credentialing Initiative</a:t>
            </a:r>
            <a:endParaRPr lang="en-US" dirty="0">
              <a:latin typeface="+mn-lt"/>
              <a:cs typeface="Arial" panose="020B0604020202020204" pitchFamily="34" charset="0"/>
            </a:endParaRPr>
          </a:p>
        </p:txBody>
      </p:sp>
      <p:sp>
        <p:nvSpPr>
          <p:cNvPr id="3" name="Content Placeholder 2"/>
          <p:cNvSpPr>
            <a:spLocks noGrp="1"/>
          </p:cNvSpPr>
          <p:nvPr>
            <p:ph idx="1"/>
          </p:nvPr>
        </p:nvSpPr>
        <p:spPr>
          <a:xfrm>
            <a:off x="622997" y="2123563"/>
            <a:ext cx="10991829" cy="4388596"/>
          </a:xfrm>
        </p:spPr>
        <p:txBody>
          <a:bodyPr>
            <a:normAutofit/>
          </a:bodyPr>
          <a:lstStyle/>
          <a:p>
            <a:pPr marL="112713" lvl="3" indent="0">
              <a:lnSpc>
                <a:spcPct val="110000"/>
              </a:lnSpc>
              <a:spcBef>
                <a:spcPts val="0"/>
              </a:spcBef>
              <a:buNone/>
            </a:pPr>
            <a:r>
              <a:rPr lang="en-US" sz="2400" dirty="0" smtClean="0">
                <a:solidFill>
                  <a:schemeClr val="tx2"/>
                </a:solidFill>
              </a:rPr>
              <a:t>As </a:t>
            </a:r>
            <a:r>
              <a:rPr lang="en-US" sz="2400" dirty="0">
                <a:solidFill>
                  <a:schemeClr val="tx2"/>
                </a:solidFill>
              </a:rPr>
              <a:t>industry certification gains significance in the labor market, MCCB recognized the importance for educational institutions to align programs of study with certifications.  In 2013, the Mississippi Community College Board (MCCB) adopted a Policy and Procedure Manual for the Office of Curriculum and Instruction requiring all curricula developed or revised for Career Technical Education (CTE) programs at Mississippi’s community colleges to adopt national standards for industry and identify appropriate industry credential and certifications. In February 2016, national certifications were adopted as the measure of technical skill attainment for Career Technical Education (CTE) programs where such a certification existed. </a:t>
            </a:r>
          </a:p>
          <a:p>
            <a:pPr lvl="3">
              <a:lnSpc>
                <a:spcPct val="110000"/>
              </a:lnSpc>
              <a:spcBef>
                <a:spcPts val="0"/>
              </a:spcBef>
            </a:pPr>
            <a:endParaRPr lang="en-US" sz="2200" dirty="0">
              <a:solidFill>
                <a:schemeClr val="tx2"/>
              </a:solidFill>
              <a:latin typeface="Arial" panose="020B0604020202020204" pitchFamily="34" charset="0"/>
              <a:cs typeface="Arial" panose="020B0604020202020204" pitchFamily="34" charset="0"/>
            </a:endParaRPr>
          </a:p>
          <a:p>
            <a:pPr marL="0" indent="0">
              <a:lnSpc>
                <a:spcPct val="110000"/>
              </a:lnSpc>
              <a:spcBef>
                <a:spcPts val="0"/>
              </a:spcBef>
              <a:buNone/>
            </a:pPr>
            <a:endParaRPr lang="en-US" sz="3000" dirty="0" smtClean="0">
              <a:solidFill>
                <a:schemeClr val="tx2"/>
              </a:solidFill>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7F8E3F6-DE14-48B2-B2BC-6FABA9630FB8}" type="slidenum">
              <a:rPr lang="en-US" smtClean="0"/>
              <a:t>2</a:t>
            </a:fld>
            <a:endParaRPr lang="en-US" dirty="0"/>
          </a:p>
        </p:txBody>
      </p:sp>
    </p:spTree>
    <p:extLst>
      <p:ext uri="{BB962C8B-B14F-4D97-AF65-F5344CB8AC3E}">
        <p14:creationId xmlns:p14="http://schemas.microsoft.com/office/powerpoint/2010/main" val="238805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3973" y="2772230"/>
            <a:ext cx="7686989" cy="2954216"/>
          </a:xfrm>
        </p:spPr>
        <p:txBody>
          <a:bodyPr>
            <a:normAutofit/>
          </a:bodyPr>
          <a:lstStyle/>
          <a:p>
            <a:pPr marL="0" indent="0" algn="ctr">
              <a:lnSpc>
                <a:spcPct val="110000"/>
              </a:lnSpc>
              <a:spcBef>
                <a:spcPts val="0"/>
              </a:spcBef>
              <a:buNone/>
            </a:pPr>
            <a:r>
              <a:rPr lang="en-US" sz="3000" dirty="0" smtClean="0">
                <a:solidFill>
                  <a:schemeClr val="tx2"/>
                </a:solidFill>
                <a:latin typeface="Book Antiqua" panose="02040602050305030304" pitchFamily="18" charset="0"/>
                <a:cs typeface="Arial" panose="020B0604020202020204" pitchFamily="34" charset="0"/>
              </a:rPr>
              <a:t>How am I involved in this process?</a:t>
            </a:r>
          </a:p>
          <a:p>
            <a:pPr marL="0" indent="0">
              <a:lnSpc>
                <a:spcPct val="110000"/>
              </a:lnSpc>
              <a:spcBef>
                <a:spcPts val="0"/>
              </a:spcBef>
              <a:buNone/>
            </a:pPr>
            <a:endParaRPr lang="en-US" sz="1500" dirty="0">
              <a:solidFill>
                <a:schemeClr val="tx2"/>
              </a:solidFill>
              <a:latin typeface="Book Antiqua" panose="02040602050305030304" pitchFamily="18" charset="0"/>
              <a:cs typeface="Arial" panose="020B0604020202020204" pitchFamily="34" charset="0"/>
            </a:endParaRPr>
          </a:p>
          <a:p>
            <a:pPr marL="0" indent="0" algn="ctr">
              <a:buNone/>
            </a:pPr>
            <a:r>
              <a:rPr lang="en-US" dirty="0" smtClean="0">
                <a:latin typeface="Book Antiqua" panose="02040602050305030304" pitchFamily="18" charset="0"/>
                <a:cs typeface="Arial" panose="020B0604020202020204" pitchFamily="34" charset="0"/>
              </a:rPr>
              <a:t>Your role makes you an essential part of the credentialing initiative.</a:t>
            </a:r>
            <a:endParaRPr lang="en-US" dirty="0">
              <a:latin typeface="Book Antiqua" panose="02040602050305030304" pitchFamily="18"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7F8E3F6-DE14-48B2-B2BC-6FABA9630FB8}" type="slidenum">
              <a:rPr lang="en-US" smtClean="0"/>
              <a:t>20</a:t>
            </a:fld>
            <a:endParaRPr lang="en-US" dirty="0"/>
          </a:p>
        </p:txBody>
      </p:sp>
      <p:pic>
        <p:nvPicPr>
          <p:cNvPr id="2050" name="Picture 2" descr="Image result for ques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671" y="2356383"/>
            <a:ext cx="2979511" cy="378591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8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0624" y="1799740"/>
            <a:ext cx="11512296" cy="5204564"/>
          </a:xfrm>
        </p:spPr>
        <p:txBody>
          <a:bodyPr>
            <a:noAutofit/>
          </a:bodyPr>
          <a:lstStyle/>
          <a:p>
            <a:pPr marR="0" lvl="0">
              <a:lnSpc>
                <a:spcPct val="100000"/>
              </a:lnSpc>
              <a:spcBef>
                <a:spcPts val="0"/>
              </a:spcBef>
              <a:spcAft>
                <a:spcPts val="0"/>
              </a:spcAft>
            </a:pPr>
            <a:r>
              <a:rPr lang="en-US" sz="1600" b="1" dirty="0"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Information Technology</a:t>
            </a:r>
          </a:p>
          <a:p>
            <a:pPr marL="285750" marR="0" lvl="0" indent="-285750">
              <a:lnSpc>
                <a:spcPct val="100000"/>
              </a:lnSpc>
              <a:spcBef>
                <a:spcPts val="0"/>
              </a:spcBef>
              <a:spcAft>
                <a:spcPts val="0"/>
              </a:spcAft>
              <a:buFont typeface="Arial" panose="020B0604020202020204" pitchFamily="34" charset="0"/>
              <a:buChar char="•"/>
            </a:pPr>
            <a:r>
              <a:rPr lang="en-US" sz="1600" dirty="0"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Verify </a:t>
            </a:r>
            <a:r>
              <a:rPr lang="en-US" sz="16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the performance of the Internet </a:t>
            </a:r>
            <a:r>
              <a:rPr lang="en-US" sz="1600" dirty="0"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connection prior to testing</a:t>
            </a:r>
            <a:endParaRPr lang="en-US" sz="16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0000"/>
              </a:lnSpc>
              <a:spcBef>
                <a:spcPts val="0"/>
              </a:spcBef>
              <a:spcAft>
                <a:spcPts val="0"/>
              </a:spcAft>
              <a:buFont typeface="Arial" panose="020B0604020202020204" pitchFamily="34" charset="0"/>
              <a:buChar char="•"/>
            </a:pPr>
            <a:r>
              <a:rPr lang="en-US" sz="16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Have procedures in place for accepting the software link from OCI to load onto the school network for dissemination to instructors for testing</a:t>
            </a:r>
            <a:endParaRPr lang="en-US" sz="16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0000"/>
              </a:lnSpc>
              <a:spcBef>
                <a:spcPts val="0"/>
              </a:spcBef>
              <a:spcAft>
                <a:spcPts val="0"/>
              </a:spcAft>
              <a:buFont typeface="Arial" panose="020B0604020202020204" pitchFamily="34" charset="0"/>
              <a:buChar char="•"/>
            </a:pPr>
            <a:r>
              <a:rPr lang="en-US" sz="16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Keep contact information readily available for technical support from </a:t>
            </a:r>
            <a:r>
              <a:rPr lang="en-US" sz="1600" dirty="0"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vendors</a:t>
            </a:r>
            <a:endParaRPr lang="en-US" sz="16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0000"/>
              </a:lnSpc>
              <a:spcBef>
                <a:spcPts val="0"/>
              </a:spcBef>
              <a:spcAft>
                <a:spcPts val="0"/>
              </a:spcAft>
              <a:buFont typeface="Arial" panose="020B0604020202020204" pitchFamily="34" charset="0"/>
              <a:buChar char="•"/>
            </a:pPr>
            <a:r>
              <a:rPr lang="en-US" sz="16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Ensure electronic devices are compatible for meeting system requirements specified by testing </a:t>
            </a:r>
            <a:r>
              <a:rPr lang="en-US" sz="1600" dirty="0"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vendors</a:t>
            </a:r>
            <a:endParaRPr lang="en-US" sz="16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0000"/>
              </a:lnSpc>
              <a:spcBef>
                <a:spcPts val="0"/>
              </a:spcBef>
              <a:spcAft>
                <a:spcPts val="0"/>
              </a:spcAft>
              <a:buFont typeface="Arial" panose="020B0604020202020204" pitchFamily="34" charset="0"/>
              <a:buChar char="•"/>
            </a:pPr>
            <a:r>
              <a:rPr lang="en-US" sz="16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Ensuring software is </a:t>
            </a:r>
            <a:r>
              <a:rPr lang="en-US" sz="1600" dirty="0"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properly installed </a:t>
            </a:r>
            <a:r>
              <a:rPr lang="en-US" sz="16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onto network</a:t>
            </a:r>
            <a:endParaRPr lang="en-US" sz="16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0000"/>
              </a:lnSpc>
              <a:spcBef>
                <a:spcPts val="0"/>
              </a:spcBef>
              <a:spcAft>
                <a:spcPts val="0"/>
              </a:spcAft>
              <a:buFont typeface="Arial" panose="020B0604020202020204" pitchFamily="34" charset="0"/>
              <a:buChar char="•"/>
            </a:pPr>
            <a:r>
              <a:rPr lang="en-US" sz="1600" dirty="0"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Provide </a:t>
            </a:r>
            <a:r>
              <a:rPr lang="en-US" sz="16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appropriate instructors access to the software and modified rights to students</a:t>
            </a:r>
            <a:endParaRPr lang="en-US" sz="16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0000"/>
              </a:lnSpc>
              <a:spcBef>
                <a:spcPts val="0"/>
              </a:spcBef>
              <a:spcAft>
                <a:spcPts val="0"/>
              </a:spcAft>
              <a:buFont typeface="Arial" panose="020B0604020202020204" pitchFamily="34" charset="0"/>
              <a:buChar char="•"/>
            </a:pPr>
            <a:r>
              <a:rPr lang="en-US" sz="16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Assist TA with loading software and verifying software is operating on each testing device</a:t>
            </a:r>
            <a:endParaRPr lang="en-US" sz="16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0000"/>
              </a:lnSpc>
              <a:spcBef>
                <a:spcPts val="0"/>
              </a:spcBef>
              <a:buFont typeface="Arial" panose="020B0604020202020204" pitchFamily="34" charset="0"/>
              <a:buChar char="•"/>
            </a:pPr>
            <a:r>
              <a:rPr lang="en-US" sz="16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Provide support to TA the day of testing should technology-related issues occur</a:t>
            </a:r>
            <a:endParaRPr lang="en-US" sz="16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R="0" lvl="0" indent="-285750">
              <a:lnSpc>
                <a:spcPct val="100000"/>
              </a:lnSpc>
              <a:spcBef>
                <a:spcPts val="0"/>
              </a:spcBef>
              <a:buFont typeface="Arial" panose="020B0604020202020204" pitchFamily="34" charset="0"/>
              <a:buChar char="•"/>
            </a:pPr>
            <a:r>
              <a:rPr lang="en-US" sz="16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Discuss with </a:t>
            </a:r>
            <a:r>
              <a:rPr lang="en-US" sz="1600" dirty="0"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instructor </a:t>
            </a:r>
            <a:r>
              <a:rPr lang="en-US" sz="16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and/or TA to implement plans for handling technical interruptions during testing</a:t>
            </a:r>
            <a:endParaRPr lang="en-US" sz="16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R="0" lvl="0" indent="-285750">
              <a:lnSpc>
                <a:spcPct val="100000"/>
              </a:lnSpc>
              <a:spcBef>
                <a:spcPts val="0"/>
              </a:spcBef>
              <a:buFont typeface="Arial" panose="020B0604020202020204" pitchFamily="34" charset="0"/>
              <a:buChar char="•"/>
            </a:pPr>
            <a:r>
              <a:rPr lang="en-US" sz="16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Ensure that system updates are not scheduled during testing </a:t>
            </a:r>
            <a:r>
              <a:rPr lang="en-US" sz="1600" dirty="0"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windows</a:t>
            </a:r>
          </a:p>
          <a:p>
            <a:pPr marR="0" lvl="0" indent="-285750">
              <a:lnSpc>
                <a:spcPct val="100000"/>
              </a:lnSpc>
              <a:spcBef>
                <a:spcPts val="0"/>
              </a:spcBef>
              <a:buFont typeface="Arial" panose="020B0604020202020204" pitchFamily="34" charset="0"/>
              <a:buChar char="•"/>
            </a:pPr>
            <a:r>
              <a:rPr lang="en-US" sz="1600" dirty="0"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Assist with maintaining test security and data integrity</a:t>
            </a:r>
          </a:p>
          <a:p>
            <a:pPr marR="0" lvl="0" indent="-285750">
              <a:lnSpc>
                <a:spcPct val="100000"/>
              </a:lnSpc>
              <a:spcBef>
                <a:spcPts val="0"/>
              </a:spcBef>
              <a:buFont typeface="Arial" panose="020B0604020202020204" pitchFamily="34" charset="0"/>
              <a:buChar char="•"/>
            </a:pPr>
            <a:r>
              <a:rPr lang="en-US" sz="1600" dirty="0"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Locking down browsers </a:t>
            </a:r>
          </a:p>
          <a:p>
            <a:pPr marR="0" lvl="0" indent="-285750">
              <a:lnSpc>
                <a:spcPct val="100000"/>
              </a:lnSpc>
              <a:spcBef>
                <a:spcPts val="0"/>
              </a:spcBef>
              <a:buFont typeface="Arial" panose="020B0604020202020204" pitchFamily="34" charset="0"/>
              <a:buChar char="•"/>
            </a:pPr>
            <a:r>
              <a:rPr lang="en-US" sz="1600" dirty="0"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Serve as liaison between MCCB Assessment staff, vendors, and colleges for IT-related issues</a:t>
            </a:r>
          </a:p>
          <a:p>
            <a:pPr marR="0" lvl="0">
              <a:lnSpc>
                <a:spcPct val="100000"/>
              </a:lnSpc>
              <a:spcBef>
                <a:spcPts val="0"/>
              </a:spcBef>
            </a:pPr>
            <a:endParaRPr lang="en-US" sz="1600" b="1" dirty="0"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0000"/>
              </a:lnSpc>
              <a:spcBef>
                <a:spcPts val="0"/>
              </a:spcBef>
            </a:pPr>
            <a:r>
              <a:rPr lang="en-US" sz="1600" b="1" dirty="0"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Business Managers</a:t>
            </a:r>
          </a:p>
          <a:p>
            <a:pPr marL="285750" lvl="0" indent="-285750">
              <a:lnSpc>
                <a:spcPct val="100000"/>
              </a:lnSpc>
              <a:spcBef>
                <a:spcPts val="0"/>
              </a:spcBef>
              <a:buFont typeface="Arial" panose="020B0604020202020204" pitchFamily="34" charset="0"/>
              <a:buChar char="•"/>
            </a:pPr>
            <a:r>
              <a:rPr lang="en-US" sz="16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Assist MCCB staff with developing policies and procedures that govern ordering, invoicing, and reimbursements</a:t>
            </a:r>
          </a:p>
          <a:p>
            <a:pPr marL="285750" indent="-285750">
              <a:lnSpc>
                <a:spcPct val="100000"/>
              </a:lnSpc>
              <a:spcBef>
                <a:spcPts val="0"/>
              </a:spcBef>
              <a:buFont typeface="Arial" panose="020B0604020202020204" pitchFamily="34" charset="0"/>
              <a:buChar char="•"/>
            </a:pPr>
            <a:r>
              <a:rPr lang="en-US" sz="16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Submit accurate and timely invoices</a:t>
            </a:r>
          </a:p>
          <a:p>
            <a:pPr marL="285750" lvl="0" indent="-285750">
              <a:lnSpc>
                <a:spcPct val="100000"/>
              </a:lnSpc>
              <a:spcBef>
                <a:spcPts val="0"/>
              </a:spcBef>
              <a:buFont typeface="Arial" panose="020B0604020202020204" pitchFamily="34" charset="0"/>
              <a:buChar char="•"/>
            </a:pPr>
            <a:r>
              <a:rPr lang="en-US" sz="16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Verify the accuracy of payments</a:t>
            </a:r>
          </a:p>
          <a:p>
            <a:pPr marL="285750" marR="0" lvl="0" indent="-285750">
              <a:lnSpc>
                <a:spcPct val="107000"/>
              </a:lnSpc>
              <a:spcBef>
                <a:spcPts val="0"/>
              </a:spcBef>
              <a:spcAft>
                <a:spcPts val="800"/>
              </a:spcAft>
              <a:buFont typeface="Arial" panose="020B0604020202020204" pitchFamily="34" charset="0"/>
              <a:buChar char="•"/>
            </a:pPr>
            <a:endParaRPr lang="en-US" sz="16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Bef>
                <a:spcPts val="0"/>
              </a:spcBef>
            </a:pPr>
            <a:endParaRPr lang="en-US" sz="1400" b="0" dirty="0" smtClean="0">
              <a:solidFill>
                <a:schemeClr val="tx2"/>
              </a:solidFill>
              <a:latin typeface="Book Antiqua" panose="02040602050305030304" pitchFamily="18"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A7F8E3F6-DE14-48B2-B2BC-6FABA9630FB8}" type="slidenum">
              <a:rPr lang="en-US" smtClean="0"/>
              <a:t>21</a:t>
            </a:fld>
            <a:endParaRPr lang="en-US" dirty="0"/>
          </a:p>
        </p:txBody>
      </p:sp>
      <p:sp>
        <p:nvSpPr>
          <p:cNvPr id="7" name="Title 1"/>
          <p:cNvSpPr>
            <a:spLocks noGrp="1"/>
          </p:cNvSpPr>
          <p:nvPr>
            <p:ph type="title"/>
          </p:nvPr>
        </p:nvSpPr>
        <p:spPr>
          <a:xfrm>
            <a:off x="156116" y="255134"/>
            <a:ext cx="11842595" cy="1036850"/>
          </a:xfrm>
        </p:spPr>
        <p:txBody>
          <a:bodyPr>
            <a:normAutofit/>
          </a:bodyPr>
          <a:lstStyle/>
          <a:p>
            <a:pPr algn="ctr"/>
            <a:r>
              <a:rPr lang="en-US" dirty="0" smtClean="0">
                <a:cs typeface="Arial" panose="020B0604020202020204" pitchFamily="34" charset="0"/>
              </a:rPr>
              <a:t>Identified Checklist of Roles</a:t>
            </a:r>
            <a:endParaRPr lang="en-US" dirty="0">
              <a:cs typeface="Arial" panose="020B0604020202020204" pitchFamily="34" charset="0"/>
            </a:endParaRPr>
          </a:p>
        </p:txBody>
      </p:sp>
    </p:spTree>
    <p:extLst>
      <p:ext uri="{BB962C8B-B14F-4D97-AF65-F5344CB8AC3E}">
        <p14:creationId xmlns:p14="http://schemas.microsoft.com/office/powerpoint/2010/main" val="419284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653436"/>
            <a:ext cx="11512296" cy="5204564"/>
          </a:xfrm>
        </p:spPr>
        <p:txBody>
          <a:bodyPr>
            <a:noAutofit/>
          </a:bodyPr>
          <a:lstStyle/>
          <a:p>
            <a:pPr marR="0" lvl="0">
              <a:lnSpc>
                <a:spcPct val="100000"/>
              </a:lnSpc>
              <a:spcBef>
                <a:spcPts val="0"/>
              </a:spcBef>
            </a:pPr>
            <a:r>
              <a:rPr lang="en-US" sz="1600" b="1" dirty="0"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Business Managers</a:t>
            </a:r>
          </a:p>
          <a:p>
            <a:pPr marL="285750" lvl="0" indent="-285750">
              <a:lnSpc>
                <a:spcPct val="100000"/>
              </a:lnSpc>
              <a:spcBef>
                <a:spcPts val="0"/>
              </a:spcBef>
              <a:buFont typeface="Arial" panose="020B0604020202020204" pitchFamily="34" charset="0"/>
              <a:buChar char="•"/>
            </a:pPr>
            <a:r>
              <a:rPr lang="en-US" sz="1600" dirty="0"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Assist MCCB staff with developing policies and procedures that govern ordering, invoicing, and reimbursements</a:t>
            </a:r>
          </a:p>
          <a:p>
            <a:pPr marL="285750" indent="-285750">
              <a:lnSpc>
                <a:spcPct val="100000"/>
              </a:lnSpc>
              <a:spcBef>
                <a:spcPts val="0"/>
              </a:spcBef>
              <a:buFont typeface="Arial" panose="020B0604020202020204" pitchFamily="34" charset="0"/>
              <a:buChar char="•"/>
            </a:pPr>
            <a:r>
              <a:rPr lang="en-US" sz="1600" dirty="0"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Submit accurate and timely invoices</a:t>
            </a:r>
          </a:p>
          <a:p>
            <a:pPr marL="285750" lvl="0" indent="-285750">
              <a:lnSpc>
                <a:spcPct val="100000"/>
              </a:lnSpc>
              <a:spcBef>
                <a:spcPts val="0"/>
              </a:spcBef>
              <a:buFont typeface="Arial" panose="020B0604020202020204" pitchFamily="34" charset="0"/>
              <a:buChar char="•"/>
            </a:pPr>
            <a:r>
              <a:rPr lang="en-US" sz="1600" dirty="0"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Verify the accuracy of payments</a:t>
            </a:r>
          </a:p>
          <a:p>
            <a:pPr marL="285750" lvl="0" indent="-285750">
              <a:lnSpc>
                <a:spcPct val="100000"/>
              </a:lnSpc>
              <a:spcBef>
                <a:spcPts val="0"/>
              </a:spcBef>
              <a:buFont typeface="Arial" panose="020B0604020202020204" pitchFamily="34" charset="0"/>
              <a:buChar char="•"/>
            </a:pPr>
            <a:endParaRPr lang="en-US" sz="1600" dirty="0"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0000"/>
              </a:lnSpc>
              <a:spcBef>
                <a:spcPts val="0"/>
              </a:spcBef>
            </a:pPr>
            <a:r>
              <a:rPr lang="en-US" sz="1600" b="1" dirty="0"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Admissions Officers</a:t>
            </a:r>
          </a:p>
          <a:p>
            <a:pPr marL="285750" lvl="0" indent="-285750">
              <a:lnSpc>
                <a:spcPct val="100000"/>
              </a:lnSpc>
              <a:spcBef>
                <a:spcPts val="0"/>
              </a:spcBef>
              <a:buFont typeface="Arial" panose="020B0604020202020204" pitchFamily="34" charset="0"/>
              <a:buChar char="•"/>
            </a:pPr>
            <a:r>
              <a:rPr lang="en-US" sz="1600" dirty="0"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Make students aware of program requirements</a:t>
            </a:r>
          </a:p>
          <a:p>
            <a:pPr lvl="0">
              <a:lnSpc>
                <a:spcPct val="100000"/>
              </a:lnSpc>
              <a:spcBef>
                <a:spcPts val="0"/>
              </a:spcBef>
            </a:pPr>
            <a:endParaRPr lang="en-US" sz="1600" dirty="0"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0000"/>
              </a:lnSpc>
              <a:spcBef>
                <a:spcPts val="0"/>
              </a:spcBef>
            </a:pPr>
            <a:endParaRPr lang="en-US" sz="1600" dirty="0"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0000"/>
              </a:lnSpc>
              <a:spcBef>
                <a:spcPts val="0"/>
              </a:spcBef>
            </a:pPr>
            <a:r>
              <a:rPr lang="en-US" sz="1600" b="1" dirty="0"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Registrars</a:t>
            </a:r>
          </a:p>
          <a:p>
            <a:pPr marL="285750" lvl="0" indent="-285750">
              <a:lnSpc>
                <a:spcPct val="100000"/>
              </a:lnSpc>
              <a:spcBef>
                <a:spcPts val="0"/>
              </a:spcBef>
              <a:buFont typeface="Arial" panose="020B0604020202020204" pitchFamily="34" charset="0"/>
              <a:buChar char="•"/>
            </a:pPr>
            <a:r>
              <a:rPr lang="en-US" sz="1600" dirty="0"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Ensure students’ records (transcript) reflect the designated credential</a:t>
            </a:r>
          </a:p>
          <a:p>
            <a:pPr lvl="0">
              <a:lnSpc>
                <a:spcPct val="100000"/>
              </a:lnSpc>
              <a:spcBef>
                <a:spcPts val="0"/>
              </a:spcBef>
            </a:pPr>
            <a:endParaRPr lang="en-US" sz="1600" dirty="0"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0000"/>
              </a:lnSpc>
              <a:spcBef>
                <a:spcPts val="0"/>
              </a:spcBef>
            </a:pPr>
            <a:endParaRPr lang="en-US" sz="1600" dirty="0"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0000"/>
              </a:lnSpc>
              <a:spcBef>
                <a:spcPts val="0"/>
              </a:spcBef>
            </a:pPr>
            <a:r>
              <a:rPr lang="en-US" sz="1600" b="1" dirty="0"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Institutional Research Staff</a:t>
            </a:r>
          </a:p>
          <a:p>
            <a:pPr marL="285750" lvl="0" indent="-285750">
              <a:lnSpc>
                <a:spcPct val="100000"/>
              </a:lnSpc>
              <a:spcBef>
                <a:spcPts val="0"/>
              </a:spcBef>
              <a:buFont typeface="Arial" panose="020B0604020202020204" pitchFamily="34" charset="0"/>
              <a:buChar char="•"/>
            </a:pPr>
            <a:r>
              <a:rPr lang="en-US" sz="1600" dirty="0"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Provide statistical data regarding the numbers of students </a:t>
            </a:r>
            <a:endParaRPr lang="en-US" sz="1600" dirty="0"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Arial" panose="020B0604020202020204" pitchFamily="34" charset="0"/>
              <a:buChar char="•"/>
            </a:pPr>
            <a:endParaRPr lang="en-US" sz="16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Bef>
                <a:spcPts val="0"/>
              </a:spcBef>
            </a:pPr>
            <a:endParaRPr lang="en-US" sz="1400" b="0" dirty="0" smtClean="0">
              <a:solidFill>
                <a:schemeClr val="tx2"/>
              </a:solidFill>
              <a:latin typeface="Book Antiqua" panose="02040602050305030304" pitchFamily="18"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A7F8E3F6-DE14-48B2-B2BC-6FABA9630FB8}" type="slidenum">
              <a:rPr lang="en-US" smtClean="0"/>
              <a:t>22</a:t>
            </a:fld>
            <a:endParaRPr lang="en-US" dirty="0"/>
          </a:p>
        </p:txBody>
      </p:sp>
      <p:sp>
        <p:nvSpPr>
          <p:cNvPr id="7" name="Title 1"/>
          <p:cNvSpPr>
            <a:spLocks noGrp="1"/>
          </p:cNvSpPr>
          <p:nvPr>
            <p:ph type="title"/>
          </p:nvPr>
        </p:nvSpPr>
        <p:spPr>
          <a:xfrm>
            <a:off x="156116" y="255134"/>
            <a:ext cx="11842595" cy="1036850"/>
          </a:xfrm>
        </p:spPr>
        <p:txBody>
          <a:bodyPr>
            <a:normAutofit/>
          </a:bodyPr>
          <a:lstStyle/>
          <a:p>
            <a:pPr algn="ctr"/>
            <a:r>
              <a:rPr lang="en-US" dirty="0" smtClean="0">
                <a:cs typeface="Arial" panose="020B0604020202020204" pitchFamily="34" charset="0"/>
              </a:rPr>
              <a:t>Identified Checklist of Roles</a:t>
            </a:r>
            <a:endParaRPr lang="en-US" dirty="0">
              <a:cs typeface="Arial" panose="020B0604020202020204" pitchFamily="34" charset="0"/>
            </a:endParaRPr>
          </a:p>
        </p:txBody>
      </p:sp>
      <p:pic>
        <p:nvPicPr>
          <p:cNvPr id="11" name="Picture 10" descr="Image result for evolvin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3124" y="3136392"/>
            <a:ext cx="5470340" cy="2913995"/>
          </a:xfrm>
          <a:prstGeom prst="rect">
            <a:avLst/>
          </a:prstGeom>
          <a:noFill/>
          <a:ln>
            <a:noFill/>
          </a:ln>
        </p:spPr>
      </p:pic>
    </p:spTree>
    <p:extLst>
      <p:ext uri="{BB962C8B-B14F-4D97-AF65-F5344CB8AC3E}">
        <p14:creationId xmlns:p14="http://schemas.microsoft.com/office/powerpoint/2010/main" val="215014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7F8E3F6-DE14-48B2-B2BC-6FABA9630FB8}" type="slidenum">
              <a:rPr lang="en-US" smtClean="0"/>
              <a:t>23</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92224"/>
            <a:ext cx="4327924" cy="4327924"/>
          </a:xfrm>
          <a:prstGeom prst="rect">
            <a:avLst/>
          </a:prstGeom>
          <a:effectLst>
            <a:softEdge rad="635000"/>
          </a:effectLst>
        </p:spPr>
      </p:pic>
      <p:sp>
        <p:nvSpPr>
          <p:cNvPr id="2" name="Rectangle 1"/>
          <p:cNvSpPr/>
          <p:nvPr/>
        </p:nvSpPr>
        <p:spPr>
          <a:xfrm>
            <a:off x="2679653" y="5588829"/>
            <a:ext cx="3778599" cy="923330"/>
          </a:xfrm>
          <a:prstGeom prst="rect">
            <a:avLst/>
          </a:prstGeom>
          <a:noFill/>
        </p:spPr>
        <p:txBody>
          <a:bodyPr wrap="none" lIns="91440" tIns="45720" rIns="91440" bIns="45720">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Feedback</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4" name="TextBox 3"/>
          <p:cNvSpPr txBox="1"/>
          <p:nvPr/>
        </p:nvSpPr>
        <p:spPr>
          <a:xfrm>
            <a:off x="5705856" y="1792224"/>
            <a:ext cx="6053328" cy="3970318"/>
          </a:xfrm>
          <a:prstGeom prst="rect">
            <a:avLst/>
          </a:prstGeom>
          <a:noFill/>
        </p:spPr>
        <p:txBody>
          <a:bodyPr wrap="square" rtlCol="0">
            <a:spAutoFit/>
          </a:bodyPr>
          <a:lstStyle/>
          <a:p>
            <a:r>
              <a:rPr lang="en-US" dirty="0" smtClean="0">
                <a:solidFill>
                  <a:schemeClr val="tx2"/>
                </a:solidFill>
              </a:rPr>
              <a:t>We are asking that you take a few minutes to complete a brief survey that will allow us to compile a database for further communication. This survey will also allow you to provide comments and feedback as we move forward with implementing the comprehensive assessment system.</a:t>
            </a:r>
          </a:p>
          <a:p>
            <a:endParaRPr lang="en-US" dirty="0">
              <a:solidFill>
                <a:schemeClr val="tx2"/>
              </a:solidFill>
            </a:endParaRPr>
          </a:p>
          <a:p>
            <a:r>
              <a:rPr lang="en-US" dirty="0" smtClean="0">
                <a:solidFill>
                  <a:schemeClr val="tx2"/>
                </a:solidFill>
              </a:rPr>
              <a:t>The link to the survey will remain active indefinite to allow open and continuous feedback, questions, comments, and concerns as we collaboratively work to streamline the processes.</a:t>
            </a:r>
          </a:p>
          <a:p>
            <a:endParaRPr lang="en-US" dirty="0">
              <a:solidFill>
                <a:schemeClr val="tx2"/>
              </a:solidFill>
            </a:endParaRPr>
          </a:p>
          <a:p>
            <a:r>
              <a:rPr lang="en-US" u="sng" dirty="0">
                <a:solidFill>
                  <a:srgbClr val="FF0000"/>
                </a:solidFill>
                <a:hlinkClick r:id="rId4"/>
              </a:rPr>
              <a:t>https://www.surveymonkey.com/r/supportstaff_2018</a:t>
            </a:r>
            <a:r>
              <a:rPr lang="en-US" dirty="0">
                <a:solidFill>
                  <a:srgbClr val="FF0000"/>
                </a:solidFill>
              </a:rPr>
              <a:t> </a:t>
            </a:r>
          </a:p>
          <a:p>
            <a:endParaRPr lang="en-US" dirty="0">
              <a:solidFill>
                <a:schemeClr val="tx2"/>
              </a:solidFill>
            </a:endParaRPr>
          </a:p>
        </p:txBody>
      </p:sp>
    </p:spTree>
    <p:extLst>
      <p:ext uri="{BB962C8B-B14F-4D97-AF65-F5344CB8AC3E}">
        <p14:creationId xmlns:p14="http://schemas.microsoft.com/office/powerpoint/2010/main" val="113197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7F8E3F6-DE14-48B2-B2BC-6FABA9630FB8}" type="slidenum">
              <a:rPr lang="en-US" smtClean="0"/>
              <a:t>24</a:t>
            </a:fld>
            <a:endParaRPr lang="en-US" dirty="0"/>
          </a:p>
        </p:txBody>
      </p:sp>
      <p:sp>
        <p:nvSpPr>
          <p:cNvPr id="4" name="Title 1">
            <a:extLst>
              <a:ext uri="{FF2B5EF4-FFF2-40B4-BE49-F238E27FC236}">
                <a16:creationId xmlns="" xmlns:a16="http://schemas.microsoft.com/office/drawing/2014/main" id="{67EC3FAB-9AF3-4F88-82E2-4E70651C3661}"/>
              </a:ext>
            </a:extLst>
          </p:cNvPr>
          <p:cNvSpPr>
            <a:spLocks noGrp="1"/>
          </p:cNvSpPr>
          <p:nvPr>
            <p:ph type="title"/>
          </p:nvPr>
        </p:nvSpPr>
        <p:spPr>
          <a:xfrm>
            <a:off x="1295400" y="255134"/>
            <a:ext cx="9601200" cy="1036850"/>
          </a:xfrm>
        </p:spPr>
        <p:txBody>
          <a:bodyPr/>
          <a:lstStyle/>
          <a:p>
            <a:pPr algn="ctr"/>
            <a:r>
              <a:rPr lang="en-US" dirty="0" smtClean="0"/>
              <a:t>Assessment Staff Contact Information</a:t>
            </a:r>
            <a:endParaRPr lang="en-US" dirty="0"/>
          </a:p>
        </p:txBody>
      </p:sp>
      <p:sp>
        <p:nvSpPr>
          <p:cNvPr id="6" name="Title 1">
            <a:extLst>
              <a:ext uri="{FF2B5EF4-FFF2-40B4-BE49-F238E27FC236}">
                <a16:creationId xmlns="" xmlns:a16="http://schemas.microsoft.com/office/drawing/2014/main" id="{681B2A98-EBDD-4303-8079-D7AFDBC58751}"/>
              </a:ext>
            </a:extLst>
          </p:cNvPr>
          <p:cNvSpPr txBox="1">
            <a:spLocks/>
          </p:cNvSpPr>
          <p:nvPr/>
        </p:nvSpPr>
        <p:spPr>
          <a:xfrm>
            <a:off x="2665745" y="1462076"/>
            <a:ext cx="6533119" cy="263168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ctr"/>
            <a:r>
              <a:rPr lang="en-US" sz="2400" dirty="0">
                <a:solidFill>
                  <a:srgbClr val="0070C0"/>
                </a:solidFill>
              </a:rPr>
              <a:t>Kimberly Jones</a:t>
            </a:r>
          </a:p>
          <a:p>
            <a:pPr algn="ctr"/>
            <a:r>
              <a:rPr lang="en-US" sz="2400" dirty="0">
                <a:solidFill>
                  <a:srgbClr val="0070C0"/>
                </a:solidFill>
              </a:rPr>
              <a:t>Assistant Director of Assessment</a:t>
            </a:r>
          </a:p>
          <a:p>
            <a:pPr algn="ctr"/>
            <a:r>
              <a:rPr lang="en-US" sz="2400" dirty="0" smtClean="0">
                <a:solidFill>
                  <a:srgbClr val="0070C0"/>
                </a:solidFill>
              </a:rPr>
              <a:t>601-432-6131</a:t>
            </a:r>
            <a:endParaRPr lang="en-US" sz="2400" dirty="0">
              <a:solidFill>
                <a:srgbClr val="0070C0"/>
              </a:solidFill>
            </a:endParaRPr>
          </a:p>
          <a:p>
            <a:pPr algn="ctr"/>
            <a:r>
              <a:rPr lang="en-US" sz="2400" dirty="0">
                <a:solidFill>
                  <a:srgbClr val="0070C0"/>
                </a:solidFill>
              </a:rPr>
              <a:t>kjones@mccb.edu</a:t>
            </a:r>
          </a:p>
          <a:p>
            <a:pPr algn="ctr"/>
            <a:endParaRPr lang="en-US" dirty="0">
              <a:solidFill>
                <a:srgbClr val="0070C0"/>
              </a:solidFill>
            </a:endParaRPr>
          </a:p>
          <a:p>
            <a:endParaRPr lang="en-US" dirty="0"/>
          </a:p>
        </p:txBody>
      </p:sp>
      <p:sp>
        <p:nvSpPr>
          <p:cNvPr id="7" name="Title 1">
            <a:extLst>
              <a:ext uri="{FF2B5EF4-FFF2-40B4-BE49-F238E27FC236}">
                <a16:creationId xmlns="" xmlns:a16="http://schemas.microsoft.com/office/drawing/2014/main" id="{681B2A98-EBDD-4303-8079-D7AFDBC58751}"/>
              </a:ext>
            </a:extLst>
          </p:cNvPr>
          <p:cNvSpPr txBox="1">
            <a:spLocks/>
          </p:cNvSpPr>
          <p:nvPr/>
        </p:nvSpPr>
        <p:spPr>
          <a:xfrm>
            <a:off x="403858" y="3223728"/>
            <a:ext cx="11384281" cy="301411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a:tabLst>
                <a:tab pos="4059238" algn="l"/>
              </a:tabLst>
            </a:pPr>
            <a:r>
              <a:rPr lang="en-US" sz="2400" dirty="0" smtClean="0">
                <a:solidFill>
                  <a:srgbClr val="0070C0"/>
                </a:solidFill>
              </a:rPr>
              <a:t>Krystal Adcock	 Shamiko Allen			</a:t>
            </a:r>
            <a:r>
              <a:rPr lang="en-US" sz="2400" dirty="0" smtClean="0">
                <a:solidFill>
                  <a:srgbClr val="0070C0"/>
                </a:solidFill>
              </a:rPr>
              <a:t>Dr. </a:t>
            </a:r>
            <a:r>
              <a:rPr lang="en-US" sz="2400" dirty="0" err="1" smtClean="0">
                <a:solidFill>
                  <a:srgbClr val="0070C0"/>
                </a:solidFill>
              </a:rPr>
              <a:t>Chinchieh</a:t>
            </a:r>
            <a:r>
              <a:rPr lang="en-US" sz="2400" dirty="0" smtClean="0">
                <a:solidFill>
                  <a:srgbClr val="0070C0"/>
                </a:solidFill>
              </a:rPr>
              <a:t> </a:t>
            </a:r>
            <a:r>
              <a:rPr lang="en-US" sz="2400" dirty="0" smtClean="0">
                <a:solidFill>
                  <a:srgbClr val="0070C0"/>
                </a:solidFill>
              </a:rPr>
              <a:t>Chiang</a:t>
            </a:r>
            <a:endParaRPr lang="en-US" sz="2400" dirty="0">
              <a:solidFill>
                <a:srgbClr val="0070C0"/>
              </a:solidFill>
            </a:endParaRPr>
          </a:p>
          <a:p>
            <a:pPr>
              <a:tabLst>
                <a:tab pos="4114800" algn="l"/>
              </a:tabLst>
            </a:pPr>
            <a:r>
              <a:rPr lang="en-US" sz="2400" dirty="0" smtClean="0">
                <a:solidFill>
                  <a:srgbClr val="0070C0"/>
                </a:solidFill>
              </a:rPr>
              <a:t>Assessment Specialist	Assessment Specialist		Research Analyst</a:t>
            </a:r>
            <a:endParaRPr lang="en-US" sz="2400" dirty="0">
              <a:solidFill>
                <a:srgbClr val="0070C0"/>
              </a:solidFill>
            </a:endParaRPr>
          </a:p>
          <a:p>
            <a:pPr>
              <a:tabLst>
                <a:tab pos="4114800" algn="l"/>
              </a:tabLst>
            </a:pPr>
            <a:r>
              <a:rPr lang="en-US" sz="2400" dirty="0" smtClean="0">
                <a:solidFill>
                  <a:srgbClr val="0070C0"/>
                </a:solidFill>
              </a:rPr>
              <a:t>601-432-6121	601-432-6277			601-432-6222</a:t>
            </a:r>
            <a:endParaRPr lang="en-US" sz="2400" dirty="0">
              <a:solidFill>
                <a:srgbClr val="0070C0"/>
              </a:solidFill>
            </a:endParaRPr>
          </a:p>
          <a:p>
            <a:pPr>
              <a:tabLst>
                <a:tab pos="4114800" algn="l"/>
              </a:tabLst>
            </a:pPr>
            <a:r>
              <a:rPr lang="en-US" sz="2400" dirty="0" smtClean="0">
                <a:solidFill>
                  <a:srgbClr val="0070C0"/>
                </a:solidFill>
              </a:rPr>
              <a:t>kadcock@mccb.edu	sallen@mccb.edu		cchiang@mccb.edu</a:t>
            </a:r>
            <a:endParaRPr lang="en-US" sz="2400" dirty="0">
              <a:solidFill>
                <a:srgbClr val="0070C0"/>
              </a:solidFill>
            </a:endParaRPr>
          </a:p>
          <a:p>
            <a:pPr algn="ctr"/>
            <a:endParaRPr lang="en-US" dirty="0">
              <a:solidFill>
                <a:srgbClr val="0070C0"/>
              </a:solidFill>
            </a:endParaRPr>
          </a:p>
          <a:p>
            <a:endParaRPr lang="en-US" dirty="0"/>
          </a:p>
        </p:txBody>
      </p:sp>
      <p:sp>
        <p:nvSpPr>
          <p:cNvPr id="2" name="TextBox 1"/>
          <p:cNvSpPr txBox="1"/>
          <p:nvPr/>
        </p:nvSpPr>
        <p:spPr>
          <a:xfrm>
            <a:off x="-7172" y="5773495"/>
            <a:ext cx="12206343" cy="738664"/>
          </a:xfrm>
          <a:prstGeom prst="rect">
            <a:avLst/>
          </a:prstGeom>
          <a:noFill/>
        </p:spPr>
        <p:txBody>
          <a:bodyPr wrap="square" rtlCol="0">
            <a:spAutoFit/>
          </a:bodyPr>
          <a:lstStyle/>
          <a:p>
            <a:pPr algn="ctr"/>
            <a:r>
              <a:rPr lang="en-US" sz="2400" dirty="0" smtClean="0">
                <a:solidFill>
                  <a:srgbClr val="0070C0"/>
                </a:solidFill>
              </a:rPr>
              <a:t>assessment@mccb.edu	</a:t>
            </a:r>
          </a:p>
          <a:p>
            <a:pPr algn="ctr"/>
            <a:r>
              <a:rPr lang="en-US" dirty="0" smtClean="0">
                <a:solidFill>
                  <a:srgbClr val="0070C0"/>
                </a:solidFill>
              </a:rPr>
              <a:t>Mississippi </a:t>
            </a:r>
            <a:r>
              <a:rPr lang="en-US" dirty="0">
                <a:solidFill>
                  <a:srgbClr val="0070C0"/>
                </a:solidFill>
              </a:rPr>
              <a:t>Community College </a:t>
            </a:r>
            <a:r>
              <a:rPr lang="en-US" dirty="0" smtClean="0">
                <a:solidFill>
                  <a:srgbClr val="0070C0"/>
                </a:solidFill>
              </a:rPr>
              <a:t>Board	3825 </a:t>
            </a:r>
            <a:r>
              <a:rPr lang="en-US" dirty="0">
                <a:solidFill>
                  <a:srgbClr val="0070C0"/>
                </a:solidFill>
              </a:rPr>
              <a:t>Ridgewood </a:t>
            </a:r>
            <a:r>
              <a:rPr lang="en-US" dirty="0" smtClean="0">
                <a:solidFill>
                  <a:srgbClr val="0070C0"/>
                </a:solidFill>
              </a:rPr>
              <a:t>Road	Jackson</a:t>
            </a:r>
            <a:r>
              <a:rPr lang="en-US" dirty="0">
                <a:solidFill>
                  <a:srgbClr val="0070C0"/>
                </a:solidFill>
              </a:rPr>
              <a:t>, MS  </a:t>
            </a:r>
            <a:r>
              <a:rPr lang="en-US" dirty="0" smtClean="0">
                <a:solidFill>
                  <a:srgbClr val="0070C0"/>
                </a:solidFill>
              </a:rPr>
              <a:t>39201</a:t>
            </a:r>
            <a:endParaRPr lang="en-US" dirty="0"/>
          </a:p>
        </p:txBody>
      </p:sp>
      <p:pic>
        <p:nvPicPr>
          <p:cNvPr id="8" name="Picture 7"/>
          <p:cNvPicPr>
            <a:picLocks noChangeAspect="1"/>
          </p:cNvPicPr>
          <p:nvPr/>
        </p:nvPicPr>
        <p:blipFill>
          <a:blip r:embed="rId3" cstate="print">
            <a:clrChange>
              <a:clrFrom>
                <a:srgbClr val="FFFCF4"/>
              </a:clrFrom>
              <a:clrTo>
                <a:srgbClr val="FFFCF4">
                  <a:alpha val="0"/>
                </a:srgbClr>
              </a:clrTo>
            </a:clrChange>
            <a:extLst>
              <a:ext uri="{28A0092B-C50C-407E-A947-70E740481C1C}">
                <a14:useLocalDpi xmlns:a14="http://schemas.microsoft.com/office/drawing/2010/main" val="0"/>
              </a:ext>
            </a:extLst>
          </a:blip>
          <a:stretch>
            <a:fillRect/>
          </a:stretch>
        </p:blipFill>
        <p:spPr>
          <a:xfrm>
            <a:off x="838463" y="1907756"/>
            <a:ext cx="1464306" cy="1428936"/>
          </a:xfrm>
          <a:prstGeom prst="rect">
            <a:avLst/>
          </a:prstGeom>
        </p:spPr>
      </p:pic>
    </p:spTree>
    <p:extLst>
      <p:ext uri="{BB962C8B-B14F-4D97-AF65-F5344CB8AC3E}">
        <p14:creationId xmlns:p14="http://schemas.microsoft.com/office/powerpoint/2010/main" val="81819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134"/>
            <a:ext cx="12192000" cy="1036850"/>
          </a:xfrm>
        </p:spPr>
        <p:txBody>
          <a:bodyPr>
            <a:normAutofit/>
          </a:bodyPr>
          <a:lstStyle/>
          <a:p>
            <a:pPr algn="ctr"/>
            <a:r>
              <a:rPr lang="en-US" dirty="0" smtClean="0">
                <a:latin typeface="+mn-lt"/>
                <a:cs typeface="Arial" panose="020B0604020202020204" pitchFamily="34" charset="0"/>
              </a:rPr>
              <a:t>Strategies for Implementation</a:t>
            </a:r>
            <a:endParaRPr lang="en-US" dirty="0">
              <a:latin typeface="+mn-lt"/>
              <a:cs typeface="Arial" panose="020B0604020202020204" pitchFamily="34" charset="0"/>
            </a:endParaRPr>
          </a:p>
        </p:txBody>
      </p:sp>
      <p:sp>
        <p:nvSpPr>
          <p:cNvPr id="3" name="Content Placeholder 2"/>
          <p:cNvSpPr>
            <a:spLocks noGrp="1"/>
          </p:cNvSpPr>
          <p:nvPr>
            <p:ph idx="1"/>
          </p:nvPr>
        </p:nvSpPr>
        <p:spPr>
          <a:xfrm>
            <a:off x="622997" y="1783080"/>
            <a:ext cx="10991829" cy="4729079"/>
          </a:xfrm>
        </p:spPr>
        <p:txBody>
          <a:bodyPr>
            <a:normAutofit lnSpcReduction="10000"/>
          </a:bodyPr>
          <a:lstStyle/>
          <a:p>
            <a:pPr marL="455613" lvl="3" indent="-342900">
              <a:lnSpc>
                <a:spcPct val="110000"/>
              </a:lnSpc>
              <a:spcBef>
                <a:spcPts val="0"/>
              </a:spcBef>
            </a:pPr>
            <a:r>
              <a:rPr lang="en-US" sz="2400" dirty="0" smtClean="0">
                <a:solidFill>
                  <a:schemeClr val="tx2"/>
                </a:solidFill>
              </a:rPr>
              <a:t>Develop a comprehensive system-wide testing program</a:t>
            </a:r>
          </a:p>
          <a:p>
            <a:pPr marL="455613" lvl="3" indent="-342900">
              <a:lnSpc>
                <a:spcPct val="110000"/>
              </a:lnSpc>
              <a:spcBef>
                <a:spcPts val="0"/>
              </a:spcBef>
            </a:pPr>
            <a:r>
              <a:rPr lang="en-US" sz="2400" dirty="0" smtClean="0">
                <a:solidFill>
                  <a:schemeClr val="tx2"/>
                </a:solidFill>
              </a:rPr>
              <a:t>Develop </a:t>
            </a:r>
            <a:r>
              <a:rPr lang="en-US" sz="2400" dirty="0">
                <a:solidFill>
                  <a:schemeClr val="tx2"/>
                </a:solidFill>
              </a:rPr>
              <a:t>testing procedures and protocols</a:t>
            </a:r>
          </a:p>
          <a:p>
            <a:pPr marL="455613" lvl="3" indent="-342900">
              <a:lnSpc>
                <a:spcPct val="110000"/>
              </a:lnSpc>
              <a:spcBef>
                <a:spcPts val="0"/>
              </a:spcBef>
            </a:pPr>
            <a:r>
              <a:rPr lang="en-US" sz="2400" dirty="0">
                <a:solidFill>
                  <a:schemeClr val="tx2"/>
                </a:solidFill>
              </a:rPr>
              <a:t>Provide training for </a:t>
            </a:r>
            <a:r>
              <a:rPr lang="en-US" sz="2400" dirty="0" smtClean="0">
                <a:solidFill>
                  <a:schemeClr val="tx2"/>
                </a:solidFill>
              </a:rPr>
              <a:t>college staff, as appropriate</a:t>
            </a:r>
            <a:endParaRPr lang="en-US" sz="2400" dirty="0">
              <a:solidFill>
                <a:schemeClr val="tx2"/>
              </a:solidFill>
            </a:endParaRPr>
          </a:p>
          <a:p>
            <a:pPr marL="455613" lvl="3" indent="-342900">
              <a:lnSpc>
                <a:spcPct val="110000"/>
              </a:lnSpc>
              <a:spcBef>
                <a:spcPts val="0"/>
              </a:spcBef>
            </a:pPr>
            <a:r>
              <a:rPr lang="en-US" sz="2400" dirty="0" smtClean="0">
                <a:solidFill>
                  <a:schemeClr val="tx2"/>
                </a:solidFill>
              </a:rPr>
              <a:t>Identify national certifications that align with programs of study</a:t>
            </a:r>
          </a:p>
          <a:p>
            <a:pPr marL="455613" lvl="3" indent="-342900">
              <a:lnSpc>
                <a:spcPct val="110000"/>
              </a:lnSpc>
              <a:spcBef>
                <a:spcPts val="0"/>
              </a:spcBef>
            </a:pPr>
            <a:r>
              <a:rPr lang="en-US" sz="2400" dirty="0" smtClean="0">
                <a:solidFill>
                  <a:schemeClr val="tx2"/>
                </a:solidFill>
              </a:rPr>
              <a:t>Adopt the appropriate national certifications</a:t>
            </a:r>
          </a:p>
          <a:p>
            <a:pPr marL="455613" lvl="3" indent="-342900">
              <a:lnSpc>
                <a:spcPct val="110000"/>
              </a:lnSpc>
              <a:spcBef>
                <a:spcPts val="0"/>
              </a:spcBef>
            </a:pPr>
            <a:r>
              <a:rPr lang="en-US" sz="2400" dirty="0" smtClean="0">
                <a:solidFill>
                  <a:schemeClr val="tx2"/>
                </a:solidFill>
              </a:rPr>
              <a:t>Procure contracts with vendors</a:t>
            </a:r>
          </a:p>
          <a:p>
            <a:pPr marL="455613" lvl="3" indent="-342900">
              <a:lnSpc>
                <a:spcPct val="110000"/>
              </a:lnSpc>
              <a:spcBef>
                <a:spcPts val="0"/>
              </a:spcBef>
            </a:pPr>
            <a:r>
              <a:rPr lang="en-US" sz="2400" dirty="0" smtClean="0">
                <a:solidFill>
                  <a:schemeClr val="tx2"/>
                </a:solidFill>
              </a:rPr>
              <a:t>Provide certification exams to students</a:t>
            </a:r>
          </a:p>
          <a:p>
            <a:pPr marL="455613" lvl="3" indent="-342900">
              <a:lnSpc>
                <a:spcPct val="110000"/>
              </a:lnSpc>
              <a:spcBef>
                <a:spcPts val="0"/>
              </a:spcBef>
            </a:pPr>
            <a:r>
              <a:rPr lang="en-US" sz="2400" dirty="0" smtClean="0">
                <a:solidFill>
                  <a:schemeClr val="tx2"/>
                </a:solidFill>
              </a:rPr>
              <a:t>Provide training and certification opportunities for instructors</a:t>
            </a:r>
          </a:p>
          <a:p>
            <a:pPr marL="455613" lvl="3" indent="-342900">
              <a:lnSpc>
                <a:spcPct val="110000"/>
              </a:lnSpc>
              <a:spcBef>
                <a:spcPts val="0"/>
              </a:spcBef>
            </a:pPr>
            <a:r>
              <a:rPr lang="en-US" sz="2400" dirty="0" smtClean="0">
                <a:solidFill>
                  <a:schemeClr val="tx2"/>
                </a:solidFill>
              </a:rPr>
              <a:t>Develop and implement ordering, invoicing, tracking, and reimbursing processes</a:t>
            </a:r>
          </a:p>
          <a:p>
            <a:pPr marL="455613" lvl="3" indent="-342900">
              <a:lnSpc>
                <a:spcPct val="110000"/>
              </a:lnSpc>
              <a:spcBef>
                <a:spcPts val="0"/>
              </a:spcBef>
            </a:pPr>
            <a:r>
              <a:rPr lang="en-US" sz="2400" dirty="0">
                <a:solidFill>
                  <a:schemeClr val="tx2"/>
                </a:solidFill>
              </a:rPr>
              <a:t>Establish a secure networking system for testing</a:t>
            </a:r>
          </a:p>
          <a:p>
            <a:pPr marL="455613" lvl="3" indent="-342900">
              <a:lnSpc>
                <a:spcPct val="110000"/>
              </a:lnSpc>
              <a:spcBef>
                <a:spcPts val="0"/>
              </a:spcBef>
            </a:pPr>
            <a:r>
              <a:rPr lang="en-US" sz="2400" dirty="0" smtClean="0">
                <a:solidFill>
                  <a:schemeClr val="tx2"/>
                </a:solidFill>
              </a:rPr>
              <a:t>Establish guidelines for providing data/results</a:t>
            </a:r>
          </a:p>
          <a:p>
            <a:pPr marL="112713" lvl="3" indent="0">
              <a:lnSpc>
                <a:spcPct val="110000"/>
              </a:lnSpc>
              <a:spcBef>
                <a:spcPts val="0"/>
              </a:spcBef>
              <a:buNone/>
            </a:pPr>
            <a:endParaRPr lang="en-US" sz="2400" dirty="0" smtClean="0">
              <a:solidFill>
                <a:schemeClr val="tx2"/>
              </a:solidFill>
            </a:endParaRPr>
          </a:p>
        </p:txBody>
      </p:sp>
      <p:sp>
        <p:nvSpPr>
          <p:cNvPr id="4" name="Slide Number Placeholder 3"/>
          <p:cNvSpPr>
            <a:spLocks noGrp="1"/>
          </p:cNvSpPr>
          <p:nvPr>
            <p:ph type="sldNum" sz="quarter" idx="12"/>
          </p:nvPr>
        </p:nvSpPr>
        <p:spPr/>
        <p:txBody>
          <a:bodyPr/>
          <a:lstStyle/>
          <a:p>
            <a:fld id="{A7F8E3F6-DE14-48B2-B2BC-6FABA9630FB8}" type="slidenum">
              <a:rPr lang="en-US" smtClean="0"/>
              <a:t>3</a:t>
            </a:fld>
            <a:endParaRPr lang="en-US" dirty="0"/>
          </a:p>
        </p:txBody>
      </p:sp>
    </p:spTree>
    <p:extLst>
      <p:ext uri="{BB962C8B-B14F-4D97-AF65-F5344CB8AC3E}">
        <p14:creationId xmlns:p14="http://schemas.microsoft.com/office/powerpoint/2010/main" val="175163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134"/>
            <a:ext cx="12192000" cy="1036850"/>
          </a:xfrm>
        </p:spPr>
        <p:txBody>
          <a:bodyPr>
            <a:normAutofit/>
          </a:bodyPr>
          <a:lstStyle/>
          <a:p>
            <a:pPr algn="ctr"/>
            <a:r>
              <a:rPr lang="en-US" dirty="0" smtClean="0">
                <a:latin typeface="+mn-lt"/>
                <a:cs typeface="Arial" panose="020B0604020202020204" pitchFamily="34" charset="0"/>
              </a:rPr>
              <a:t>Goals</a:t>
            </a:r>
            <a:endParaRPr lang="en-US" dirty="0">
              <a:latin typeface="+mn-lt"/>
              <a:cs typeface="Arial" panose="020B0604020202020204" pitchFamily="34" charset="0"/>
            </a:endParaRPr>
          </a:p>
        </p:txBody>
      </p:sp>
      <p:sp>
        <p:nvSpPr>
          <p:cNvPr id="3" name="Content Placeholder 2"/>
          <p:cNvSpPr>
            <a:spLocks noGrp="1"/>
          </p:cNvSpPr>
          <p:nvPr>
            <p:ph idx="1"/>
          </p:nvPr>
        </p:nvSpPr>
        <p:spPr>
          <a:xfrm>
            <a:off x="600085" y="1986403"/>
            <a:ext cx="9787499" cy="4388596"/>
          </a:xfrm>
        </p:spPr>
        <p:txBody>
          <a:bodyPr>
            <a:normAutofit/>
          </a:bodyPr>
          <a:lstStyle/>
          <a:p>
            <a:pPr marL="455613" lvl="3" indent="-342900">
              <a:lnSpc>
                <a:spcPct val="110000"/>
              </a:lnSpc>
              <a:spcBef>
                <a:spcPts val="0"/>
              </a:spcBef>
            </a:pPr>
            <a:r>
              <a:rPr lang="en-US" sz="2400" dirty="0" smtClean="0">
                <a:solidFill>
                  <a:schemeClr val="tx2"/>
                </a:solidFill>
              </a:rPr>
              <a:t>Build a national certification assessment system that aligns programs and certifications</a:t>
            </a:r>
          </a:p>
          <a:p>
            <a:pPr marL="455613" lvl="3" indent="-342900">
              <a:lnSpc>
                <a:spcPct val="110000"/>
              </a:lnSpc>
              <a:spcBef>
                <a:spcPts val="0"/>
              </a:spcBef>
            </a:pPr>
            <a:endParaRPr lang="en-US" sz="2400" dirty="0" smtClean="0">
              <a:solidFill>
                <a:schemeClr val="tx2"/>
              </a:solidFill>
            </a:endParaRPr>
          </a:p>
          <a:p>
            <a:pPr marL="455613" lvl="3" indent="-342900">
              <a:lnSpc>
                <a:spcPct val="110000"/>
              </a:lnSpc>
              <a:spcBef>
                <a:spcPts val="0"/>
              </a:spcBef>
            </a:pPr>
            <a:r>
              <a:rPr lang="en-US" sz="2400" dirty="0" smtClean="0">
                <a:solidFill>
                  <a:schemeClr val="tx2"/>
                </a:solidFill>
              </a:rPr>
              <a:t>Provide students with marketable skills and certifications</a:t>
            </a:r>
          </a:p>
          <a:p>
            <a:pPr marL="455613" lvl="3" indent="-342900">
              <a:lnSpc>
                <a:spcPct val="110000"/>
              </a:lnSpc>
              <a:spcBef>
                <a:spcPts val="0"/>
              </a:spcBef>
            </a:pPr>
            <a:endParaRPr lang="en-US" sz="2400" dirty="0" smtClean="0">
              <a:solidFill>
                <a:schemeClr val="tx2"/>
              </a:solidFill>
            </a:endParaRPr>
          </a:p>
          <a:p>
            <a:pPr marL="455613" lvl="3" indent="-342900">
              <a:lnSpc>
                <a:spcPct val="110000"/>
              </a:lnSpc>
              <a:spcBef>
                <a:spcPts val="0"/>
              </a:spcBef>
            </a:pPr>
            <a:r>
              <a:rPr lang="en-US" sz="2400" dirty="0" smtClean="0">
                <a:solidFill>
                  <a:schemeClr val="tx2"/>
                </a:solidFill>
              </a:rPr>
              <a:t>Build a credentialed workforce for business and industry</a:t>
            </a:r>
          </a:p>
          <a:p>
            <a:pPr marL="455613" lvl="3" indent="-342900">
              <a:lnSpc>
                <a:spcPct val="110000"/>
              </a:lnSpc>
              <a:spcBef>
                <a:spcPts val="0"/>
              </a:spcBef>
            </a:pPr>
            <a:endParaRPr lang="en-US" sz="2400" dirty="0" smtClean="0">
              <a:solidFill>
                <a:schemeClr val="tx2"/>
              </a:solidFill>
            </a:endParaRPr>
          </a:p>
          <a:p>
            <a:pPr marL="455613" lvl="3" indent="-342900">
              <a:lnSpc>
                <a:spcPct val="110000"/>
              </a:lnSpc>
              <a:spcBef>
                <a:spcPts val="0"/>
              </a:spcBef>
            </a:pPr>
            <a:r>
              <a:rPr lang="en-US" sz="2400" dirty="0" smtClean="0">
                <a:solidFill>
                  <a:schemeClr val="tx2"/>
                </a:solidFill>
              </a:rPr>
              <a:t>Increase teacher competency and qualification</a:t>
            </a:r>
          </a:p>
          <a:p>
            <a:pPr marL="455613" lvl="3" indent="-342900">
              <a:lnSpc>
                <a:spcPct val="110000"/>
              </a:lnSpc>
              <a:spcBef>
                <a:spcPts val="0"/>
              </a:spcBef>
            </a:pPr>
            <a:endParaRPr lang="en-US" sz="2400" dirty="0">
              <a:solidFill>
                <a:schemeClr val="tx2"/>
              </a:solidFill>
            </a:endParaRPr>
          </a:p>
          <a:p>
            <a:pPr lvl="3">
              <a:lnSpc>
                <a:spcPct val="110000"/>
              </a:lnSpc>
              <a:spcBef>
                <a:spcPts val="0"/>
              </a:spcBef>
            </a:pPr>
            <a:endParaRPr lang="en-US" sz="2200" dirty="0">
              <a:solidFill>
                <a:schemeClr val="tx2"/>
              </a:solidFill>
              <a:latin typeface="Arial" panose="020B0604020202020204" pitchFamily="34" charset="0"/>
              <a:cs typeface="Arial" panose="020B0604020202020204" pitchFamily="34" charset="0"/>
            </a:endParaRPr>
          </a:p>
          <a:p>
            <a:pPr marL="0" indent="0">
              <a:lnSpc>
                <a:spcPct val="110000"/>
              </a:lnSpc>
              <a:spcBef>
                <a:spcPts val="0"/>
              </a:spcBef>
              <a:buNone/>
            </a:pPr>
            <a:endParaRPr lang="en-US" sz="3000" dirty="0" smtClean="0">
              <a:solidFill>
                <a:schemeClr val="tx2"/>
              </a:solidFill>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7F8E3F6-DE14-48B2-B2BC-6FABA9630FB8}" type="slidenum">
              <a:rPr lang="en-US" smtClean="0"/>
              <a:t>4</a:t>
            </a:fld>
            <a:endParaRPr lang="en-US" dirty="0"/>
          </a:p>
        </p:txBody>
      </p:sp>
    </p:spTree>
    <p:extLst>
      <p:ext uri="{BB962C8B-B14F-4D97-AF65-F5344CB8AC3E}">
        <p14:creationId xmlns:p14="http://schemas.microsoft.com/office/powerpoint/2010/main" val="120966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xmlns="" id="{9A96B7AE-D61B-420E-A949-05B793B52CC5}"/>
              </a:ext>
            </a:extLst>
          </p:cNvPr>
          <p:cNvSpPr>
            <a:spLocks noGrp="1"/>
          </p:cNvSpPr>
          <p:nvPr>
            <p:ph idx="1"/>
          </p:nvPr>
        </p:nvSpPr>
        <p:spPr>
          <a:xfrm>
            <a:off x="605117" y="2019718"/>
            <a:ext cx="10412507" cy="4491613"/>
          </a:xfrm>
        </p:spPr>
        <p:txBody>
          <a:bodyPr>
            <a:normAutofit fontScale="92500" lnSpcReduction="10000"/>
          </a:bodyPr>
          <a:lstStyle/>
          <a:p>
            <a:r>
              <a:rPr lang="en-US" b="1" dirty="0">
                <a:solidFill>
                  <a:srgbClr val="FF0000"/>
                </a:solidFill>
              </a:rPr>
              <a:t>National Industry Certifications</a:t>
            </a:r>
          </a:p>
          <a:p>
            <a:r>
              <a:rPr lang="en-US" dirty="0"/>
              <a:t>End-of-Course Assessment</a:t>
            </a:r>
          </a:p>
          <a:p>
            <a:r>
              <a:rPr lang="en-US" dirty="0"/>
              <a:t>Collaborative </a:t>
            </a:r>
            <a:r>
              <a:rPr lang="en-US" dirty="0" smtClean="0"/>
              <a:t>Relationships</a:t>
            </a:r>
            <a:endParaRPr lang="en-US" dirty="0"/>
          </a:p>
          <a:p>
            <a:r>
              <a:rPr lang="en-US" dirty="0">
                <a:solidFill>
                  <a:srgbClr val="FF0000"/>
                </a:solidFill>
              </a:rPr>
              <a:t>Instructor Training and Certification</a:t>
            </a:r>
          </a:p>
          <a:p>
            <a:r>
              <a:rPr lang="en-US" dirty="0"/>
              <a:t>Comprehensive Assessment System</a:t>
            </a:r>
          </a:p>
          <a:p>
            <a:r>
              <a:rPr lang="en-US" dirty="0"/>
              <a:t>Low-cost certifications</a:t>
            </a:r>
          </a:p>
          <a:p>
            <a:r>
              <a:rPr lang="en-US" dirty="0"/>
              <a:t>Technical Skills </a:t>
            </a:r>
            <a:r>
              <a:rPr lang="en-US" dirty="0" smtClean="0"/>
              <a:t>Attainment</a:t>
            </a:r>
          </a:p>
          <a:p>
            <a:r>
              <a:rPr lang="en-US" dirty="0" smtClean="0"/>
              <a:t>Curriculum, Instruction, and Assessment Alignment</a:t>
            </a:r>
          </a:p>
          <a:p>
            <a:r>
              <a:rPr lang="en-US" dirty="0" smtClean="0"/>
              <a:t>Valid and Reliable Data Analysis</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A7F8E3F6-DE14-48B2-B2BC-6FABA9630FB8}" type="slidenum">
              <a:rPr lang="en-US" smtClean="0"/>
              <a:t>5</a:t>
            </a:fld>
            <a:endParaRPr lang="en-US" dirty="0"/>
          </a:p>
        </p:txBody>
      </p:sp>
      <p:pic>
        <p:nvPicPr>
          <p:cNvPr id="1028" name="Picture 4" descr="Image result for key to success">
            <a:extLst>
              <a:ext uri="{FF2B5EF4-FFF2-40B4-BE49-F238E27FC236}">
                <a16:creationId xmlns:a16="http://schemas.microsoft.com/office/drawing/2014/main" xmlns="" id="{40D7DBF0-D055-420B-AB4C-7EE7A59B5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0400" y="-476731"/>
            <a:ext cx="5384706" cy="20513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1600" t="39833" r="9912" b="38963"/>
          <a:stretch/>
        </p:blipFill>
        <p:spPr>
          <a:xfrm>
            <a:off x="3155183" y="705887"/>
            <a:ext cx="3516922" cy="734191"/>
          </a:xfrm>
          <a:prstGeom prst="rect">
            <a:avLst/>
          </a:prstGeom>
          <a:effectLst/>
        </p:spPr>
      </p:pic>
      <p:pic>
        <p:nvPicPr>
          <p:cNvPr id="1026" name="Picture 2" descr="Image result for LIGHT BULB"/>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7393" y="1773047"/>
            <a:ext cx="2662518" cy="30158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098280" y="2596609"/>
            <a:ext cx="1417320" cy="1277273"/>
          </a:xfrm>
          <a:prstGeom prst="rect">
            <a:avLst/>
          </a:prstGeom>
          <a:noFill/>
        </p:spPr>
        <p:txBody>
          <a:bodyPr wrap="square" rtlCol="0">
            <a:spAutoFit/>
          </a:bodyPr>
          <a:lstStyle/>
          <a:p>
            <a:pPr algn="ctr"/>
            <a:r>
              <a:rPr lang="en-US" sz="1100" dirty="0" smtClean="0"/>
              <a:t>To equip our students with being successful in the workforce, we are preparing them for success academically!</a:t>
            </a:r>
            <a:endParaRPr lang="en-US" sz="1100" dirty="0"/>
          </a:p>
        </p:txBody>
      </p:sp>
    </p:spTree>
    <p:extLst>
      <p:ext uri="{BB962C8B-B14F-4D97-AF65-F5344CB8AC3E}">
        <p14:creationId xmlns:p14="http://schemas.microsoft.com/office/powerpoint/2010/main" val="359046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134"/>
            <a:ext cx="12192000" cy="1036850"/>
          </a:xfrm>
        </p:spPr>
        <p:txBody>
          <a:bodyPr>
            <a:normAutofit/>
          </a:bodyPr>
          <a:lstStyle/>
          <a:p>
            <a:pPr algn="ctr"/>
            <a:r>
              <a:rPr lang="en-US" dirty="0" smtClean="0">
                <a:latin typeface="+mn-lt"/>
                <a:cs typeface="Arial" panose="020B0604020202020204" pitchFamily="34" charset="0"/>
              </a:rPr>
              <a:t>Why Industry </a:t>
            </a:r>
            <a:r>
              <a:rPr lang="en-US" dirty="0">
                <a:latin typeface="+mn-lt"/>
                <a:cs typeface="Arial" panose="020B0604020202020204" pitchFamily="34" charset="0"/>
              </a:rPr>
              <a:t>Certifications </a:t>
            </a:r>
          </a:p>
        </p:txBody>
      </p:sp>
      <p:sp>
        <p:nvSpPr>
          <p:cNvPr id="3" name="Content Placeholder 2"/>
          <p:cNvSpPr>
            <a:spLocks noGrp="1"/>
          </p:cNvSpPr>
          <p:nvPr>
            <p:ph idx="1"/>
          </p:nvPr>
        </p:nvSpPr>
        <p:spPr>
          <a:xfrm>
            <a:off x="622997" y="1792224"/>
            <a:ext cx="10991829" cy="4719935"/>
          </a:xfrm>
        </p:spPr>
        <p:txBody>
          <a:bodyPr>
            <a:normAutofit lnSpcReduction="10000"/>
          </a:bodyPr>
          <a:lstStyle/>
          <a:p>
            <a:pPr>
              <a:lnSpc>
                <a:spcPct val="110000"/>
              </a:lnSpc>
              <a:spcBef>
                <a:spcPts val="0"/>
              </a:spcBef>
            </a:pPr>
            <a:r>
              <a:rPr lang="en-US" sz="3000" dirty="0">
                <a:solidFill>
                  <a:schemeClr val="tx2"/>
                </a:solidFill>
                <a:cs typeface="Arial" panose="020B0604020202020204" pitchFamily="34" charset="0"/>
              </a:rPr>
              <a:t>Non-industry exams do not lead to certification or licensure that signifies competency in </a:t>
            </a:r>
            <a:r>
              <a:rPr lang="en-US" sz="3000" dirty="0" smtClean="0">
                <a:solidFill>
                  <a:schemeClr val="tx2"/>
                </a:solidFill>
                <a:cs typeface="Arial" panose="020B0604020202020204" pitchFamily="34" charset="0"/>
              </a:rPr>
              <a:t>a </a:t>
            </a:r>
            <a:r>
              <a:rPr lang="en-US" sz="3000" dirty="0">
                <a:solidFill>
                  <a:schemeClr val="tx2"/>
                </a:solidFill>
                <a:cs typeface="Arial" panose="020B0604020202020204" pitchFamily="34" charset="0"/>
              </a:rPr>
              <a:t>given field-of-study.</a:t>
            </a:r>
          </a:p>
          <a:p>
            <a:pPr lvl="1">
              <a:lnSpc>
                <a:spcPct val="110000"/>
              </a:lnSpc>
              <a:spcBef>
                <a:spcPts val="0"/>
              </a:spcBef>
              <a:buFont typeface="Wingdings" panose="05000000000000000000" pitchFamily="2" charset="2"/>
              <a:buChar char="v"/>
            </a:pPr>
            <a:r>
              <a:rPr lang="en-US" sz="2600" dirty="0">
                <a:solidFill>
                  <a:schemeClr val="tx2"/>
                </a:solidFill>
                <a:cs typeface="Arial" panose="020B0604020202020204" pitchFamily="34" charset="0"/>
              </a:rPr>
              <a:t>   Mississippi Career Planning and Assessment System (MS-CPAS)</a:t>
            </a:r>
          </a:p>
          <a:p>
            <a:pPr marL="1096963" lvl="3" indent="-292100">
              <a:lnSpc>
                <a:spcPct val="110000"/>
              </a:lnSpc>
              <a:spcBef>
                <a:spcPts val="0"/>
              </a:spcBef>
            </a:pPr>
            <a:r>
              <a:rPr lang="en-US" sz="2200" dirty="0" smtClean="0">
                <a:solidFill>
                  <a:schemeClr val="tx2"/>
                </a:solidFill>
                <a:cs typeface="Arial" panose="020B0604020202020204" pitchFamily="34" charset="0"/>
              </a:rPr>
              <a:t>Local -</a:t>
            </a:r>
            <a:r>
              <a:rPr lang="en-US" sz="2400" dirty="0" smtClean="0">
                <a:solidFill>
                  <a:schemeClr val="tx2"/>
                </a:solidFill>
                <a:cs typeface="Arial" panose="020B0604020202020204" pitchFamily="34" charset="0"/>
              </a:rPr>
              <a:t>Research </a:t>
            </a:r>
            <a:r>
              <a:rPr lang="en-US" sz="2400" dirty="0">
                <a:solidFill>
                  <a:schemeClr val="tx2"/>
                </a:solidFill>
                <a:cs typeface="Arial" panose="020B0604020202020204" pitchFamily="34" charset="0"/>
              </a:rPr>
              <a:t>and Curriculum Unit (RCU)</a:t>
            </a:r>
          </a:p>
          <a:p>
            <a:pPr marL="1096963" lvl="3" indent="-292100">
              <a:lnSpc>
                <a:spcPct val="110000"/>
              </a:lnSpc>
              <a:spcBef>
                <a:spcPts val="0"/>
              </a:spcBef>
            </a:pPr>
            <a:r>
              <a:rPr lang="en-US" sz="2200" dirty="0" smtClean="0">
                <a:solidFill>
                  <a:schemeClr val="tx2"/>
                </a:solidFill>
                <a:cs typeface="Arial" panose="020B0604020202020204" pitchFamily="34" charset="0"/>
              </a:rPr>
              <a:t>Non-portable</a:t>
            </a:r>
          </a:p>
          <a:p>
            <a:pPr marL="804863" lvl="3" indent="0">
              <a:lnSpc>
                <a:spcPct val="110000"/>
              </a:lnSpc>
              <a:spcBef>
                <a:spcPts val="0"/>
              </a:spcBef>
              <a:buNone/>
            </a:pPr>
            <a:endParaRPr lang="en-US" sz="2200" dirty="0">
              <a:solidFill>
                <a:schemeClr val="tx2"/>
              </a:solidFill>
              <a:cs typeface="Arial" panose="020B0604020202020204" pitchFamily="34" charset="0"/>
            </a:endParaRPr>
          </a:p>
          <a:p>
            <a:pPr>
              <a:lnSpc>
                <a:spcPct val="110000"/>
              </a:lnSpc>
              <a:spcBef>
                <a:spcPts val="0"/>
              </a:spcBef>
            </a:pPr>
            <a:r>
              <a:rPr lang="en-US" sz="3000" dirty="0" smtClean="0">
                <a:solidFill>
                  <a:schemeClr val="tx2"/>
                </a:solidFill>
                <a:cs typeface="Arial" panose="020B0604020202020204" pitchFamily="34" charset="0"/>
              </a:rPr>
              <a:t>Industry certifications </a:t>
            </a:r>
            <a:r>
              <a:rPr lang="en-US" sz="3000" dirty="0">
                <a:solidFill>
                  <a:schemeClr val="tx2"/>
                </a:solidFill>
                <a:cs typeface="Arial" panose="020B0604020202020204" pitchFamily="34" charset="0"/>
              </a:rPr>
              <a:t>are recognized in the labor market as an external validation of knowledge, skills, and abilities. </a:t>
            </a:r>
            <a:endParaRPr lang="en-US" sz="3000" dirty="0" smtClean="0">
              <a:solidFill>
                <a:schemeClr val="tx2"/>
              </a:solidFill>
              <a:cs typeface="Arial" panose="020B0604020202020204" pitchFamily="34" charset="0"/>
            </a:endParaRPr>
          </a:p>
          <a:p>
            <a:pPr marL="858838" lvl="1" indent="-539750">
              <a:lnSpc>
                <a:spcPct val="110000"/>
              </a:lnSpc>
              <a:spcBef>
                <a:spcPts val="0"/>
              </a:spcBef>
              <a:buFont typeface="Wingdings" panose="05000000000000000000" pitchFamily="2" charset="2"/>
              <a:buChar char="v"/>
            </a:pPr>
            <a:r>
              <a:rPr lang="en-US" sz="2600" dirty="0" smtClean="0">
                <a:solidFill>
                  <a:schemeClr val="tx2"/>
                </a:solidFill>
                <a:cs typeface="Arial" panose="020B0604020202020204" pitchFamily="34" charset="0"/>
              </a:rPr>
              <a:t>National certifications</a:t>
            </a:r>
          </a:p>
          <a:p>
            <a:pPr lvl="3">
              <a:lnSpc>
                <a:spcPct val="110000"/>
              </a:lnSpc>
              <a:spcBef>
                <a:spcPts val="0"/>
              </a:spcBef>
            </a:pPr>
            <a:r>
              <a:rPr lang="en-US" sz="2200" dirty="0">
                <a:solidFill>
                  <a:schemeClr val="tx2"/>
                </a:solidFill>
                <a:cs typeface="Arial" panose="020B0604020202020204" pitchFamily="34" charset="0"/>
              </a:rPr>
              <a:t>Nationally recognized</a:t>
            </a:r>
          </a:p>
          <a:p>
            <a:pPr lvl="3">
              <a:lnSpc>
                <a:spcPct val="110000"/>
              </a:lnSpc>
              <a:spcBef>
                <a:spcPts val="0"/>
              </a:spcBef>
            </a:pPr>
            <a:r>
              <a:rPr lang="en-US" sz="2200" dirty="0" smtClean="0">
                <a:solidFill>
                  <a:schemeClr val="tx2"/>
                </a:solidFill>
                <a:cs typeface="Arial" panose="020B0604020202020204" pitchFamily="34" charset="0"/>
              </a:rPr>
              <a:t>Portable</a:t>
            </a:r>
          </a:p>
          <a:p>
            <a:pPr lvl="3">
              <a:lnSpc>
                <a:spcPct val="110000"/>
              </a:lnSpc>
              <a:spcBef>
                <a:spcPts val="0"/>
              </a:spcBef>
            </a:pPr>
            <a:endParaRPr lang="en-US" sz="2200" dirty="0" smtClean="0">
              <a:solidFill>
                <a:schemeClr val="tx2"/>
              </a:solidFill>
              <a:cs typeface="Arial" panose="020B0604020202020204" pitchFamily="34" charset="0"/>
            </a:endParaRPr>
          </a:p>
          <a:p>
            <a:pPr lvl="1">
              <a:lnSpc>
                <a:spcPct val="110000"/>
              </a:lnSpc>
              <a:spcBef>
                <a:spcPts val="0"/>
              </a:spcBef>
            </a:pPr>
            <a:endParaRPr lang="en-US" sz="2600" dirty="0" smtClean="0">
              <a:solidFill>
                <a:schemeClr val="tx2"/>
              </a:solidFill>
              <a:cs typeface="Arial" panose="020B0604020202020204" pitchFamily="34" charset="0"/>
            </a:endParaRPr>
          </a:p>
          <a:p>
            <a:pPr>
              <a:lnSpc>
                <a:spcPct val="110000"/>
              </a:lnSpc>
              <a:spcBef>
                <a:spcPts val="0"/>
              </a:spcBef>
            </a:pPr>
            <a:endParaRPr lang="en-US" sz="3000" dirty="0" smtClean="0">
              <a:solidFill>
                <a:schemeClr val="tx2"/>
              </a:solidFill>
              <a:cs typeface="Arial" panose="020B0604020202020204" pitchFamily="34" charset="0"/>
            </a:endParaRPr>
          </a:p>
          <a:p>
            <a:pPr lvl="3">
              <a:lnSpc>
                <a:spcPct val="110000"/>
              </a:lnSpc>
              <a:spcBef>
                <a:spcPts val="0"/>
              </a:spcBef>
            </a:pPr>
            <a:endParaRPr lang="en-US" sz="2200" dirty="0" smtClean="0">
              <a:solidFill>
                <a:schemeClr val="tx2"/>
              </a:solidFill>
              <a:latin typeface="Arial" panose="020B0604020202020204" pitchFamily="34" charset="0"/>
              <a:cs typeface="Arial" panose="020B0604020202020204" pitchFamily="34" charset="0"/>
            </a:endParaRPr>
          </a:p>
          <a:p>
            <a:pPr lvl="3">
              <a:lnSpc>
                <a:spcPct val="110000"/>
              </a:lnSpc>
              <a:spcBef>
                <a:spcPts val="0"/>
              </a:spcBef>
            </a:pPr>
            <a:endParaRPr lang="en-US" sz="2200" dirty="0">
              <a:solidFill>
                <a:schemeClr val="tx2"/>
              </a:solidFill>
              <a:latin typeface="Arial" panose="020B0604020202020204" pitchFamily="34" charset="0"/>
              <a:cs typeface="Arial" panose="020B0604020202020204" pitchFamily="34" charset="0"/>
            </a:endParaRPr>
          </a:p>
          <a:p>
            <a:pPr marL="0" indent="0">
              <a:lnSpc>
                <a:spcPct val="110000"/>
              </a:lnSpc>
              <a:spcBef>
                <a:spcPts val="0"/>
              </a:spcBef>
              <a:buNone/>
            </a:pPr>
            <a:endParaRPr lang="en-US" sz="3000" dirty="0" smtClean="0">
              <a:solidFill>
                <a:schemeClr val="tx2"/>
              </a:solidFill>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7F8E3F6-DE14-48B2-B2BC-6FABA9630FB8}" type="slidenum">
              <a:rPr lang="en-US" smtClean="0"/>
              <a:t>6</a:t>
            </a:fld>
            <a:endParaRPr lang="en-US" dirty="0"/>
          </a:p>
        </p:txBody>
      </p:sp>
    </p:spTree>
    <p:extLst>
      <p:ext uri="{BB962C8B-B14F-4D97-AF65-F5344CB8AC3E}">
        <p14:creationId xmlns:p14="http://schemas.microsoft.com/office/powerpoint/2010/main" val="283597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4"/>
          <p:cNvPicPr>
            <a:picLocks noChangeAspect="1"/>
          </p:cNvPicPr>
          <p:nvPr/>
        </p:nvPicPr>
        <p:blipFill>
          <a:blip r:embed="rId3">
            <a:extLst>
              <a:ext uri="{28A0092B-C50C-407E-A947-70E740481C1C}">
                <a14:useLocalDpi xmlns:a14="http://schemas.microsoft.com/office/drawing/2010/main" val="0"/>
              </a:ext>
            </a:extLst>
          </a:blip>
          <a:srcRect l="8271" r="8271"/>
          <a:stretch>
            <a:fillRect/>
          </a:stretch>
        </p:blipFill>
        <p:spPr>
          <a:xfrm>
            <a:off x="5126478" y="1962970"/>
            <a:ext cx="6737276" cy="4741047"/>
          </a:xfrm>
          <a:prstGeom prst="rect">
            <a:avLst/>
          </a:prstGeom>
          <a:ln>
            <a:noFill/>
          </a:ln>
          <a:effectLst>
            <a:softEdge rad="317500"/>
          </a:effectLst>
        </p:spPr>
      </p:pic>
      <p:sp>
        <p:nvSpPr>
          <p:cNvPr id="2" name="Title 1"/>
          <p:cNvSpPr>
            <a:spLocks noGrp="1"/>
          </p:cNvSpPr>
          <p:nvPr>
            <p:ph type="title"/>
          </p:nvPr>
        </p:nvSpPr>
        <p:spPr>
          <a:xfrm>
            <a:off x="0" y="255134"/>
            <a:ext cx="12192000" cy="1036850"/>
          </a:xfrm>
        </p:spPr>
        <p:txBody>
          <a:bodyPr>
            <a:normAutofit/>
          </a:bodyPr>
          <a:lstStyle/>
          <a:p>
            <a:pPr algn="ctr"/>
            <a:r>
              <a:rPr lang="en-US" dirty="0">
                <a:latin typeface="+mn-lt"/>
                <a:cs typeface="Arial" panose="020B0604020202020204" pitchFamily="34" charset="0"/>
              </a:rPr>
              <a:t>Purpose of Credentials</a:t>
            </a:r>
          </a:p>
        </p:txBody>
      </p:sp>
      <p:sp>
        <p:nvSpPr>
          <p:cNvPr id="3" name="Content Placeholder 2"/>
          <p:cNvSpPr>
            <a:spLocks noGrp="1"/>
          </p:cNvSpPr>
          <p:nvPr>
            <p:ph idx="1"/>
          </p:nvPr>
        </p:nvSpPr>
        <p:spPr>
          <a:xfrm>
            <a:off x="247860" y="2343048"/>
            <a:ext cx="4878618" cy="4306271"/>
          </a:xfrm>
        </p:spPr>
        <p:txBody>
          <a:bodyPr>
            <a:noAutofit/>
          </a:bodyPr>
          <a:lstStyle/>
          <a:p>
            <a:pPr marL="0" indent="0">
              <a:buNone/>
            </a:pPr>
            <a:r>
              <a:rPr lang="en-US" dirty="0">
                <a:solidFill>
                  <a:schemeClr val="tx2"/>
                </a:solidFill>
                <a:latin typeface="Book Antiqua" panose="02040602050305030304" pitchFamily="18" charset="0"/>
                <a:cs typeface="Arial" panose="020B0604020202020204" pitchFamily="34" charset="0"/>
              </a:rPr>
              <a:t>A professional credential is a credible way of demonstrating proficiency in a field or area of study. </a:t>
            </a:r>
          </a:p>
          <a:p>
            <a:pPr marL="0" indent="0">
              <a:buNone/>
            </a:pPr>
            <a:r>
              <a:rPr lang="en-US" dirty="0">
                <a:solidFill>
                  <a:schemeClr val="tx2"/>
                </a:solidFill>
                <a:latin typeface="Book Antiqua" panose="02040602050305030304" pitchFamily="18" charset="0"/>
                <a:cs typeface="Arial" panose="020B0604020202020204" pitchFamily="34" charset="0"/>
              </a:rPr>
              <a:t>Credentials identify individuals who are committed to their profession and provides a tangible recognition of their knowledge and/or experience (Silvis, 2011).</a:t>
            </a:r>
          </a:p>
        </p:txBody>
      </p:sp>
      <p:sp>
        <p:nvSpPr>
          <p:cNvPr id="5" name="Slide Number Placeholder 4"/>
          <p:cNvSpPr>
            <a:spLocks noGrp="1"/>
          </p:cNvSpPr>
          <p:nvPr>
            <p:ph type="sldNum" sz="quarter" idx="12"/>
          </p:nvPr>
        </p:nvSpPr>
        <p:spPr/>
        <p:txBody>
          <a:bodyPr/>
          <a:lstStyle/>
          <a:p>
            <a:fld id="{A7F8E3F6-DE14-48B2-B2BC-6FABA9630FB8}" type="slidenum">
              <a:rPr lang="en-US" smtClean="0"/>
              <a:t>7</a:t>
            </a:fld>
            <a:endParaRPr lang="en-US" dirty="0"/>
          </a:p>
        </p:txBody>
      </p:sp>
      <p:sp>
        <p:nvSpPr>
          <p:cNvPr id="6" name="TextBox 5"/>
          <p:cNvSpPr txBox="1"/>
          <p:nvPr/>
        </p:nvSpPr>
        <p:spPr>
          <a:xfrm>
            <a:off x="247859" y="1630530"/>
            <a:ext cx="11224009" cy="369332"/>
          </a:xfrm>
          <a:prstGeom prst="rect">
            <a:avLst/>
          </a:prstGeom>
          <a:noFill/>
        </p:spPr>
        <p:txBody>
          <a:bodyPr wrap="square" rtlCol="0">
            <a:spAutoFit/>
          </a:bodyPr>
          <a:lstStyle/>
          <a:p>
            <a:r>
              <a:rPr lang="en-US" b="1" dirty="0" smtClean="0">
                <a:solidFill>
                  <a:schemeClr val="tx2"/>
                </a:solidFill>
              </a:rPr>
              <a:t>What, in your opinion, is the purpose of national credentials?</a:t>
            </a:r>
            <a:endParaRPr lang="en-US" b="1" dirty="0">
              <a:solidFill>
                <a:schemeClr val="tx2"/>
              </a:solidFill>
            </a:endParaRPr>
          </a:p>
        </p:txBody>
      </p:sp>
    </p:spTree>
    <p:extLst>
      <p:ext uri="{BB962C8B-B14F-4D97-AF65-F5344CB8AC3E}">
        <p14:creationId xmlns:p14="http://schemas.microsoft.com/office/powerpoint/2010/main" val="251231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134"/>
            <a:ext cx="12192000" cy="1036850"/>
          </a:xfrm>
        </p:spPr>
        <p:txBody>
          <a:bodyPr>
            <a:normAutofit/>
          </a:bodyPr>
          <a:lstStyle/>
          <a:p>
            <a:pPr algn="ctr"/>
            <a:r>
              <a:rPr lang="en-US" dirty="0" smtClean="0">
                <a:latin typeface="+mn-lt"/>
                <a:cs typeface="Arial" panose="020B0604020202020204" pitchFamily="34" charset="0"/>
              </a:rPr>
              <a:t>Benefits of CTE Credentials</a:t>
            </a:r>
            <a:endParaRPr lang="en-US" dirty="0">
              <a:latin typeface="+mn-lt"/>
              <a:cs typeface="Arial" panose="020B0604020202020204" pitchFamily="34" charset="0"/>
            </a:endParaRPr>
          </a:p>
        </p:txBody>
      </p:sp>
      <p:sp>
        <p:nvSpPr>
          <p:cNvPr id="3" name="Content Placeholder 2"/>
          <p:cNvSpPr>
            <a:spLocks noGrp="1"/>
          </p:cNvSpPr>
          <p:nvPr>
            <p:ph idx="1"/>
          </p:nvPr>
        </p:nvSpPr>
        <p:spPr>
          <a:xfrm>
            <a:off x="515690" y="2084466"/>
            <a:ext cx="10739211" cy="2417965"/>
          </a:xfrm>
        </p:spPr>
        <p:txBody>
          <a:bodyPr>
            <a:normAutofit/>
          </a:bodyPr>
          <a:lstStyle/>
          <a:p>
            <a:r>
              <a:rPr lang="en-US" sz="2000" dirty="0">
                <a:solidFill>
                  <a:schemeClr val="tx2"/>
                </a:solidFill>
                <a:latin typeface="Book Antiqua" panose="02040602050305030304" pitchFamily="18" charset="0"/>
                <a:cs typeface="Arial" panose="020B0604020202020204" pitchFamily="34" charset="0"/>
              </a:rPr>
              <a:t>Attaining CTE credentials denotes certification, which is a distinction that sets those with credentials apart from others in the field-of-work.</a:t>
            </a:r>
          </a:p>
          <a:p>
            <a:r>
              <a:rPr lang="en-US" sz="2000" dirty="0">
                <a:solidFill>
                  <a:schemeClr val="tx2"/>
                </a:solidFill>
                <a:latin typeface="Book Antiqua" panose="02040602050305030304" pitchFamily="18" charset="0"/>
                <a:cs typeface="Arial" panose="020B0604020202020204" pitchFamily="34" charset="0"/>
              </a:rPr>
              <a:t>Having credentials provide individuals with documented skills that are necessary for competing in today’s global economy (PCS, 2015).</a:t>
            </a:r>
          </a:p>
          <a:p>
            <a:r>
              <a:rPr lang="en-US" sz="2000" dirty="0">
                <a:solidFill>
                  <a:schemeClr val="tx2"/>
                </a:solidFill>
                <a:latin typeface="Book Antiqua" panose="02040602050305030304" pitchFamily="18" charset="0"/>
                <a:cs typeface="Arial" panose="020B0604020202020204" pitchFamily="34" charset="0"/>
              </a:rPr>
              <a:t>Providing industry-recognized credentials </a:t>
            </a:r>
            <a:r>
              <a:rPr lang="en-US" sz="2000" dirty="0" smtClean="0">
                <a:solidFill>
                  <a:schemeClr val="tx2"/>
                </a:solidFill>
                <a:latin typeface="Book Antiqua" panose="02040602050305030304" pitchFamily="18" charset="0"/>
                <a:cs typeface="Arial" panose="020B0604020202020204" pitchFamily="34" charset="0"/>
              </a:rPr>
              <a:t>is a strategic way for </a:t>
            </a:r>
            <a:r>
              <a:rPr lang="en-US" sz="2000" dirty="0">
                <a:solidFill>
                  <a:schemeClr val="tx2"/>
                </a:solidFill>
                <a:latin typeface="Book Antiqua" panose="02040602050305030304" pitchFamily="18" charset="0"/>
                <a:cs typeface="Arial" panose="020B0604020202020204" pitchFamily="34" charset="0"/>
              </a:rPr>
              <a:t>improving instruction </a:t>
            </a:r>
            <a:r>
              <a:rPr lang="en-US" sz="2000" dirty="0" smtClean="0">
                <a:solidFill>
                  <a:schemeClr val="tx2"/>
                </a:solidFill>
                <a:latin typeface="Book Antiqua" panose="02040602050305030304" pitchFamily="18" charset="0"/>
                <a:cs typeface="Arial" panose="020B0604020202020204" pitchFamily="34" charset="0"/>
              </a:rPr>
              <a:t>which denotes students’ acquired skillset and comprehension. </a:t>
            </a:r>
            <a:endParaRPr lang="en-US" sz="2000" dirty="0">
              <a:solidFill>
                <a:schemeClr val="tx2"/>
              </a:solidFill>
              <a:latin typeface="Book Antiqua" panose="02040602050305030304" pitchFamily="18"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7F8E3F6-DE14-48B2-B2BC-6FABA9630FB8}" type="slidenum">
              <a:rPr lang="en-US" smtClean="0"/>
              <a:t>8</a:t>
            </a:fld>
            <a:endParaRPr lang="en-US" dirty="0"/>
          </a:p>
        </p:txBody>
      </p:sp>
      <p:sp>
        <p:nvSpPr>
          <p:cNvPr id="5" name="TextBox 4"/>
          <p:cNvSpPr txBox="1"/>
          <p:nvPr/>
        </p:nvSpPr>
        <p:spPr>
          <a:xfrm>
            <a:off x="447472" y="1575881"/>
            <a:ext cx="11284085" cy="369332"/>
          </a:xfrm>
          <a:prstGeom prst="rect">
            <a:avLst/>
          </a:prstGeom>
          <a:noFill/>
        </p:spPr>
        <p:txBody>
          <a:bodyPr wrap="square" rtlCol="0">
            <a:spAutoFit/>
          </a:bodyPr>
          <a:lstStyle/>
          <a:p>
            <a:r>
              <a:rPr lang="en-US" b="1" dirty="0" smtClean="0">
                <a:solidFill>
                  <a:schemeClr val="tx2"/>
                </a:solidFill>
              </a:rPr>
              <a:t>So what does this do for our students?</a:t>
            </a:r>
            <a:endParaRPr lang="en-US" b="1" dirty="0">
              <a:solidFill>
                <a:schemeClr val="tx2"/>
              </a:solidFill>
            </a:endParaRPr>
          </a:p>
        </p:txBody>
      </p:sp>
      <p:sp>
        <p:nvSpPr>
          <p:cNvPr id="6" name="TextBox 5"/>
          <p:cNvSpPr txBox="1"/>
          <p:nvPr/>
        </p:nvSpPr>
        <p:spPr>
          <a:xfrm>
            <a:off x="395591" y="4641684"/>
            <a:ext cx="9815209" cy="369332"/>
          </a:xfrm>
          <a:prstGeom prst="rect">
            <a:avLst/>
          </a:prstGeom>
          <a:noFill/>
        </p:spPr>
        <p:txBody>
          <a:bodyPr wrap="square" rtlCol="0">
            <a:spAutoFit/>
          </a:bodyPr>
          <a:lstStyle/>
          <a:p>
            <a:r>
              <a:rPr lang="en-US" b="1" dirty="0" smtClean="0">
                <a:solidFill>
                  <a:schemeClr val="tx2"/>
                </a:solidFill>
              </a:rPr>
              <a:t>Which student would you want to hire?</a:t>
            </a:r>
            <a:endParaRPr lang="en-US" b="1" dirty="0">
              <a:solidFill>
                <a:schemeClr val="tx2"/>
              </a:solidFill>
            </a:endParaRPr>
          </a:p>
        </p:txBody>
      </p:sp>
      <p:sp>
        <p:nvSpPr>
          <p:cNvPr id="7" name="TextBox 6"/>
          <p:cNvSpPr txBox="1"/>
          <p:nvPr/>
        </p:nvSpPr>
        <p:spPr>
          <a:xfrm>
            <a:off x="515690" y="5150269"/>
            <a:ext cx="10466838" cy="1477328"/>
          </a:xfrm>
          <a:prstGeom prst="rect">
            <a:avLst/>
          </a:prstGeom>
          <a:noFill/>
        </p:spPr>
        <p:txBody>
          <a:bodyPr wrap="square" rtlCol="0">
            <a:spAutoFit/>
          </a:bodyPr>
          <a:lstStyle/>
          <a:p>
            <a:r>
              <a:rPr lang="en-US" b="1" dirty="0" smtClean="0">
                <a:solidFill>
                  <a:schemeClr val="tx2"/>
                </a:solidFill>
              </a:rPr>
              <a:t>Student A</a:t>
            </a:r>
            <a:r>
              <a:rPr lang="en-US" dirty="0" smtClean="0">
                <a:solidFill>
                  <a:schemeClr val="tx2"/>
                </a:solidFill>
              </a:rPr>
              <a:t> has nothing to document or show the skillset, knowledge, or strengths gained and will require training from the ground up.</a:t>
            </a:r>
          </a:p>
          <a:p>
            <a:endParaRPr lang="en-US" dirty="0" smtClean="0">
              <a:solidFill>
                <a:schemeClr val="tx2"/>
              </a:solidFill>
            </a:endParaRPr>
          </a:p>
          <a:p>
            <a:r>
              <a:rPr lang="en-US" b="1" dirty="0" smtClean="0">
                <a:solidFill>
                  <a:schemeClr val="tx2"/>
                </a:solidFill>
              </a:rPr>
              <a:t>Student B</a:t>
            </a:r>
            <a:r>
              <a:rPr lang="en-US" dirty="0" smtClean="0">
                <a:solidFill>
                  <a:schemeClr val="tx2"/>
                </a:solidFill>
              </a:rPr>
              <a:t> has documented successful completion of a program, have the basic knowledge and skillset, and verifiable certification in that area of study.</a:t>
            </a:r>
            <a:endParaRPr lang="en-US" dirty="0">
              <a:solidFill>
                <a:schemeClr val="tx2"/>
              </a:solidFill>
            </a:endParaRPr>
          </a:p>
        </p:txBody>
      </p:sp>
    </p:spTree>
    <p:extLst>
      <p:ext uri="{BB962C8B-B14F-4D97-AF65-F5344CB8AC3E}">
        <p14:creationId xmlns:p14="http://schemas.microsoft.com/office/powerpoint/2010/main" val="230900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1922271" y="199839"/>
            <a:ext cx="8128001" cy="458529"/>
          </a:xfrm>
          <a:prstGeom prst="rect">
            <a:avLst/>
          </a:prstGeom>
        </p:spPr>
        <p:txBody>
          <a:bodyPr>
            <a:normAutofit/>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US" b="1" dirty="0" smtClean="0">
                <a:solidFill>
                  <a:schemeClr val="tx2"/>
                </a:solidFill>
              </a:rPr>
              <a:t>Key Facts</a:t>
            </a:r>
            <a:endParaRPr lang="en-US" b="1" dirty="0">
              <a:solidFill>
                <a:schemeClr val="tx2"/>
              </a:solidFill>
            </a:endParaRPr>
          </a:p>
        </p:txBody>
      </p:sp>
      <p:sp>
        <p:nvSpPr>
          <p:cNvPr id="5" name="Content Placeholder 2"/>
          <p:cNvSpPr txBox="1">
            <a:spLocks/>
          </p:cNvSpPr>
          <p:nvPr/>
        </p:nvSpPr>
        <p:spPr>
          <a:xfrm>
            <a:off x="2468138" y="5036634"/>
            <a:ext cx="5575609" cy="43434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endParaRPr lang="en-US" sz="96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9543288" y="6292703"/>
            <a:ext cx="1371600" cy="274320"/>
          </a:xfrm>
        </p:spPr>
        <p:txBody>
          <a:bodyPr/>
          <a:lstStyle/>
          <a:p>
            <a:fld id="{A7F8E3F6-DE14-48B2-B2BC-6FABA9630FB8}" type="slidenum">
              <a:rPr lang="en-US" smtClean="0"/>
              <a:t>9</a:t>
            </a:fld>
            <a:endParaRPr lang="en-US" dirty="0"/>
          </a:p>
        </p:txBody>
      </p:sp>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rot="19687984">
            <a:off x="2237672" y="-251895"/>
            <a:ext cx="4418117" cy="4458241"/>
          </a:xfrm>
          <a:prstGeom prst="rect">
            <a:avLst/>
          </a:prstGeom>
        </p:spPr>
      </p:pic>
      <p:sp>
        <p:nvSpPr>
          <p:cNvPr id="4" name="TextBox 3"/>
          <p:cNvSpPr txBox="1"/>
          <p:nvPr/>
        </p:nvSpPr>
        <p:spPr>
          <a:xfrm>
            <a:off x="5785911" y="3044287"/>
            <a:ext cx="5852160" cy="2585323"/>
          </a:xfrm>
          <a:prstGeom prst="rect">
            <a:avLst/>
          </a:prstGeom>
          <a:noFill/>
        </p:spPr>
        <p:txBody>
          <a:bodyPr wrap="square" rtlCol="0">
            <a:spAutoFit/>
          </a:bodyPr>
          <a:lstStyle/>
          <a:p>
            <a:r>
              <a:rPr lang="en-US" dirty="0" smtClean="0"/>
              <a:t>Categorization of Programs</a:t>
            </a:r>
          </a:p>
          <a:p>
            <a:r>
              <a:rPr lang="en-US" dirty="0" smtClean="0"/>
              <a:t>Certifications</a:t>
            </a:r>
          </a:p>
          <a:p>
            <a:r>
              <a:rPr lang="en-US" dirty="0" smtClean="0"/>
              <a:t>Student Certifications – voucher process</a:t>
            </a:r>
          </a:p>
          <a:p>
            <a:r>
              <a:rPr lang="en-US" dirty="0" smtClean="0"/>
              <a:t>Instructor Certification and Training – voucher process</a:t>
            </a:r>
          </a:p>
          <a:p>
            <a:r>
              <a:rPr lang="en-US" dirty="0" smtClean="0"/>
              <a:t>Student &amp; Instructor Certification – moving forward</a:t>
            </a:r>
          </a:p>
          <a:p>
            <a:r>
              <a:rPr lang="en-US" dirty="0" smtClean="0"/>
              <a:t>Current Ordering Processes- forms</a:t>
            </a:r>
          </a:p>
          <a:p>
            <a:r>
              <a:rPr lang="en-US" dirty="0" smtClean="0"/>
              <a:t>How Am I Involved</a:t>
            </a:r>
          </a:p>
          <a:p>
            <a:r>
              <a:rPr lang="en-US" dirty="0" smtClean="0"/>
              <a:t>Roles &amp; Responsibilities</a:t>
            </a:r>
          </a:p>
          <a:p>
            <a:r>
              <a:rPr lang="en-US" dirty="0" smtClean="0"/>
              <a:t>Survey Monkey</a:t>
            </a:r>
            <a:endParaRPr lang="en-US" dirty="0"/>
          </a:p>
        </p:txBody>
      </p:sp>
    </p:spTree>
    <p:extLst>
      <p:ext uri="{BB962C8B-B14F-4D97-AF65-F5344CB8AC3E}">
        <p14:creationId xmlns:p14="http://schemas.microsoft.com/office/powerpoint/2010/main" val="145534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les Direction 16X9">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lesDirection_16x9.potx" id="{FE35DD5A-B687-4161-B4D9-35484B75A379}" vid="{5DB76398-B2EF-4269-B3B2-C0E4C29F3554}"/>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567D146-4D1C-466E-9A63-FAD8863F0C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2175</Words>
  <Application>Microsoft Office PowerPoint</Application>
  <PresentationFormat>Widescreen</PresentationFormat>
  <Paragraphs>546</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Book Antiqua</vt:lpstr>
      <vt:lpstr>Britannic Bold</vt:lpstr>
      <vt:lpstr>Calibri</vt:lpstr>
      <vt:lpstr>Times New Roman</vt:lpstr>
      <vt:lpstr>Wingdings</vt:lpstr>
      <vt:lpstr>Sales Direction 16X9</vt:lpstr>
      <vt:lpstr>PowerPoint Presentation</vt:lpstr>
      <vt:lpstr>Backdrop of National Credentialing Initiative</vt:lpstr>
      <vt:lpstr>Strategies for Implementation</vt:lpstr>
      <vt:lpstr>Goals</vt:lpstr>
      <vt:lpstr>PowerPoint Presentation</vt:lpstr>
      <vt:lpstr>Why Industry Certifications </vt:lpstr>
      <vt:lpstr>Purpose of Credentials</vt:lpstr>
      <vt:lpstr>Benefits of CTE Credentials</vt:lpstr>
      <vt:lpstr>PowerPoint Presentation</vt:lpstr>
      <vt:lpstr>PowerPoint Presentation</vt:lpstr>
      <vt:lpstr>Certifications</vt:lpstr>
      <vt:lpstr>Certifications cont’d</vt:lpstr>
      <vt:lpstr>Certifications cont’d</vt:lpstr>
      <vt:lpstr>Student Certification</vt:lpstr>
      <vt:lpstr>Instructor Training &amp; Certification</vt:lpstr>
      <vt:lpstr>Student &amp; Instructor Certification</vt:lpstr>
      <vt:lpstr>PowerPoint Presentation</vt:lpstr>
      <vt:lpstr>PowerPoint Presentation</vt:lpstr>
      <vt:lpstr>Travel Reimbursement Form</vt:lpstr>
      <vt:lpstr>PowerPoint Presentation</vt:lpstr>
      <vt:lpstr>Identified Checklist of Roles</vt:lpstr>
      <vt:lpstr>Identified Checklist of Roles</vt:lpstr>
      <vt:lpstr>PowerPoint Presentation</vt:lpstr>
      <vt:lpstr>Assessment Staff Contact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2017-04-15T01:08:05Z</dcterms:created>
  <dcterms:modified xsi:type="dcterms:W3CDTF">2018-05-31T18:29:35Z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TC034313749991</vt:lpwstr>
  </property>
</Properties>
</file>