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4" r:id="rId4"/>
    <p:sldId id="297" r:id="rId5"/>
    <p:sldId id="298" r:id="rId6"/>
    <p:sldId id="299" r:id="rId7"/>
    <p:sldId id="300" r:id="rId8"/>
    <p:sldId id="301" r:id="rId9"/>
    <p:sldId id="303" r:id="rId10"/>
    <p:sldId id="302" r:id="rId11"/>
    <p:sldId id="287" r:id="rId1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A09D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2" autoAdjust="0"/>
    <p:restoredTop sz="94660"/>
  </p:normalViewPr>
  <p:slideViewPr>
    <p:cSldViewPr>
      <p:cViewPr varScale="1">
        <p:scale>
          <a:sx n="66" d="100"/>
          <a:sy n="66" d="100"/>
        </p:scale>
        <p:origin x="73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4" cy="465455"/>
          </a:xfrm>
          <a:prstGeom prst="rect">
            <a:avLst/>
          </a:prstGeom>
        </p:spPr>
        <p:txBody>
          <a:bodyPr vert="horz" lIns="93298" tIns="46650" rIns="93298" bIns="466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4" cy="465455"/>
          </a:xfrm>
          <a:prstGeom prst="rect">
            <a:avLst/>
          </a:prstGeom>
        </p:spPr>
        <p:txBody>
          <a:bodyPr vert="horz" lIns="93298" tIns="46650" rIns="93298" bIns="46650" rtlCol="0"/>
          <a:lstStyle>
            <a:lvl1pPr algn="r">
              <a:defRPr sz="1200"/>
            </a:lvl1pPr>
          </a:lstStyle>
          <a:p>
            <a:fld id="{C3217FC8-2C5E-4646-BC8A-0857B9541D13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2031"/>
            <a:ext cx="3043344" cy="465455"/>
          </a:xfrm>
          <a:prstGeom prst="rect">
            <a:avLst/>
          </a:prstGeom>
        </p:spPr>
        <p:txBody>
          <a:bodyPr vert="horz" lIns="93298" tIns="46650" rIns="93298" bIns="466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31"/>
            <a:ext cx="3043344" cy="465455"/>
          </a:xfrm>
          <a:prstGeom prst="rect">
            <a:avLst/>
          </a:prstGeom>
        </p:spPr>
        <p:txBody>
          <a:bodyPr vert="horz" lIns="93298" tIns="46650" rIns="93298" bIns="46650" rtlCol="0" anchor="b"/>
          <a:lstStyle>
            <a:lvl1pPr algn="r">
              <a:defRPr sz="1200"/>
            </a:lvl1pPr>
          </a:lstStyle>
          <a:p>
            <a:fld id="{9609BA0D-8C1C-4FC5-9810-BBD614D2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929" y="2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/>
          <a:lstStyle>
            <a:lvl1pPr algn="r">
              <a:defRPr sz="1200"/>
            </a:lvl1pPr>
          </a:lstStyle>
          <a:p>
            <a:fld id="{E79B02B4-8ED6-4E83-9662-DD416D082F7B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64" tIns="44132" rIns="88264" bIns="441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17" y="4422132"/>
            <a:ext cx="5617870" cy="4188171"/>
          </a:xfrm>
          <a:prstGeom prst="rect">
            <a:avLst/>
          </a:prstGeom>
        </p:spPr>
        <p:txBody>
          <a:bodyPr vert="horz" lIns="88264" tIns="44132" rIns="88264" bIns="4413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724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929" y="8842724"/>
            <a:ext cx="3043649" cy="464839"/>
          </a:xfrm>
          <a:prstGeom prst="rect">
            <a:avLst/>
          </a:prstGeom>
        </p:spPr>
        <p:txBody>
          <a:bodyPr vert="horz" lIns="88264" tIns="44132" rIns="88264" bIns="44132" rtlCol="0" anchor="b"/>
          <a:lstStyle>
            <a:lvl1pPr algn="r">
              <a:defRPr sz="1200"/>
            </a:lvl1pPr>
          </a:lstStyle>
          <a:p>
            <a:fld id="{BEDC0EFB-22B2-454F-B99E-33AB64DD5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2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STUDENT ENROLLMENT</a:t>
            </a:r>
          </a:p>
          <a:p>
            <a:endParaRPr lang="en-US" sz="1400" dirty="0"/>
          </a:p>
          <a:p>
            <a:r>
              <a:rPr lang="en-US" sz="1400" dirty="0"/>
              <a:t>AT ALL-TIME HIGHS</a:t>
            </a:r>
          </a:p>
          <a:p>
            <a:r>
              <a:rPr lang="en-US" sz="1400" dirty="0"/>
              <a:t>DUE TO INCREASES IN NON-RESIDENT ENROLLMENT, PARTICULARLY AT MSU, OLE MISS, </a:t>
            </a:r>
          </a:p>
          <a:p>
            <a:r>
              <a:rPr lang="en-US" sz="1400" dirty="0"/>
              <a:t>TEACH FOR AMERICA PROGRAM AT DSU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RESEARCH DOLLARS</a:t>
            </a:r>
          </a:p>
          <a:p>
            <a:endParaRPr lang="en-US" sz="1400" dirty="0"/>
          </a:p>
          <a:p>
            <a:r>
              <a:rPr lang="en-US" sz="1400" dirty="0"/>
              <a:t>DECLINE IN FEDERAL FUNDS</a:t>
            </a:r>
          </a:p>
          <a:p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EMPLOYEES</a:t>
            </a:r>
          </a:p>
          <a:p>
            <a:endParaRPr lang="en-US" sz="1400" dirty="0"/>
          </a:p>
          <a:p>
            <a:r>
              <a:rPr lang="en-US" sz="1400" dirty="0"/>
              <a:t>INCLUDES ALL EMPLOYEES– PART-TIME AND FULL-TIME</a:t>
            </a:r>
          </a:p>
          <a:p>
            <a:r>
              <a:rPr lang="en-US" sz="1400" dirty="0"/>
              <a:t>EXCLUDES CASUAL EMPLOYEES (EVENT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STUDENT ENROLLMENT</a:t>
            </a:r>
          </a:p>
          <a:p>
            <a:endParaRPr lang="en-US" sz="1400" dirty="0"/>
          </a:p>
          <a:p>
            <a:r>
              <a:rPr lang="en-US" sz="1400" dirty="0"/>
              <a:t>AT ALL-TIME HIGHS</a:t>
            </a:r>
          </a:p>
          <a:p>
            <a:r>
              <a:rPr lang="en-US" sz="1400" dirty="0"/>
              <a:t>DUE TO INCREASES IN NON-RESIDENT ENROLLMENT, PARTICULARLY AT MSU, OLE MISS, </a:t>
            </a:r>
          </a:p>
          <a:p>
            <a:r>
              <a:rPr lang="en-US" sz="1400" dirty="0"/>
              <a:t>TEACH FOR AMERICA PROGRAM AT DSU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RESEARCH DOLLARS</a:t>
            </a:r>
          </a:p>
          <a:p>
            <a:endParaRPr lang="en-US" sz="1400" dirty="0"/>
          </a:p>
          <a:p>
            <a:r>
              <a:rPr lang="en-US" sz="1400" dirty="0"/>
              <a:t>DECLINE IN FEDERAL FUNDS</a:t>
            </a:r>
          </a:p>
          <a:p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EMPLOYEES</a:t>
            </a:r>
          </a:p>
          <a:p>
            <a:endParaRPr lang="en-US" sz="1400" dirty="0"/>
          </a:p>
          <a:p>
            <a:r>
              <a:rPr lang="en-US" sz="1400" dirty="0"/>
              <a:t>INCLUDES ALL EMPLOYEES– PART-TIME AND FULL-TIME</a:t>
            </a:r>
          </a:p>
          <a:p>
            <a:r>
              <a:rPr lang="en-US" sz="1400" dirty="0"/>
              <a:t>EXCLUDES CASUAL EMPLOYEES (EVENT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5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STUDENT ENROLLMENT</a:t>
            </a:r>
          </a:p>
          <a:p>
            <a:endParaRPr lang="en-US" sz="1400" dirty="0"/>
          </a:p>
          <a:p>
            <a:r>
              <a:rPr lang="en-US" sz="1400" dirty="0"/>
              <a:t>AT ALL-TIME HIGHS</a:t>
            </a:r>
          </a:p>
          <a:p>
            <a:r>
              <a:rPr lang="en-US" sz="1400" dirty="0"/>
              <a:t>DUE TO INCREASES IN NON-RESIDENT ENROLLMENT, PARTICULARLY AT MSU, OLE MISS, </a:t>
            </a:r>
          </a:p>
          <a:p>
            <a:r>
              <a:rPr lang="en-US" sz="1400" dirty="0"/>
              <a:t>TEACH FOR AMERICA PROGRAM AT DSU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RESEARCH DOLLARS</a:t>
            </a:r>
          </a:p>
          <a:p>
            <a:endParaRPr lang="en-US" sz="1400" dirty="0"/>
          </a:p>
          <a:p>
            <a:r>
              <a:rPr lang="en-US" sz="1400" dirty="0"/>
              <a:t>DECLINE IN FEDERAL FUNDS</a:t>
            </a:r>
          </a:p>
          <a:p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EMPLOYEES</a:t>
            </a:r>
          </a:p>
          <a:p>
            <a:endParaRPr lang="en-US" sz="1400" dirty="0"/>
          </a:p>
          <a:p>
            <a:r>
              <a:rPr lang="en-US" sz="1400" dirty="0"/>
              <a:t>INCLUDES ALL EMPLOYEES– PART-TIME AND FULL-TIME</a:t>
            </a:r>
          </a:p>
          <a:p>
            <a:r>
              <a:rPr lang="en-US" sz="1400" dirty="0"/>
              <a:t>EXCLUDES CASUAL EMPLOYEES (EVENT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68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STUDENT ENROLLMENT</a:t>
            </a:r>
          </a:p>
          <a:p>
            <a:endParaRPr lang="en-US" sz="1400" dirty="0"/>
          </a:p>
          <a:p>
            <a:r>
              <a:rPr lang="en-US" sz="1400" dirty="0"/>
              <a:t>AT ALL-TIME HIGHS</a:t>
            </a:r>
          </a:p>
          <a:p>
            <a:r>
              <a:rPr lang="en-US" sz="1400" dirty="0"/>
              <a:t>DUE TO INCREASES IN NON-RESIDENT ENROLLMENT, PARTICULARLY AT MSU, OLE MISS, </a:t>
            </a:r>
          </a:p>
          <a:p>
            <a:r>
              <a:rPr lang="en-US" sz="1400" dirty="0"/>
              <a:t>TEACH FOR AMERICA PROGRAM AT DSU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RESEARCH DOLLARS</a:t>
            </a:r>
          </a:p>
          <a:p>
            <a:endParaRPr lang="en-US" sz="1400" dirty="0"/>
          </a:p>
          <a:p>
            <a:r>
              <a:rPr lang="en-US" sz="1400" dirty="0"/>
              <a:t>DECLINE IN FEDERAL FUNDS</a:t>
            </a:r>
          </a:p>
          <a:p>
            <a:endParaRPr lang="en-US" sz="1400" dirty="0"/>
          </a:p>
          <a:p>
            <a:endParaRPr lang="en-US" sz="1400" b="1" dirty="0"/>
          </a:p>
          <a:p>
            <a:r>
              <a:rPr lang="en-US" sz="1400" b="1" dirty="0"/>
              <a:t>EMPLOYEES</a:t>
            </a:r>
          </a:p>
          <a:p>
            <a:endParaRPr lang="en-US" sz="1400" dirty="0"/>
          </a:p>
          <a:p>
            <a:r>
              <a:rPr lang="en-US" sz="1400" dirty="0"/>
              <a:t>INCLUDES ALL EMPLOYEES– PART-TIME AND FULL-TIME</a:t>
            </a:r>
          </a:p>
          <a:p>
            <a:r>
              <a:rPr lang="en-US" sz="1400" dirty="0"/>
              <a:t>EXCLUDES CASUAL EMPLOYEES (EVENT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AD44E-9B1B-4249-BA76-9BFD6E9CE14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4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62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88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80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8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78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1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07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51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05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4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33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3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91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8D2A7-3280-461A-87C3-21D788E14E89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4C8D-B74C-48E7-B615-40C26A763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71" y="31335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219200"/>
            <a:ext cx="8915400" cy="510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558D2A7-3280-461A-87C3-21D788E14E8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9904C8D-B74C-48E7-B615-40C26A763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2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0E5C-1D76-4EFF-B279-5DC2C592C29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2D28-8CDA-4062-91BA-87338B0C8A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9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eatchison@mississippi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bullock@mississippi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issippi.edu/research/IDP_SFA.as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86" y="430976"/>
            <a:ext cx="8963025" cy="1782025"/>
          </a:xfrm>
        </p:spPr>
        <p:txBody>
          <a:bodyPr>
            <a:noAutofit/>
          </a:bodyPr>
          <a:lstStyle/>
          <a:p>
            <a:r>
              <a:rPr lang="en-US" sz="7200" dirty="0"/>
              <a:t>IHL 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50575"/>
            <a:ext cx="9144000" cy="1219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MCCB Summer Data Conference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June 4, 2018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532520"/>
            <a:ext cx="9144000" cy="29180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Eric S. Atchison</a:t>
            </a:r>
          </a:p>
          <a:p>
            <a:r>
              <a:rPr lang="en-US" sz="2600" dirty="0">
                <a:solidFill>
                  <a:schemeClr val="tx1"/>
                </a:solidFill>
              </a:rPr>
              <a:t>Director of System Analysis, Research &amp; Enrollment Management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Stephanie Bullock</a:t>
            </a:r>
          </a:p>
          <a:p>
            <a:r>
              <a:rPr lang="en-US" sz="2600" dirty="0">
                <a:solidFill>
                  <a:schemeClr val="tx1"/>
                </a:solidFill>
              </a:rPr>
              <a:t>Complete 2 Compete Project Coordinator</a:t>
            </a:r>
          </a:p>
          <a:p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10" name="Picture 9" descr="C:\Users\eatchison\Pictures\Mississippi-Public-Universities-Logo_Vert_0_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" y="142164"/>
            <a:ext cx="138988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41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00377"/>
            <a:ext cx="8839200" cy="1143000"/>
          </a:xfrm>
        </p:spPr>
        <p:txBody>
          <a:bodyPr/>
          <a:lstStyle/>
          <a:p>
            <a:r>
              <a:rPr lang="en-US" dirty="0"/>
              <a:t>Questions/Ideas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38754"/>
            <a:ext cx="4419600" cy="27144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Eric Atchison</a:t>
            </a:r>
          </a:p>
          <a:p>
            <a:pPr marL="0" indent="0" algn="ctr">
              <a:buNone/>
            </a:pPr>
            <a:r>
              <a:rPr lang="en-US" dirty="0"/>
              <a:t>601-432-6288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eatchison@mississippi.edu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A977C7CA-7F86-4DB8-AF5A-82C6F05B80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056" y="533400"/>
            <a:ext cx="1389888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0FE4880-87F2-482D-BE7F-7A69817B3C47}"/>
              </a:ext>
            </a:extLst>
          </p:cNvPr>
          <p:cNvSpPr txBox="1">
            <a:spLocks/>
          </p:cNvSpPr>
          <p:nvPr/>
        </p:nvSpPr>
        <p:spPr>
          <a:xfrm>
            <a:off x="4572000" y="3838754"/>
            <a:ext cx="4419600" cy="27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Stephanie Bullock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601-432-6051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hlinkClick r:id="rId4"/>
              </a:rPr>
              <a:t>sbullock@mississippi.edu</a:t>
            </a: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83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066800"/>
            <a:ext cx="7315200" cy="5410200"/>
          </a:xfrm>
        </p:spPr>
        <p:txBody>
          <a:bodyPr>
            <a:normAutofit/>
          </a:bodyPr>
          <a:lstStyle/>
          <a:p>
            <a:pPr marL="177800" indent="-177800"/>
            <a:r>
              <a:rPr lang="en-US" sz="2800" dirty="0"/>
              <a:t>Mississippi Data Management Working Group </a:t>
            </a:r>
          </a:p>
          <a:p>
            <a:pPr marL="177800" indent="-177800"/>
            <a:endParaRPr lang="en-US" dirty="0"/>
          </a:p>
          <a:p>
            <a:pPr marL="177800" indent="-177800"/>
            <a:r>
              <a:rPr lang="en-US" dirty="0"/>
              <a:t>General Data Protection Regulation (GDPR)</a:t>
            </a:r>
          </a:p>
          <a:p>
            <a:pPr marL="177800" indent="-177800"/>
            <a:endParaRPr lang="en-US" dirty="0"/>
          </a:p>
          <a:p>
            <a:pPr marL="177800" indent="-177800"/>
            <a:r>
              <a:rPr lang="en-US" dirty="0"/>
              <a:t>Data Suppression</a:t>
            </a:r>
          </a:p>
          <a:p>
            <a:pPr marL="177800" indent="-177800"/>
            <a:endParaRPr lang="en-US" dirty="0"/>
          </a:p>
          <a:p>
            <a:pPr marL="177800" indent="-177800"/>
            <a:r>
              <a:rPr lang="en-US" dirty="0"/>
              <a:t>IPEDS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6A37127-E139-42E9-B559-051D2E1CDA4B}"/>
              </a:ext>
            </a:extLst>
          </p:cNvPr>
          <p:cNvCxnSpPr/>
          <p:nvPr/>
        </p:nvCxnSpPr>
        <p:spPr>
          <a:xfrm>
            <a:off x="958606" y="1066800"/>
            <a:ext cx="0" cy="347472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C907B9E-4B09-4419-BE20-774789D8CE75}"/>
              </a:ext>
            </a:extLst>
          </p:cNvPr>
          <p:cNvSpPr txBox="1"/>
          <p:nvPr/>
        </p:nvSpPr>
        <p:spPr>
          <a:xfrm>
            <a:off x="42402" y="358914"/>
            <a:ext cx="184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Direct Impact on CJCs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BC0AB8-7C64-43BD-9177-E07C300E360D}"/>
              </a:ext>
            </a:extLst>
          </p:cNvPr>
          <p:cNvSpPr txBox="1"/>
          <p:nvPr/>
        </p:nvSpPr>
        <p:spPr>
          <a:xfrm>
            <a:off x="33786" y="4593834"/>
            <a:ext cx="1849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Direct Impact on CJCs</a:t>
            </a:r>
          </a:p>
        </p:txBody>
      </p:sp>
      <p:pic>
        <p:nvPicPr>
          <p:cNvPr id="8" name="Picture 7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4CAC5B33-C479-434B-A050-0407AECF39C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4531"/>
            <a:ext cx="138988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041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55172"/>
            <a:ext cx="8229600" cy="5474228"/>
          </a:xfrm>
        </p:spPr>
        <p:txBody>
          <a:bodyPr>
            <a:normAutofit/>
          </a:bodyPr>
          <a:lstStyle/>
          <a:p>
            <a:r>
              <a:rPr lang="en-US" sz="3200" dirty="0"/>
              <a:t>HB 649 – 2017 legislative session</a:t>
            </a:r>
          </a:p>
          <a:p>
            <a:r>
              <a:rPr lang="en-US" sz="3200" dirty="0"/>
              <a:t>Examination of state’s data resources</a:t>
            </a:r>
          </a:p>
          <a:p>
            <a:r>
              <a:rPr lang="en-US" sz="3200" dirty="0"/>
              <a:t>120 state agencies identified</a:t>
            </a:r>
          </a:p>
          <a:p>
            <a:r>
              <a:rPr lang="en-US" sz="3200" dirty="0"/>
              <a:t>Information collected includes, but not limited to: </a:t>
            </a:r>
            <a:r>
              <a:rPr lang="en-US" sz="2800" dirty="0"/>
              <a:t>Size of databases, frequency of updates, status of patches, backup procedures, and costs</a:t>
            </a:r>
          </a:p>
          <a:p>
            <a:r>
              <a:rPr lang="en-US" dirty="0"/>
              <a:t>CJCs were omitted from the study</a:t>
            </a:r>
          </a:p>
          <a:p>
            <a:r>
              <a:rPr lang="en-US" dirty="0"/>
              <a:t>June 21 deadline to submit survey</a:t>
            </a:r>
          </a:p>
          <a:p>
            <a:r>
              <a:rPr lang="en-US" sz="2800" dirty="0"/>
              <a:t>December deadline to report to the MS Leg.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3705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MS Data Management Working Group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80B3782B-0AD5-43AB-B831-C5C26BC7B8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3584"/>
            <a:ext cx="138988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179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55172"/>
            <a:ext cx="8229600" cy="5474228"/>
          </a:xfrm>
        </p:spPr>
        <p:txBody>
          <a:bodyPr>
            <a:normAutofit/>
          </a:bodyPr>
          <a:lstStyle/>
          <a:p>
            <a:r>
              <a:rPr lang="en-US" sz="3200" dirty="0"/>
              <a:t>Adopted by the European Parliament in 2016</a:t>
            </a:r>
          </a:p>
          <a:p>
            <a:r>
              <a:rPr lang="en-US" sz="3200" dirty="0"/>
              <a:t>Effective as of May 25, 2018</a:t>
            </a:r>
          </a:p>
          <a:p>
            <a:r>
              <a:rPr lang="en-US" sz="3200" dirty="0"/>
              <a:t>FERPA for EU</a:t>
            </a:r>
          </a:p>
          <a:p>
            <a:r>
              <a:rPr lang="en-US" sz="3200" dirty="0"/>
              <a:t>Data subjects have control over how their data is handled: right to erasure and data portability requirements</a:t>
            </a:r>
          </a:p>
          <a:p>
            <a:r>
              <a:rPr lang="en-US" sz="3200" dirty="0"/>
              <a:t>May impact FERPA regulations</a:t>
            </a:r>
            <a:endParaRPr lang="en-US" sz="28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3705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General Data Protection Regulation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80B3782B-0AD5-43AB-B831-C5C26BC7B8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3584"/>
            <a:ext cx="138988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81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55172"/>
            <a:ext cx="8229600" cy="5474228"/>
          </a:xfrm>
        </p:spPr>
        <p:txBody>
          <a:bodyPr>
            <a:normAutofit/>
          </a:bodyPr>
          <a:lstStyle/>
          <a:p>
            <a:r>
              <a:rPr lang="en-US" sz="3200" dirty="0"/>
              <a:t>Expanded data delivery to the public domain</a:t>
            </a:r>
          </a:p>
          <a:p>
            <a:r>
              <a:rPr lang="en-US" sz="3200" dirty="0"/>
              <a:t>Reached out to IPEDS, SREB, and other state system offices</a:t>
            </a:r>
          </a:p>
          <a:p>
            <a:r>
              <a:rPr lang="en-US" sz="3200" dirty="0"/>
              <a:t>No consensus on data suppression rationale or practice</a:t>
            </a:r>
          </a:p>
          <a:p>
            <a:r>
              <a:rPr lang="en-US" sz="3200" dirty="0"/>
              <a:t>Piloting data suppression with </a:t>
            </a:r>
            <a:r>
              <a:rPr lang="en-US" sz="3200" dirty="0">
                <a:hlinkClick r:id="rId3"/>
              </a:rPr>
              <a:t>Student Financial Aid</a:t>
            </a:r>
            <a:r>
              <a:rPr lang="en-US" sz="3200" dirty="0"/>
              <a:t> visualization in Tableau</a:t>
            </a:r>
          </a:p>
          <a:p>
            <a:r>
              <a:rPr lang="en-US" sz="3200" dirty="0"/>
              <a:t>Continuing discussions with CIRO group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3705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Data Suppression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80B3782B-0AD5-43AB-B831-C5C26BC7B8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3584"/>
            <a:ext cx="138988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01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55172"/>
            <a:ext cx="8229600" cy="5474228"/>
          </a:xfrm>
        </p:spPr>
        <p:txBody>
          <a:bodyPr>
            <a:normAutofit/>
          </a:bodyPr>
          <a:lstStyle/>
          <a:p>
            <a:r>
              <a:rPr lang="en-US" sz="3200" dirty="0"/>
              <a:t>No new changes for 2018-19 data collection</a:t>
            </a:r>
          </a:p>
          <a:p>
            <a:r>
              <a:rPr lang="en-US" sz="3200" dirty="0"/>
              <a:t>Recent technical review panels focused on:</a:t>
            </a:r>
          </a:p>
          <a:p>
            <a:pPr lvl="1"/>
            <a:r>
              <a:rPr lang="en-US" sz="2800" dirty="0"/>
              <a:t>Sub-baccalaureate certificates, distance education, and dual enrollment</a:t>
            </a:r>
          </a:p>
          <a:p>
            <a:r>
              <a:rPr lang="en-US" sz="3200" dirty="0"/>
              <a:t>Next TRP focuses on the 2020 CIP update</a:t>
            </a:r>
          </a:p>
          <a:p>
            <a:r>
              <a:rPr lang="en-US" sz="3200" dirty="0"/>
              <a:t>Fall 2018 TRP on finance</a:t>
            </a:r>
            <a:endParaRPr lang="en-US" sz="28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28600" y="3705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IPEDS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80B3782B-0AD5-43AB-B831-C5C26BC7B8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3584"/>
            <a:ext cx="1389888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7327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E947-E54A-4D61-96E1-4F49DDFF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Complete 2 Compete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93C7-47DF-45A8-9140-FAC15FB5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8800"/>
            <a:ext cx="8839200" cy="3352800"/>
          </a:xfrm>
        </p:spPr>
        <p:txBody>
          <a:bodyPr/>
          <a:lstStyle/>
          <a:p>
            <a:r>
              <a:rPr lang="en-US" dirty="0"/>
              <a:t>Total applications			10,879</a:t>
            </a:r>
          </a:p>
          <a:p>
            <a:r>
              <a:rPr lang="en-US" dirty="0"/>
              <a:t>Summer Enrollment			208</a:t>
            </a:r>
          </a:p>
          <a:p>
            <a:r>
              <a:rPr lang="en-US" dirty="0"/>
              <a:t>Fall Enrollment				166</a:t>
            </a:r>
          </a:p>
          <a:p>
            <a:r>
              <a:rPr lang="en-US" dirty="0"/>
              <a:t>Associate Degrees Awarded		298</a:t>
            </a:r>
          </a:p>
          <a:p>
            <a:r>
              <a:rPr lang="en-US" dirty="0"/>
              <a:t>Bachelor’s Degrees Awarded		159</a:t>
            </a:r>
          </a:p>
        </p:txBody>
      </p:sp>
      <p:pic>
        <p:nvPicPr>
          <p:cNvPr id="4" name="Picture 3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E0978D00-570A-42AB-A18C-487B4E4209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3584"/>
            <a:ext cx="13898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2C Logo">
            <a:extLst>
              <a:ext uri="{FF2B5EF4-FFF2-40B4-BE49-F238E27FC236}">
                <a16:creationId xmlns:a16="http://schemas.microsoft.com/office/drawing/2014/main" id="{4141E8D1-D72A-43FC-ACB2-F8BE88A90A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1076325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2794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wearing a suit and tie walking on a sidewalk&#10;&#10;Description generated with very high confidence">
            <a:extLst>
              <a:ext uri="{FF2B5EF4-FFF2-40B4-BE49-F238E27FC236}">
                <a16:creationId xmlns:a16="http://schemas.microsoft.com/office/drawing/2014/main" id="{B56F1C21-00CF-47DB-A709-A322EC06A9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70" y="4727304"/>
            <a:ext cx="2712384" cy="19378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1E947-E54A-4D61-96E1-4F49DDFF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Complete 2 Compete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93C7-47DF-45A8-9140-FAC15FB5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700" y="1143000"/>
            <a:ext cx="2514600" cy="533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Success Stories</a:t>
            </a:r>
          </a:p>
        </p:txBody>
      </p:sp>
      <p:pic>
        <p:nvPicPr>
          <p:cNvPr id="4" name="Picture 3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E0978D00-570A-42AB-A18C-487B4E4209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3584"/>
            <a:ext cx="13898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2C Logo">
            <a:extLst>
              <a:ext uri="{FF2B5EF4-FFF2-40B4-BE49-F238E27FC236}">
                <a16:creationId xmlns:a16="http://schemas.microsoft.com/office/drawing/2014/main" id="{4141E8D1-D72A-43FC-ACB2-F8BE88A90A7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107632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erson standing in front of a mirror posing for the camera&#10;&#10;Description generated with high confidence">
            <a:extLst>
              <a:ext uri="{FF2B5EF4-FFF2-40B4-BE49-F238E27FC236}">
                <a16:creationId xmlns:a16="http://schemas.microsoft.com/office/drawing/2014/main" id="{51B30917-F89A-447C-964E-D50A3FD47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01792"/>
            <a:ext cx="2463919" cy="3285225"/>
          </a:xfrm>
          <a:prstGeom prst="rect">
            <a:avLst/>
          </a:prstGeom>
        </p:spPr>
      </p:pic>
      <p:pic>
        <p:nvPicPr>
          <p:cNvPr id="11" name="Picture 10" descr="A picture containing tree, outdoor&#10;&#10;Description generated with very high confidence">
            <a:extLst>
              <a:ext uri="{FF2B5EF4-FFF2-40B4-BE49-F238E27FC236}">
                <a16:creationId xmlns:a16="http://schemas.microsoft.com/office/drawing/2014/main" id="{1E993748-4BEF-4244-AD9A-A76852EC39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6680" y="1682792"/>
            <a:ext cx="3048000" cy="2286000"/>
          </a:xfrm>
          <a:prstGeom prst="rect">
            <a:avLst/>
          </a:prstGeom>
        </p:spPr>
      </p:pic>
      <p:pic>
        <p:nvPicPr>
          <p:cNvPr id="13" name="Picture 1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id="{3254335E-F410-4016-8868-19098701F27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9157" r="25187" b="17585"/>
          <a:stretch/>
        </p:blipFill>
        <p:spPr>
          <a:xfrm>
            <a:off x="3690167" y="1638300"/>
            <a:ext cx="1763664" cy="1828801"/>
          </a:xfrm>
          <a:prstGeom prst="rect">
            <a:avLst/>
          </a:prstGeom>
        </p:spPr>
      </p:pic>
      <p:pic>
        <p:nvPicPr>
          <p:cNvPr id="17" name="Picture 16" descr="A blue suitcase&#10;&#10;Description generated with high confidence">
            <a:extLst>
              <a:ext uri="{FF2B5EF4-FFF2-40B4-BE49-F238E27FC236}">
                <a16:creationId xmlns:a16="http://schemas.microsoft.com/office/drawing/2014/main" id="{855B283D-F035-4937-8835-337721E483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9" t="28594" r="12598" b="22550"/>
          <a:stretch/>
        </p:blipFill>
        <p:spPr>
          <a:xfrm rot="5400000">
            <a:off x="2383167" y="4261219"/>
            <a:ext cx="3289300" cy="1875235"/>
          </a:xfrm>
          <a:prstGeom prst="rect">
            <a:avLst/>
          </a:prstGeom>
        </p:spPr>
      </p:pic>
      <p:pic>
        <p:nvPicPr>
          <p:cNvPr id="9" name="Picture 8" descr="A person wearing a suit and tie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id="{7F9D73F8-B822-402B-AD93-40F78E4F99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70" y="3509737"/>
            <a:ext cx="187523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4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E947-E54A-4D61-96E1-4F49DDFF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Complete 2 Compete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93C7-47DF-45A8-9140-FAC15FB56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74" y="1447800"/>
            <a:ext cx="7010400" cy="39624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Data Reporting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MDHS and Kellogg </a:t>
            </a:r>
          </a:p>
          <a:p>
            <a:r>
              <a:rPr lang="en-US" dirty="0"/>
              <a:t>Dashboard was not designed to track</a:t>
            </a:r>
          </a:p>
          <a:p>
            <a:pPr lvl="1"/>
            <a:r>
              <a:rPr lang="en-US" dirty="0"/>
              <a:t>Continuing students</a:t>
            </a:r>
          </a:p>
          <a:p>
            <a:pPr lvl="1"/>
            <a:r>
              <a:rPr lang="en-US" dirty="0"/>
              <a:t>With or without coursework</a:t>
            </a:r>
          </a:p>
          <a:p>
            <a:r>
              <a:rPr lang="en-US" dirty="0"/>
              <a:t>Institutions have the option to opt-out</a:t>
            </a:r>
          </a:p>
        </p:txBody>
      </p:sp>
      <p:pic>
        <p:nvPicPr>
          <p:cNvPr id="4" name="Picture 3" descr="C:\Users\eatchison\Pictures\Mississippi-Public-Universities-Logo_Vert_0_0.jpg">
            <a:extLst>
              <a:ext uri="{FF2B5EF4-FFF2-40B4-BE49-F238E27FC236}">
                <a16:creationId xmlns:a16="http://schemas.microsoft.com/office/drawing/2014/main" id="{E0978D00-570A-42AB-A18C-487B4E4209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293584"/>
            <a:ext cx="13898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2C Logo">
            <a:extLst>
              <a:ext uri="{FF2B5EF4-FFF2-40B4-BE49-F238E27FC236}">
                <a16:creationId xmlns:a16="http://schemas.microsoft.com/office/drawing/2014/main" id="{4141E8D1-D72A-43FC-ACB2-F8BE88A90A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6200"/>
            <a:ext cx="1076325" cy="106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138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4140</TotalTime>
  <Words>490</Words>
  <Application>Microsoft Office PowerPoint</Application>
  <PresentationFormat>On-screen Show (4:3)</PresentationFormat>
  <Paragraphs>135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Custom Design</vt:lpstr>
      <vt:lpstr>IHL Update</vt:lpstr>
      <vt:lpstr>Outline</vt:lpstr>
      <vt:lpstr>PowerPoint Presentation</vt:lpstr>
      <vt:lpstr>PowerPoint Presentation</vt:lpstr>
      <vt:lpstr>PowerPoint Presentation</vt:lpstr>
      <vt:lpstr>PowerPoint Presentation</vt:lpstr>
      <vt:lpstr>Complete 2 Compete</vt:lpstr>
      <vt:lpstr>Complete 2 Compete</vt:lpstr>
      <vt:lpstr>Complete 2 Compete</vt:lpstr>
      <vt:lpstr>Questions/Ideas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S. Atchison</dc:creator>
  <cp:lastModifiedBy>Stephanie Bullock</cp:lastModifiedBy>
  <cp:revision>171</cp:revision>
  <cp:lastPrinted>2018-04-09T13:31:50Z</cp:lastPrinted>
  <dcterms:created xsi:type="dcterms:W3CDTF">2014-03-14T20:57:07Z</dcterms:created>
  <dcterms:modified xsi:type="dcterms:W3CDTF">2018-06-01T20:25:11Z</dcterms:modified>
</cp:coreProperties>
</file>