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3"/>
  </p:notesMasterIdLst>
  <p:sldIdLst>
    <p:sldId id="256" r:id="rId2"/>
    <p:sldId id="259" r:id="rId3"/>
    <p:sldId id="278" r:id="rId4"/>
    <p:sldId id="260" r:id="rId5"/>
    <p:sldId id="272" r:id="rId6"/>
    <p:sldId id="271" r:id="rId7"/>
    <p:sldId id="257" r:id="rId8"/>
    <p:sldId id="258" r:id="rId9"/>
    <p:sldId id="263" r:id="rId10"/>
    <p:sldId id="277" r:id="rId11"/>
    <p:sldId id="267" r:id="rId12"/>
    <p:sldId id="269" r:id="rId13"/>
    <p:sldId id="268" r:id="rId14"/>
    <p:sldId id="266" r:id="rId15"/>
    <p:sldId id="264" r:id="rId16"/>
    <p:sldId id="265" r:id="rId17"/>
    <p:sldId id="273" r:id="rId18"/>
    <p:sldId id="274" r:id="rId19"/>
    <p:sldId id="276" r:id="rId20"/>
    <p:sldId id="275" r:id="rId21"/>
    <p:sldId id="27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 userDrawn="1">
          <p15:clr>
            <a:srgbClr val="A4A3A4"/>
          </p15:clr>
        </p15:guide>
        <p15:guide id="2" pos="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1" autoAdjust="0"/>
    <p:restoredTop sz="94660" autoAdjust="0"/>
  </p:normalViewPr>
  <p:slideViewPr>
    <p:cSldViewPr snapToGrid="0" showGuides="1">
      <p:cViewPr varScale="1">
        <p:scale>
          <a:sx n="104" d="100"/>
          <a:sy n="104" d="100"/>
        </p:scale>
        <p:origin x="144" y="858"/>
      </p:cViewPr>
      <p:guideLst>
        <p:guide orient="horz" pos="48"/>
        <p:guide pos="888"/>
      </p:guideLst>
    </p:cSldViewPr>
  </p:slideViewPr>
  <p:outlineViewPr>
    <p:cViewPr>
      <p:scale>
        <a:sx n="33" d="100"/>
        <a:sy n="33" d="100"/>
      </p:scale>
      <p:origin x="0" y="-979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873EF59-3509-4F83-ADDD-70D38C4F3371}" type="datetimeFigureOut">
              <a:rPr lang="en-US" smtClean="0"/>
              <a:t>6/4/2019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AD49333-EE73-41DC-8C8E-0EB67C025DEE}" type="slidenum">
              <a:rPr lang="en-US" smtClean="0"/>
              <a:t>‹#›</a:t>
            </a:fld>
            <a:endParaRPr lang="en-US"/>
          </a:p>
        </p:txBody>
      </p:sp>
    </p:spTree>
    <p:extLst>
      <p:ext uri="{BB962C8B-B14F-4D97-AF65-F5344CB8AC3E}">
        <p14:creationId xmlns:p14="http://schemas.microsoft.com/office/powerpoint/2010/main" val="364494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49333-EE73-41DC-8C8E-0EB67C025DEE}" type="slidenum">
              <a:rPr lang="en-US" smtClean="0"/>
              <a:t>1</a:t>
            </a:fld>
            <a:endParaRPr lang="en-US"/>
          </a:p>
        </p:txBody>
      </p:sp>
    </p:spTree>
    <p:extLst>
      <p:ext uri="{BB962C8B-B14F-4D97-AF65-F5344CB8AC3E}">
        <p14:creationId xmlns:p14="http://schemas.microsoft.com/office/powerpoint/2010/main" val="253250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49333-EE73-41DC-8C8E-0EB67C025DEE}" type="slidenum">
              <a:rPr lang="en-US" smtClean="0"/>
              <a:t>2</a:t>
            </a:fld>
            <a:endParaRPr lang="en-US"/>
          </a:p>
        </p:txBody>
      </p:sp>
    </p:spTree>
    <p:extLst>
      <p:ext uri="{BB962C8B-B14F-4D97-AF65-F5344CB8AC3E}">
        <p14:creationId xmlns:p14="http://schemas.microsoft.com/office/powerpoint/2010/main" val="69584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D49333-EE73-41DC-8C8E-0EB67C025DEE}" type="slidenum">
              <a:rPr lang="en-US" smtClean="0"/>
              <a:t>4</a:t>
            </a:fld>
            <a:endParaRPr lang="en-US"/>
          </a:p>
        </p:txBody>
      </p:sp>
    </p:spTree>
    <p:extLst>
      <p:ext uri="{BB962C8B-B14F-4D97-AF65-F5344CB8AC3E}">
        <p14:creationId xmlns:p14="http://schemas.microsoft.com/office/powerpoint/2010/main" val="346559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D4B15C-3C8D-49DE-AB96-532DECBA4FDD}"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388692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4A1DF-6E2D-401B-BB1D-418E40354132}"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37825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C0107-F50E-40A2-95CE-5611C6B6DBF8}"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4209B9-DC60-4DA1-8089-374357A109B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2065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A4ABE7F-3CBD-403B-8801-BA391CDD547D}"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3577286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3BCE6BA-AD2E-41A8-A6AE-887CD7B62023}"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4209B9-DC60-4DA1-8089-374357A109B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1720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E8AF00-091E-460B-A903-7040CAD2EB63}"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4194509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5DF5B-EC89-4AB4-84C6-5057DCA3B6A7}"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01018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B75617-3913-4D81-8971-EF8B7BFACA24}"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61141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58AD85-3EFD-49FF-AA44-1ED261168E7F}"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390955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D6447-8932-4E75-B725-B48E608524EF}" type="datetime1">
              <a:rPr lang="en-US" smtClean="0"/>
              <a:t>6/4/2019</a:t>
            </a:fld>
            <a:endParaRPr lang="en-US"/>
          </a:p>
        </p:txBody>
      </p:sp>
      <p:sp>
        <p:nvSpPr>
          <p:cNvPr id="5" name="Footer Placeholder 4"/>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00884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39ABAF-E354-4F27-968A-37BBEDAA43E8}"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66537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CDBC-5F94-479A-ABAB-4F1116CADACA}" type="datetime1">
              <a:rPr lang="en-US" smtClean="0"/>
              <a:t>6/4/2019</a:t>
            </a:fld>
            <a:endParaRPr lang="en-US"/>
          </a:p>
        </p:txBody>
      </p:sp>
      <p:sp>
        <p:nvSpPr>
          <p:cNvPr id="8" name="Footer Placeholder 7"/>
          <p:cNvSpPr>
            <a:spLocks noGrp="1"/>
          </p:cNvSpPr>
          <p:nvPr>
            <p:ph type="ftr" sz="quarter" idx="11"/>
          </p:nvPr>
        </p:nvSpPr>
        <p:spPr/>
        <p:txBody>
          <a:bodyPr/>
          <a:lstStyle/>
          <a:p>
            <a:r>
              <a:rPr lang="en-US" smtClean="0"/>
              <a:t>Mississippi Community College Board</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329997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8B3667-B3E2-46C6-B391-B2813E763040}" type="datetime1">
              <a:rPr lang="en-US" smtClean="0"/>
              <a:t>6/4/2019</a:t>
            </a:fld>
            <a:endParaRPr lang="en-US"/>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71097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3FAEF-BA96-4DE7-AD48-CC9EC9CFDA32}" type="datetime1">
              <a:rPr lang="en-US" smtClean="0"/>
              <a:t>6/4/2019</a:t>
            </a:fld>
            <a:endParaRPr lang="en-US"/>
          </a:p>
        </p:txBody>
      </p:sp>
      <p:sp>
        <p:nvSpPr>
          <p:cNvPr id="3" name="Footer Placeholder 2"/>
          <p:cNvSpPr>
            <a:spLocks noGrp="1"/>
          </p:cNvSpPr>
          <p:nvPr>
            <p:ph type="ftr" sz="quarter" idx="11"/>
          </p:nvPr>
        </p:nvSpPr>
        <p:spPr/>
        <p:txBody>
          <a:bodyPr/>
          <a:lstStyle/>
          <a:p>
            <a:r>
              <a:rPr lang="en-US" smtClean="0"/>
              <a:t>Mississippi Community College Board</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96708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4BFEE-40AB-4FC8-BAB4-7BC70996DF1F}"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288127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567CD-8FCC-4E52-A18D-2F88E299A5C5}" type="datetime1">
              <a:rPr lang="en-US" smtClean="0"/>
              <a:t>6/4/2019</a:t>
            </a:fld>
            <a:endParaRPr lang="en-US"/>
          </a:p>
        </p:txBody>
      </p:sp>
      <p:sp>
        <p:nvSpPr>
          <p:cNvPr id="6" name="Footer Placeholder 5"/>
          <p:cNvSpPr>
            <a:spLocks noGrp="1"/>
          </p:cNvSpPr>
          <p:nvPr>
            <p:ph type="ftr" sz="quarter" idx="11"/>
          </p:nvPr>
        </p:nvSpPr>
        <p:spPr/>
        <p:txBody>
          <a:bodyPr/>
          <a:lstStyle/>
          <a:p>
            <a:r>
              <a:rPr lang="en-US" smtClean="0"/>
              <a:t>Mississippi Community College Board</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C4209B9-DC60-4DA1-8089-374357A109B6}" type="slidenum">
              <a:rPr lang="en-US" smtClean="0"/>
              <a:t>‹#›</a:t>
            </a:fld>
            <a:endParaRPr lang="en-US"/>
          </a:p>
        </p:txBody>
      </p:sp>
    </p:spTree>
    <p:extLst>
      <p:ext uri="{BB962C8B-B14F-4D97-AF65-F5344CB8AC3E}">
        <p14:creationId xmlns:p14="http://schemas.microsoft.com/office/powerpoint/2010/main" val="153506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3A22A4-CA6A-454A-87E0-ACEB9B3326B6}" type="datetime1">
              <a:rPr lang="en-US" smtClean="0"/>
              <a:t>6/4/2019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Mississippi Community College Board</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C4209B9-DC60-4DA1-8089-374357A109B6}" type="slidenum">
              <a:rPr lang="en-US" smtClean="0"/>
              <a:t>‹#›</a:t>
            </a:fld>
            <a:endParaRPr lang="en-US"/>
          </a:p>
        </p:txBody>
      </p:sp>
    </p:spTree>
    <p:extLst>
      <p:ext uri="{BB962C8B-B14F-4D97-AF65-F5344CB8AC3E}">
        <p14:creationId xmlns:p14="http://schemas.microsoft.com/office/powerpoint/2010/main" val="16367064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media" Target="../media/media7.mp3"/><Relationship Id="rId2" Type="http://schemas.microsoft.com/office/2007/relationships/media" Target="../media/media6.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5.mp3"/><Relationship Id="rId7" Type="http://schemas.openxmlformats.org/officeDocument/2006/relationships/image" Target="../media/image7.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audio" Target="../media/media5.mp3"/><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png"/><Relationship Id="rId18" Type="http://schemas.openxmlformats.org/officeDocument/2006/relationships/image" Target="../media/image21.png"/><Relationship Id="rId3" Type="http://schemas.microsoft.com/office/2007/relationships/media" Target="../media/media4.mp3"/><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microsoft.com/office/2007/relationships/media" Target="../media/media6.mp3"/><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audio" Target="NULL" TargetMode="Externa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PNG"/><Relationship Id="rId5" Type="http://schemas.openxmlformats.org/officeDocument/2006/relationships/slideLayout" Target="../slideLayouts/slideLayout7.xml"/><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4.png"/><Relationship Id="rId19" Type="http://schemas.openxmlformats.org/officeDocument/2006/relationships/image" Target="../media/image22.png"/><Relationship Id="rId4" Type="http://schemas.microsoft.com/office/2007/relationships/media" Target="../media/media7.mp3"/><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media" Target="../media/media4.mp3"/><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4.mp3"/></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0165" y="3843338"/>
            <a:ext cx="9739873" cy="934041"/>
          </a:xfrm>
        </p:spPr>
        <p:txBody>
          <a:bodyPr>
            <a:normAutofit/>
          </a:bodyPr>
          <a:lstStyle/>
          <a:p>
            <a:r>
              <a:rPr lang="en-US" sz="4800" dirty="0" smtClean="0"/>
              <a:t>Attendance Audit Automation</a:t>
            </a:r>
            <a:endParaRPr lang="en-US" sz="4800" dirty="0"/>
          </a:p>
        </p:txBody>
      </p:sp>
      <p:sp>
        <p:nvSpPr>
          <p:cNvPr id="3" name="Subtitle 2"/>
          <p:cNvSpPr>
            <a:spLocks noGrp="1"/>
          </p:cNvSpPr>
          <p:nvPr>
            <p:ph type="subTitle" idx="1"/>
          </p:nvPr>
        </p:nvSpPr>
        <p:spPr>
          <a:xfrm>
            <a:off x="1990165" y="4777379"/>
            <a:ext cx="9514447" cy="1126283"/>
          </a:xfrm>
        </p:spPr>
        <p:txBody>
          <a:bodyPr>
            <a:normAutofit/>
          </a:bodyPr>
          <a:lstStyle/>
          <a:p>
            <a:r>
              <a:rPr lang="en-US" sz="2800" dirty="0" smtClean="0"/>
              <a:t>Expediting the Auditing of Attendance</a:t>
            </a:r>
            <a:endParaRPr lang="en-US" sz="2800" dirty="0"/>
          </a:p>
        </p:txBody>
      </p:sp>
      <p:sp>
        <p:nvSpPr>
          <p:cNvPr id="4" name="TextBox 3"/>
          <p:cNvSpPr txBox="1"/>
          <p:nvPr/>
        </p:nvSpPr>
        <p:spPr>
          <a:xfrm>
            <a:off x="5791203" y="5637374"/>
            <a:ext cx="6286500" cy="1200329"/>
          </a:xfrm>
          <a:prstGeom prst="rect">
            <a:avLst/>
          </a:prstGeom>
          <a:noFill/>
        </p:spPr>
        <p:txBody>
          <a:bodyPr wrap="square" rtlCol="0">
            <a:spAutoFit/>
          </a:bodyPr>
          <a:lstStyle/>
          <a:p>
            <a:pPr algn="r"/>
            <a:r>
              <a:rPr lang="en-US" sz="2400" dirty="0" smtClean="0"/>
              <a:t>Raúl Fletes</a:t>
            </a:r>
          </a:p>
          <a:p>
            <a:pPr algn="r"/>
            <a:r>
              <a:rPr lang="en-US" sz="2400" dirty="0" smtClean="0"/>
              <a:t>Mississippi Community College Board</a:t>
            </a:r>
          </a:p>
          <a:p>
            <a:pPr algn="r"/>
            <a:r>
              <a:rPr lang="en-US" sz="2400" dirty="0" smtClean="0"/>
              <a:t>June 5</a:t>
            </a:r>
            <a:r>
              <a:rPr lang="en-US" sz="2400" baseline="30000" dirty="0" smtClean="0"/>
              <a:t>th</a:t>
            </a:r>
            <a:r>
              <a:rPr lang="en-US" sz="2400" dirty="0" smtClean="0"/>
              <a:t>, 2019</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9478" y="104774"/>
            <a:ext cx="1038225" cy="962025"/>
          </a:xfrm>
          <a:prstGeom prst="rect">
            <a:avLst/>
          </a:prstGeom>
        </p:spPr>
      </p:pic>
    </p:spTree>
    <p:extLst>
      <p:ext uri="{BB962C8B-B14F-4D97-AF65-F5344CB8AC3E}">
        <p14:creationId xmlns:p14="http://schemas.microsoft.com/office/powerpoint/2010/main" val="179364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repeatCount="indefinite" fill="hold" grpId="0" nodeType="withEffect">
                                  <p:stCondLst>
                                    <p:cond delay="0"/>
                                  </p:stCondLst>
                                  <p:endCondLst>
                                    <p:cond evt="onNext" delay="0">
                                      <p:tgtEl>
                                        <p:sldTgt/>
                                      </p:tgtEl>
                                    </p:cond>
                                  </p:endCondLst>
                                  <p:iterate type="lt">
                                    <p:tmPct val="10000"/>
                                  </p:iterate>
                                  <p:childTnLst>
                                    <p:anim calcmode="discrete" valueType="str">
                                      <p:cBhvr override="childStyle">
                                        <p:cTn id="6" dur="3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8" presetClass="emph" presetSubtype="0" repeatCount="indefinite" autoRev="1" fill="hold" nodeType="withEffect">
                                  <p:stCondLst>
                                    <p:cond delay="0"/>
                                  </p:stCondLst>
                                  <p:endCondLst>
                                    <p:cond evt="onNext" delay="0">
                                      <p:tgtEl>
                                        <p:sldTgt/>
                                      </p:tgtEl>
                                    </p:cond>
                                  </p:endCondLst>
                                  <p:childTnLst>
                                    <p:animRot by="21600000">
                                      <p:cBhvr>
                                        <p:cTn id="8" dur="5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10</a:t>
            </a:fld>
            <a:endParaRPr lang="en-US"/>
          </a:p>
        </p:txBody>
      </p:sp>
      <p:sp>
        <p:nvSpPr>
          <p:cNvPr id="6" name="Content Placeholder 2"/>
          <p:cNvSpPr txBox="1">
            <a:spLocks/>
          </p:cNvSpPr>
          <p:nvPr/>
        </p:nvSpPr>
        <p:spPr>
          <a:xfrm>
            <a:off x="2589211" y="1905000"/>
            <a:ext cx="9147381" cy="46672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Course Delivery (#12)</a:t>
            </a:r>
          </a:p>
          <a:p>
            <a:pPr lvl="1"/>
            <a:r>
              <a:rPr lang="en-US" dirty="0" smtClean="0"/>
              <a:t>Current: 1=Traditional, 2=VCC/Online, 3=Hybrid</a:t>
            </a:r>
          </a:p>
          <a:p>
            <a:pPr lvl="1"/>
            <a:r>
              <a:rPr lang="en-US" dirty="0" smtClean="0"/>
              <a:t>Change: </a:t>
            </a:r>
          </a:p>
          <a:p>
            <a:pPr lvl="2"/>
            <a:r>
              <a:rPr lang="en-US" dirty="0" smtClean="0"/>
              <a:t>2=VCC only !  Uses the Enrollment Tool; available to other colleges</a:t>
            </a:r>
          </a:p>
          <a:p>
            <a:pPr lvl="3"/>
            <a:r>
              <a:rPr lang="en-US" dirty="0" smtClean="0"/>
              <a:t>Attendance is via the ET, downloads via eARS </a:t>
            </a:r>
          </a:p>
          <a:p>
            <a:pPr lvl="2"/>
            <a:r>
              <a:rPr lang="en-US" dirty="0" smtClean="0"/>
              <a:t>4=Online. Does not use the ET</a:t>
            </a:r>
          </a:p>
          <a:p>
            <a:pPr lvl="3"/>
            <a:r>
              <a:rPr lang="en-US" dirty="0" smtClean="0"/>
              <a:t>Attendance is via the SS file; that is, it relies on the SIS</a:t>
            </a:r>
          </a:p>
          <a:p>
            <a:pPr lvl="2"/>
            <a:r>
              <a:rPr lang="en-US" dirty="0" smtClean="0"/>
              <a:t>5=Other type of delivery… VHS tapes ?</a:t>
            </a:r>
          </a:p>
          <a:p>
            <a:pPr lvl="2"/>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434" y="4424934"/>
            <a:ext cx="176784" cy="179832"/>
          </a:xfrm>
          <a:prstGeom prst="rect">
            <a:avLst/>
          </a:prstGeom>
        </p:spPr>
      </p:pic>
    </p:spTree>
    <p:extLst>
      <p:ext uri="{BB962C8B-B14F-4D97-AF65-F5344CB8AC3E}">
        <p14:creationId xmlns:p14="http://schemas.microsoft.com/office/powerpoint/2010/main" val="14080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2000"/>
                                        <p:tgtEl>
                                          <p:spTgt spid="6">
                                            <p:txEl>
                                              <p:pRg st="1" end="1"/>
                                            </p:txEl>
                                          </p:spTgt>
                                        </p:tgtEl>
                                      </p:cBhvr>
                                    </p:animEffect>
                                    <p:anim calcmode="lin" valueType="num">
                                      <p:cBhvr>
                                        <p:cTn id="14"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2000"/>
                                        <p:tgtEl>
                                          <p:spTgt spid="6">
                                            <p:txEl>
                                              <p:pRg st="2" end="2"/>
                                            </p:txEl>
                                          </p:spTgt>
                                        </p:tgtEl>
                                      </p:cBhvr>
                                    </p:animEffect>
                                    <p:anim calcmode="lin" valueType="num">
                                      <p:cBhvr>
                                        <p:cTn id="21"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2000"/>
                                        <p:tgtEl>
                                          <p:spTgt spid="6">
                                            <p:txEl>
                                              <p:pRg st="3" end="3"/>
                                            </p:txEl>
                                          </p:spTgt>
                                        </p:tgtEl>
                                      </p:cBhvr>
                                    </p:animEffect>
                                    <p:anim calcmode="lin" valueType="num">
                                      <p:cBhvr>
                                        <p:cTn id="27"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anim calcmode="lin" valueType="num">
                                      <p:cBhvr>
                                        <p:cTn id="33"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4" dur="2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2000"/>
                                        <p:tgtEl>
                                          <p:spTgt spid="6">
                                            <p:txEl>
                                              <p:pRg st="5" end="5"/>
                                            </p:txEl>
                                          </p:spTgt>
                                        </p:tgtEl>
                                      </p:cBhvr>
                                    </p:animEffect>
                                    <p:anim calcmode="lin" valueType="num">
                                      <p:cBhvr>
                                        <p:cTn id="40"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2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2000"/>
                                        <p:tgtEl>
                                          <p:spTgt spid="6">
                                            <p:txEl>
                                              <p:pRg st="6" end="6"/>
                                            </p:txEl>
                                          </p:spTgt>
                                        </p:tgtEl>
                                      </p:cBhvr>
                                    </p:animEffect>
                                    <p:anim calcmode="lin" valueType="num">
                                      <p:cBhvr>
                                        <p:cTn id="46"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7" dur="2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fade">
                                      <p:cBhvr>
                                        <p:cTn id="52" dur="2000"/>
                                        <p:tgtEl>
                                          <p:spTgt spid="6">
                                            <p:txEl>
                                              <p:pRg st="7" end="7"/>
                                            </p:txEl>
                                          </p:spTgt>
                                        </p:tgtEl>
                                      </p:cBhvr>
                                    </p:animEffect>
                                    <p:anim calcmode="lin" valueType="num">
                                      <p:cBhvr>
                                        <p:cTn id="53"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4" dur="2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smtClean="0"/>
              <a:t>Electronic Attendance (#17)</a:t>
            </a:r>
          </a:p>
          <a:p>
            <a:pPr lvl="1"/>
            <a:r>
              <a:rPr lang="en-US" dirty="0" smtClean="0"/>
              <a:t>Flag to determine if the SS will track student’s attendance for this class</a:t>
            </a:r>
          </a:p>
          <a:p>
            <a:pPr lvl="2"/>
            <a:r>
              <a:rPr lang="en-US" dirty="0" smtClean="0"/>
              <a:t>0=No. Paper, or PDF, or access to database as always</a:t>
            </a:r>
          </a:p>
          <a:p>
            <a:pPr marL="914400" lvl="2" indent="0">
              <a:buNone/>
            </a:pPr>
            <a:r>
              <a:rPr lang="en-US" dirty="0"/>
              <a:t>	</a:t>
            </a:r>
            <a:r>
              <a:rPr lang="en-US" dirty="0" smtClean="0"/>
              <a:t>Also, if Meeting Days are coded as X</a:t>
            </a:r>
          </a:p>
          <a:p>
            <a:pPr lvl="2"/>
            <a:r>
              <a:rPr lang="en-US" dirty="0" smtClean="0"/>
              <a:t>1=Yes. The SS file will track the attendance</a:t>
            </a:r>
          </a:p>
          <a:p>
            <a:pPr lvl="1"/>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11</a:t>
            </a:fld>
            <a:endParaRPr lang="en-US"/>
          </a:p>
        </p:txBody>
      </p:sp>
    </p:spTree>
    <p:extLst>
      <p:ext uri="{BB962C8B-B14F-4D97-AF65-F5344CB8AC3E}">
        <p14:creationId xmlns:p14="http://schemas.microsoft.com/office/powerpoint/2010/main" val="32581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err="1" smtClean="0"/>
              <a:t>CutOff</a:t>
            </a:r>
            <a:r>
              <a:rPr lang="en-US" dirty="0" smtClean="0"/>
              <a:t> Date (#14)</a:t>
            </a:r>
            <a:endParaRPr lang="en-US" dirty="0"/>
          </a:p>
          <a:p>
            <a:pPr lvl="1"/>
            <a:r>
              <a:rPr lang="en-US" dirty="0"/>
              <a:t>Date to </a:t>
            </a:r>
            <a:r>
              <a:rPr lang="en-US" dirty="0" smtClean="0"/>
              <a:t>delimit the Audit period</a:t>
            </a:r>
            <a:endParaRPr lang="en-US" dirty="0"/>
          </a:p>
          <a:p>
            <a:pPr lvl="1"/>
            <a:r>
              <a:rPr lang="en-US" dirty="0" smtClean="0"/>
              <a:t>Same Field - New Calculation !</a:t>
            </a:r>
          </a:p>
          <a:p>
            <a:pPr lvl="1"/>
            <a:r>
              <a:rPr lang="en-US" b="1" dirty="0" smtClean="0"/>
              <a:t>(End Date – Start Date) / 3 + Start Date</a:t>
            </a:r>
          </a:p>
          <a:p>
            <a:pPr lvl="1"/>
            <a:r>
              <a:rPr lang="en-US" dirty="0" smtClean="0"/>
              <a:t>No rounding, no backing up, no nothing</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12</a:t>
            </a:fld>
            <a:endParaRPr lang="en-US"/>
          </a:p>
        </p:txBody>
      </p:sp>
      <p:pic>
        <p:nvPicPr>
          <p:cNvPr id="6" name="asian-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6895" y="3235036"/>
            <a:ext cx="609600" cy="609600"/>
          </a:xfrm>
          <a:prstGeom prst="rect">
            <a:avLst/>
          </a:prstGeom>
        </p:spPr>
      </p:pic>
    </p:spTree>
    <p:extLst>
      <p:ext uri="{BB962C8B-B14F-4D97-AF65-F5344CB8AC3E}">
        <p14:creationId xmlns:p14="http://schemas.microsoft.com/office/powerpoint/2010/main" val="4260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2586" fill="hold"/>
                                        <p:tgtEl>
                                          <p:spTgt spid="6"/>
                                        </p:tgtEl>
                                      </p:cBhvr>
                                    </p:cmd>
                                  </p:childTnLst>
                                </p:cTn>
                              </p:par>
                            </p:childTnLst>
                          </p:cTn>
                        </p:par>
                        <p:par>
                          <p:cTn id="13" fill="hold">
                            <p:stCondLst>
                              <p:cond delay="3586"/>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5586"/>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7586"/>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9586"/>
                            </p:stCondLst>
                            <p:childTnLst>
                              <p:par>
                                <p:cTn id="32" presetID="42"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smtClean="0"/>
              <a:t>Return Date</a:t>
            </a:r>
            <a:r>
              <a:rPr lang="en-US" dirty="0"/>
              <a:t> (new field </a:t>
            </a:r>
            <a:r>
              <a:rPr lang="en-US" dirty="0" smtClean="0"/>
              <a:t>#18)</a:t>
            </a:r>
            <a:endParaRPr lang="en-US" dirty="0"/>
          </a:p>
          <a:p>
            <a:pPr lvl="1"/>
            <a:r>
              <a:rPr lang="en-US" dirty="0" smtClean="0"/>
              <a:t>Date to delimit Return period</a:t>
            </a:r>
          </a:p>
          <a:p>
            <a:pPr lvl="1"/>
            <a:r>
              <a:rPr lang="en-US" dirty="0" smtClean="0"/>
              <a:t>Old concept, </a:t>
            </a:r>
            <a:r>
              <a:rPr lang="en-US" dirty="0" err="1" smtClean="0"/>
              <a:t>parametized</a:t>
            </a:r>
            <a:r>
              <a:rPr lang="en-US" dirty="0" smtClean="0"/>
              <a:t> </a:t>
            </a:r>
            <a:r>
              <a:rPr lang="en-US" dirty="0" smtClean="0"/>
              <a:t>to make it easily calculable</a:t>
            </a:r>
          </a:p>
          <a:p>
            <a:pPr lvl="1"/>
            <a:r>
              <a:rPr lang="en-US" b="1" dirty="0" smtClean="0"/>
              <a:t>(</a:t>
            </a:r>
            <a:r>
              <a:rPr lang="en-US" b="1" dirty="0"/>
              <a:t>End Date – Start Date) / </a:t>
            </a:r>
            <a:r>
              <a:rPr lang="en-US" b="1" dirty="0" smtClean="0"/>
              <a:t>9 </a:t>
            </a:r>
            <a:r>
              <a:rPr lang="en-US" b="1" dirty="0"/>
              <a:t>+ </a:t>
            </a:r>
            <a:r>
              <a:rPr lang="en-US" b="1" dirty="0" err="1" smtClean="0"/>
              <a:t>CutOff</a:t>
            </a:r>
            <a:r>
              <a:rPr lang="en-US" b="1" dirty="0" smtClean="0"/>
              <a:t> Date</a:t>
            </a:r>
            <a:endParaRPr lang="en-US" b="1" dirty="0"/>
          </a:p>
          <a:p>
            <a:pPr lvl="1"/>
            <a:r>
              <a:rPr lang="en-US" dirty="0"/>
              <a:t>No rounding, no backing up, no nothing</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13</a:t>
            </a:fld>
            <a:endParaRPr lang="en-US"/>
          </a:p>
        </p:txBody>
      </p:sp>
      <p:pic>
        <p:nvPicPr>
          <p:cNvPr id="6" name="asian-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6895" y="3235036"/>
            <a:ext cx="609600" cy="609600"/>
          </a:xfrm>
          <a:prstGeom prst="rect">
            <a:avLst/>
          </a:prstGeom>
        </p:spPr>
      </p:pic>
    </p:spTree>
    <p:extLst>
      <p:ext uri="{BB962C8B-B14F-4D97-AF65-F5344CB8AC3E}">
        <p14:creationId xmlns:p14="http://schemas.microsoft.com/office/powerpoint/2010/main" val="39827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250"/>
                                  </p:stCondLst>
                                  <p:childTnLst>
                                    <p:cmd type="call" cmd="playFrom(0.0)">
                                      <p:cBhvr>
                                        <p:cTn id="12" dur="2586" fill="hold"/>
                                        <p:tgtEl>
                                          <p:spTgt spid="6"/>
                                        </p:tgtEl>
                                      </p:cBhvr>
                                    </p:cmd>
                                  </p:childTnLst>
                                </p:cTn>
                              </p:par>
                            </p:childTnLst>
                          </p:cTn>
                        </p:par>
                        <p:par>
                          <p:cTn id="13" fill="hold">
                            <p:stCondLst>
                              <p:cond delay="3836"/>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5836"/>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8"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smtClean="0"/>
              <a:t>Meetings per Week</a:t>
            </a:r>
            <a:r>
              <a:rPr lang="en-US" dirty="0"/>
              <a:t> (new field </a:t>
            </a:r>
            <a:r>
              <a:rPr lang="en-US" dirty="0" smtClean="0"/>
              <a:t>#19)</a:t>
            </a:r>
          </a:p>
          <a:p>
            <a:pPr lvl="1"/>
            <a:r>
              <a:rPr lang="en-US" dirty="0" smtClean="0"/>
              <a:t>Number of times the class meets in a given week</a:t>
            </a:r>
          </a:p>
          <a:p>
            <a:pPr lvl="1"/>
            <a:r>
              <a:rPr lang="en-US" dirty="0" smtClean="0"/>
              <a:t>Includes multiple meetings in a day</a:t>
            </a:r>
          </a:p>
          <a:p>
            <a:pPr lvl="1"/>
            <a:r>
              <a:rPr lang="en-US" dirty="0" smtClean="0"/>
              <a:t>Examples</a:t>
            </a:r>
          </a:p>
          <a:p>
            <a:pPr lvl="2"/>
            <a:r>
              <a:rPr lang="en-US" dirty="0" smtClean="0"/>
              <a:t>A class meets M, W, and F. Plus Monday afternoon: 4</a:t>
            </a:r>
          </a:p>
          <a:p>
            <a:pPr lvl="2"/>
            <a:r>
              <a:rPr lang="en-US" dirty="0" smtClean="0"/>
              <a:t>A class meets T, W, and R. Plus Tuesday and Wednesday afternoon: 5</a:t>
            </a:r>
          </a:p>
          <a:p>
            <a:pPr lvl="2"/>
            <a:r>
              <a:rPr lang="en-US" dirty="0" smtClean="0"/>
              <a:t>A class meets twice daily (MTWRF): 10</a:t>
            </a:r>
          </a:p>
          <a:p>
            <a:pPr lvl="2"/>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14</a:t>
            </a:fld>
            <a:endParaRPr lang="en-US"/>
          </a:p>
        </p:txBody>
      </p:sp>
    </p:spTree>
    <p:extLst>
      <p:ext uri="{BB962C8B-B14F-4D97-AF65-F5344CB8AC3E}">
        <p14:creationId xmlns:p14="http://schemas.microsoft.com/office/powerpoint/2010/main" val="103825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10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smtClean="0"/>
              <a:t>Weeks per Term (new field #20)</a:t>
            </a:r>
          </a:p>
          <a:p>
            <a:pPr lvl="1"/>
            <a:r>
              <a:rPr lang="en-US" dirty="0"/>
              <a:t>Old concept, </a:t>
            </a:r>
            <a:r>
              <a:rPr lang="en-US" dirty="0" err="1"/>
              <a:t>parametized</a:t>
            </a:r>
            <a:r>
              <a:rPr lang="en-US" dirty="0"/>
              <a:t> to make it easily calculable</a:t>
            </a:r>
          </a:p>
          <a:p>
            <a:pPr lvl="1"/>
            <a:r>
              <a:rPr lang="en-US" b="1" dirty="0" err="1" smtClean="0"/>
              <a:t>RoundUp</a:t>
            </a:r>
            <a:r>
              <a:rPr lang="en-US" b="1" dirty="0" smtClean="0"/>
              <a:t>((End </a:t>
            </a:r>
            <a:r>
              <a:rPr lang="en-US" b="1" dirty="0"/>
              <a:t>Date – Start Date) / </a:t>
            </a:r>
            <a:r>
              <a:rPr lang="en-US" b="1" dirty="0" smtClean="0"/>
              <a:t>7, 0)</a:t>
            </a:r>
            <a:endParaRPr lang="en-US" b="1" dirty="0"/>
          </a:p>
          <a:p>
            <a:pPr lvl="1"/>
            <a:r>
              <a:rPr lang="en-US" dirty="0" smtClean="0"/>
              <a:t>Rounding needed to allow partial weeks</a:t>
            </a:r>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15</a:t>
            </a:fld>
            <a:endParaRPr lang="en-US"/>
          </a:p>
        </p:txBody>
      </p:sp>
    </p:spTree>
    <p:extLst>
      <p:ext uri="{BB962C8B-B14F-4D97-AF65-F5344CB8AC3E}">
        <p14:creationId xmlns:p14="http://schemas.microsoft.com/office/powerpoint/2010/main" val="8184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000"/>
                                        <p:tgtEl>
                                          <p:spTgt spid="3">
                                            <p:txEl>
                                              <p:pRg st="3" end="3"/>
                                            </p:txEl>
                                          </p:spTgt>
                                        </p:tgtEl>
                                      </p:cBhvr>
                                    </p:animEffect>
                                    <p:anim calcmode="lin" valueType="num">
                                      <p:cBhvr>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(CR) File</a:t>
            </a:r>
            <a:endParaRPr lang="en-US" dirty="0"/>
          </a:p>
        </p:txBody>
      </p:sp>
      <p:sp>
        <p:nvSpPr>
          <p:cNvPr id="3" name="Content Placeholder 2"/>
          <p:cNvSpPr>
            <a:spLocks noGrp="1"/>
          </p:cNvSpPr>
          <p:nvPr>
            <p:ph idx="1"/>
          </p:nvPr>
        </p:nvSpPr>
        <p:spPr/>
        <p:txBody>
          <a:bodyPr/>
          <a:lstStyle/>
          <a:p>
            <a:r>
              <a:rPr lang="en-US" dirty="0" smtClean="0"/>
              <a:t>Allowed Absences (new field #21)</a:t>
            </a:r>
          </a:p>
          <a:p>
            <a:pPr lvl="1"/>
            <a:r>
              <a:rPr lang="en-US" dirty="0" smtClean="0"/>
              <a:t>Remember the Absence Chart ??</a:t>
            </a:r>
          </a:p>
          <a:p>
            <a:pPr lvl="1"/>
            <a:r>
              <a:rPr lang="en-US" dirty="0" smtClean="0"/>
              <a:t>Maximum number of absences that can occur within the Audit period</a:t>
            </a:r>
          </a:p>
          <a:p>
            <a:pPr lvl="1"/>
            <a:r>
              <a:rPr lang="en-US" dirty="0" smtClean="0"/>
              <a:t>Includes absences due to late starts, excused absences, absences due to games or school functions, etc.</a:t>
            </a:r>
          </a:p>
          <a:p>
            <a:pPr lvl="1"/>
            <a:r>
              <a:rPr lang="en-US" dirty="0" smtClean="0"/>
              <a:t>Includes absences between withdrawal and reinstatement</a:t>
            </a:r>
          </a:p>
          <a:p>
            <a:pPr lvl="1"/>
            <a:r>
              <a:rPr lang="en-US" dirty="0" smtClean="0"/>
              <a:t>The formula used to develop the chart 6-7 years ago …</a:t>
            </a:r>
          </a:p>
          <a:p>
            <a:pPr lvl="1"/>
            <a:r>
              <a:rPr lang="en-US" b="1" dirty="0" err="1" smtClean="0"/>
              <a:t>RoundUp</a:t>
            </a:r>
            <a:r>
              <a:rPr lang="en-US" b="1" dirty="0"/>
              <a:t>(((</a:t>
            </a:r>
            <a:r>
              <a:rPr lang="en-US" b="1" dirty="0" err="1" smtClean="0"/>
              <a:t>MeetingsPerWeek</a:t>
            </a:r>
            <a:r>
              <a:rPr lang="en-US" b="1" dirty="0" smtClean="0"/>
              <a:t>*</a:t>
            </a:r>
            <a:r>
              <a:rPr lang="en-US" b="1" dirty="0" err="1" smtClean="0"/>
              <a:t>WeeksPerTerm</a:t>
            </a:r>
            <a:r>
              <a:rPr lang="en-US" b="1" dirty="0" smtClean="0"/>
              <a:t>*</a:t>
            </a:r>
            <a:r>
              <a:rPr lang="en-US" b="1" dirty="0" err="1" smtClean="0"/>
              <a:t>CreditHrs</a:t>
            </a:r>
            <a:r>
              <a:rPr lang="en-US" b="1" dirty="0" smtClean="0"/>
              <a:t>*100</a:t>
            </a:r>
            <a:r>
              <a:rPr lang="en-US" b="1" dirty="0"/>
              <a:t>)/(</a:t>
            </a:r>
            <a:r>
              <a:rPr lang="en-US" b="1" dirty="0" err="1" smtClean="0"/>
              <a:t>CreditHrs</a:t>
            </a:r>
            <a:r>
              <a:rPr lang="en-US" b="1" dirty="0" smtClean="0"/>
              <a:t>*750</a:t>
            </a:r>
            <a:r>
              <a:rPr lang="en-US" b="1" dirty="0"/>
              <a:t>)), 0)</a:t>
            </a:r>
            <a:endParaRPr lang="en-US" b="1" dirty="0" smtClean="0"/>
          </a:p>
          <a:p>
            <a:pPr lvl="1"/>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16</a:t>
            </a:fld>
            <a:endParaRPr lang="en-US"/>
          </a:p>
        </p:txBody>
      </p:sp>
    </p:spTree>
    <p:extLst>
      <p:ext uri="{BB962C8B-B14F-4D97-AF65-F5344CB8AC3E}">
        <p14:creationId xmlns:p14="http://schemas.microsoft.com/office/powerpoint/2010/main" val="108240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anim calcmode="lin" valueType="num">
                                      <p:cBhvr>
                                        <p:cTn id="3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4" name="Group 53"/>
          <p:cNvGrpSpPr/>
          <p:nvPr/>
        </p:nvGrpSpPr>
        <p:grpSpPr>
          <a:xfrm>
            <a:off x="214183" y="1255767"/>
            <a:ext cx="11911914" cy="790513"/>
            <a:chOff x="214183" y="1255767"/>
            <a:chExt cx="11911914" cy="790513"/>
          </a:xfrm>
        </p:grpSpPr>
        <p:pic>
          <p:nvPicPr>
            <p:cNvPr id="45" name="Picture 44"/>
            <p:cNvPicPr>
              <a:picLocks noChangeAspect="1"/>
            </p:cNvPicPr>
            <p:nvPr/>
          </p:nvPicPr>
          <p:blipFill>
            <a:blip r:embed="rId4"/>
            <a:stretch>
              <a:fillRect/>
            </a:stretch>
          </p:blipFill>
          <p:spPr>
            <a:xfrm>
              <a:off x="214183" y="1255767"/>
              <a:ext cx="11911914" cy="786581"/>
            </a:xfrm>
            <a:prstGeom prst="rect">
              <a:avLst/>
            </a:prstGeom>
          </p:spPr>
        </p:pic>
        <p:sp>
          <p:nvSpPr>
            <p:cNvPr id="46" name="Rectangle 45"/>
            <p:cNvSpPr/>
            <p:nvPr/>
          </p:nvSpPr>
          <p:spPr>
            <a:xfrm>
              <a:off x="1311580" y="1272590"/>
              <a:ext cx="1806442" cy="773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1"/>
          </p:nvPr>
        </p:nvSpPr>
        <p:spPr/>
        <p:txBody>
          <a:bodyPr/>
          <a:lstStyle/>
          <a:p>
            <a:r>
              <a:rPr lang="en-US" smtClean="0"/>
              <a:t>Mississippi Community College Board</a:t>
            </a:r>
            <a:endParaRPr lang="en-US"/>
          </a:p>
        </p:txBody>
      </p:sp>
      <p:sp>
        <p:nvSpPr>
          <p:cNvPr id="3" name="Slide Number Placeholder 2"/>
          <p:cNvSpPr>
            <a:spLocks noGrp="1"/>
          </p:cNvSpPr>
          <p:nvPr>
            <p:ph type="sldNum" sz="quarter" idx="12"/>
          </p:nvPr>
        </p:nvSpPr>
        <p:spPr/>
        <p:txBody>
          <a:bodyPr/>
          <a:lstStyle/>
          <a:p>
            <a:fld id="{AC4209B9-DC60-4DA1-8089-374357A109B6}" type="slidenum">
              <a:rPr lang="en-US" smtClean="0"/>
              <a:t>17</a:t>
            </a:fld>
            <a:endParaRPr lang="en-US"/>
          </a:p>
        </p:txBody>
      </p:sp>
      <p:sp>
        <p:nvSpPr>
          <p:cNvPr id="7" name="Down Arrow 6"/>
          <p:cNvSpPr/>
          <p:nvPr/>
        </p:nvSpPr>
        <p:spPr>
          <a:xfrm rot="10800000">
            <a:off x="2825579" y="2084106"/>
            <a:ext cx="584886" cy="461319"/>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800000">
            <a:off x="8727990" y="2084107"/>
            <a:ext cx="584886" cy="4613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0800000">
            <a:off x="10653447" y="2084107"/>
            <a:ext cx="584886" cy="461319"/>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118021" y="787782"/>
            <a:ext cx="5910650" cy="14034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028670" y="802537"/>
            <a:ext cx="1913245" cy="140348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17493" y="855884"/>
            <a:ext cx="1702292" cy="369332"/>
          </a:xfrm>
          <a:prstGeom prst="rect">
            <a:avLst/>
          </a:prstGeom>
          <a:noFill/>
        </p:spPr>
        <p:txBody>
          <a:bodyPr wrap="square" rtlCol="0">
            <a:spAutoFit/>
          </a:bodyPr>
          <a:lstStyle/>
          <a:p>
            <a:r>
              <a:rPr lang="en-US" dirty="0" smtClean="0"/>
              <a:t>Audit Period</a:t>
            </a:r>
            <a:endParaRPr lang="en-US" dirty="0"/>
          </a:p>
        </p:txBody>
      </p:sp>
      <p:sp>
        <p:nvSpPr>
          <p:cNvPr id="13" name="TextBox 12"/>
          <p:cNvSpPr txBox="1"/>
          <p:nvPr/>
        </p:nvSpPr>
        <p:spPr>
          <a:xfrm>
            <a:off x="9200498" y="851764"/>
            <a:ext cx="1702292" cy="369332"/>
          </a:xfrm>
          <a:prstGeom prst="rect">
            <a:avLst/>
          </a:prstGeom>
          <a:noFill/>
        </p:spPr>
        <p:txBody>
          <a:bodyPr wrap="square" rtlCol="0">
            <a:spAutoFit/>
          </a:bodyPr>
          <a:lstStyle/>
          <a:p>
            <a:r>
              <a:rPr lang="en-US" dirty="0" smtClean="0"/>
              <a:t>Return Period</a:t>
            </a:r>
            <a:endParaRPr lang="en-US" dirty="0"/>
          </a:p>
        </p:txBody>
      </p:sp>
      <p:sp>
        <p:nvSpPr>
          <p:cNvPr id="14" name="TextBox 13"/>
          <p:cNvSpPr txBox="1"/>
          <p:nvPr/>
        </p:nvSpPr>
        <p:spPr>
          <a:xfrm>
            <a:off x="2427141" y="2654221"/>
            <a:ext cx="1381760" cy="523220"/>
          </a:xfrm>
          <a:prstGeom prst="rect">
            <a:avLst/>
          </a:prstGeom>
          <a:noFill/>
        </p:spPr>
        <p:txBody>
          <a:bodyPr wrap="square" rtlCol="0">
            <a:spAutoFit/>
          </a:bodyPr>
          <a:lstStyle/>
          <a:p>
            <a:pPr algn="ctr"/>
            <a:r>
              <a:rPr lang="en-US" sz="1400" dirty="0" smtClean="0"/>
              <a:t>Actual!</a:t>
            </a:r>
          </a:p>
          <a:p>
            <a:pPr algn="ctr"/>
            <a:r>
              <a:rPr lang="en-US" sz="1400" dirty="0" smtClean="0"/>
              <a:t>Start Date</a:t>
            </a:r>
          </a:p>
        </p:txBody>
      </p:sp>
      <p:sp>
        <p:nvSpPr>
          <p:cNvPr id="15" name="TextBox 14"/>
          <p:cNvSpPr txBox="1"/>
          <p:nvPr/>
        </p:nvSpPr>
        <p:spPr>
          <a:xfrm>
            <a:off x="7863839" y="2654220"/>
            <a:ext cx="2345371" cy="738664"/>
          </a:xfrm>
          <a:prstGeom prst="rect">
            <a:avLst/>
          </a:prstGeom>
          <a:noFill/>
        </p:spPr>
        <p:txBody>
          <a:bodyPr wrap="square" rtlCol="0">
            <a:spAutoFit/>
          </a:bodyPr>
          <a:lstStyle/>
          <a:p>
            <a:pPr algn="ctr"/>
            <a:r>
              <a:rPr lang="en-US" sz="1400" dirty="0" err="1" smtClean="0"/>
              <a:t>CutOff</a:t>
            </a:r>
            <a:r>
              <a:rPr lang="en-US" sz="1400" dirty="0" smtClean="0"/>
              <a:t> Date</a:t>
            </a:r>
          </a:p>
          <a:p>
            <a:pPr algn="ctr"/>
            <a:r>
              <a:rPr lang="en-US" sz="1400" dirty="0" smtClean="0"/>
              <a:t>No Adjustments</a:t>
            </a:r>
          </a:p>
          <a:p>
            <a:pPr algn="ctr"/>
            <a:r>
              <a:rPr lang="en-US" sz="1400" dirty="0" smtClean="0"/>
              <a:t>(End-Start)/3+Start</a:t>
            </a:r>
          </a:p>
        </p:txBody>
      </p:sp>
      <p:sp>
        <p:nvSpPr>
          <p:cNvPr id="16" name="TextBox 15"/>
          <p:cNvSpPr txBox="1"/>
          <p:nvPr/>
        </p:nvSpPr>
        <p:spPr>
          <a:xfrm>
            <a:off x="9784079" y="2654220"/>
            <a:ext cx="2345371" cy="738664"/>
          </a:xfrm>
          <a:prstGeom prst="rect">
            <a:avLst/>
          </a:prstGeom>
          <a:noFill/>
        </p:spPr>
        <p:txBody>
          <a:bodyPr wrap="square" rtlCol="0">
            <a:spAutoFit/>
          </a:bodyPr>
          <a:lstStyle/>
          <a:p>
            <a:pPr algn="ctr"/>
            <a:r>
              <a:rPr lang="en-US" sz="1400" dirty="0" smtClean="0"/>
              <a:t>Return Date</a:t>
            </a:r>
          </a:p>
          <a:p>
            <a:pPr algn="ctr"/>
            <a:r>
              <a:rPr lang="en-US" sz="1400" dirty="0" smtClean="0"/>
              <a:t>No Adjustments</a:t>
            </a:r>
          </a:p>
          <a:p>
            <a:pPr algn="ctr"/>
            <a:r>
              <a:rPr lang="en-US" sz="1400" dirty="0" smtClean="0"/>
              <a:t>(End-Start)/9+CutOff</a:t>
            </a:r>
          </a:p>
        </p:txBody>
      </p:sp>
      <p:sp>
        <p:nvSpPr>
          <p:cNvPr id="17" name="TextBox 16"/>
          <p:cNvSpPr txBox="1"/>
          <p:nvPr/>
        </p:nvSpPr>
        <p:spPr>
          <a:xfrm>
            <a:off x="3900892" y="2276998"/>
            <a:ext cx="4379508" cy="307777"/>
          </a:xfrm>
          <a:prstGeom prst="rect">
            <a:avLst/>
          </a:prstGeom>
          <a:noFill/>
        </p:spPr>
        <p:txBody>
          <a:bodyPr wrap="square" rtlCol="0">
            <a:spAutoFit/>
          </a:bodyPr>
          <a:lstStyle/>
          <a:p>
            <a:r>
              <a:rPr lang="en-US" sz="1400" dirty="0" smtClean="0"/>
              <a:t>Count absences within the Audit Period.</a:t>
            </a:r>
          </a:p>
        </p:txBody>
      </p:sp>
      <p:sp>
        <p:nvSpPr>
          <p:cNvPr id="18" name="TextBox 17"/>
          <p:cNvSpPr txBox="1"/>
          <p:nvPr/>
        </p:nvSpPr>
        <p:spPr>
          <a:xfrm>
            <a:off x="2560320" y="4598101"/>
            <a:ext cx="5628640" cy="307777"/>
          </a:xfrm>
          <a:prstGeom prst="rect">
            <a:avLst/>
          </a:prstGeom>
          <a:noFill/>
        </p:spPr>
        <p:txBody>
          <a:bodyPr wrap="square" rtlCol="0">
            <a:spAutoFit/>
          </a:bodyPr>
          <a:lstStyle/>
          <a:p>
            <a:r>
              <a:rPr lang="en-US" sz="1400" dirty="0" smtClean="0"/>
              <a:t>As defined by the college – in this case 5 (MTWRF)</a:t>
            </a:r>
            <a:endParaRPr lang="en-US" sz="1400" dirty="0"/>
          </a:p>
        </p:txBody>
      </p:sp>
      <p:sp>
        <p:nvSpPr>
          <p:cNvPr id="20" name="TextBox 19"/>
          <p:cNvSpPr txBox="1"/>
          <p:nvPr/>
        </p:nvSpPr>
        <p:spPr>
          <a:xfrm>
            <a:off x="2900139" y="4259681"/>
            <a:ext cx="2743200" cy="307777"/>
          </a:xfrm>
          <a:prstGeom prst="rect">
            <a:avLst/>
          </a:prstGeom>
          <a:noFill/>
        </p:spPr>
        <p:txBody>
          <a:bodyPr wrap="square" rtlCol="0">
            <a:spAutoFit/>
          </a:bodyPr>
          <a:lstStyle/>
          <a:p>
            <a:r>
              <a:rPr lang="en-US" sz="1400" dirty="0" err="1" smtClean="0"/>
              <a:t>RoundUp</a:t>
            </a:r>
            <a:r>
              <a:rPr lang="en-US" sz="1400" dirty="0" smtClean="0"/>
              <a:t>((End-Start)/7, 0)</a:t>
            </a:r>
            <a:endParaRPr lang="en-US" sz="1400" dirty="0"/>
          </a:p>
        </p:txBody>
      </p:sp>
      <p:sp>
        <p:nvSpPr>
          <p:cNvPr id="21" name="TextBox 20"/>
          <p:cNvSpPr txBox="1"/>
          <p:nvPr/>
        </p:nvSpPr>
        <p:spPr>
          <a:xfrm>
            <a:off x="3196701" y="3861252"/>
            <a:ext cx="8412755" cy="307777"/>
          </a:xfrm>
          <a:prstGeom prst="rect">
            <a:avLst/>
          </a:prstGeom>
          <a:noFill/>
        </p:spPr>
        <p:txBody>
          <a:bodyPr wrap="square" rtlCol="0">
            <a:spAutoFit/>
          </a:bodyPr>
          <a:lstStyle/>
          <a:p>
            <a:r>
              <a:rPr lang="en-US" sz="1400" dirty="0" err="1"/>
              <a:t>RoundUp</a:t>
            </a:r>
            <a:r>
              <a:rPr lang="en-US" sz="1400" dirty="0"/>
              <a:t>(((</a:t>
            </a:r>
            <a:r>
              <a:rPr lang="en-US" sz="1400" dirty="0" err="1" smtClean="0"/>
              <a:t>MeetingsPerWeek</a:t>
            </a:r>
            <a:r>
              <a:rPr lang="en-US" sz="1400" dirty="0" smtClean="0"/>
              <a:t>*</a:t>
            </a:r>
            <a:r>
              <a:rPr lang="en-US" sz="1400" dirty="0" err="1" smtClean="0"/>
              <a:t>WeeksPerTerm</a:t>
            </a:r>
            <a:r>
              <a:rPr lang="en-US" sz="1400" dirty="0" smtClean="0"/>
              <a:t>*</a:t>
            </a:r>
            <a:r>
              <a:rPr lang="en-US" sz="1400" dirty="0" err="1" smtClean="0"/>
              <a:t>CreditHours</a:t>
            </a:r>
            <a:r>
              <a:rPr lang="en-US" sz="1400" dirty="0" smtClean="0"/>
              <a:t>*100</a:t>
            </a:r>
            <a:r>
              <a:rPr lang="en-US" sz="1400" dirty="0"/>
              <a:t>)/(</a:t>
            </a:r>
            <a:r>
              <a:rPr lang="en-US" sz="1400" dirty="0" err="1"/>
              <a:t>CreditHours</a:t>
            </a:r>
            <a:r>
              <a:rPr lang="en-US" sz="1400" dirty="0"/>
              <a:t>*750)), 0)</a:t>
            </a:r>
          </a:p>
        </p:txBody>
      </p:sp>
      <p:cxnSp>
        <p:nvCxnSpPr>
          <p:cNvPr id="34" name="Elbow Connector 33"/>
          <p:cNvCxnSpPr>
            <a:endCxn id="18" idx="1"/>
          </p:cNvCxnSpPr>
          <p:nvPr/>
        </p:nvCxnSpPr>
        <p:spPr>
          <a:xfrm rot="16200000" flipH="1">
            <a:off x="1106577" y="3298246"/>
            <a:ext cx="2567071" cy="340415"/>
          </a:xfrm>
          <a:prstGeom prst="bentConnector2">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0" idx="1"/>
          </p:cNvCxnSpPr>
          <p:nvPr/>
        </p:nvCxnSpPr>
        <p:spPr>
          <a:xfrm rot="16200000" flipH="1">
            <a:off x="1623300" y="3136730"/>
            <a:ext cx="2241053" cy="312626"/>
          </a:xfrm>
          <a:prstGeom prst="bentConnector2">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2158883" y="2931528"/>
            <a:ext cx="1835228" cy="342007"/>
          </a:xfrm>
          <a:prstGeom prst="bentConnector3">
            <a:avLst>
              <a:gd name="adj1" fmla="val 100378"/>
            </a:avLst>
          </a:prstGeom>
          <a:ln w="190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14183" y="1261716"/>
            <a:ext cx="11911914" cy="790513"/>
            <a:chOff x="214183" y="6676546"/>
            <a:chExt cx="11911914" cy="790513"/>
          </a:xfrm>
        </p:grpSpPr>
        <p:pic>
          <p:nvPicPr>
            <p:cNvPr id="51" name="Picture 50"/>
            <p:cNvPicPr>
              <a:picLocks noChangeAspect="1"/>
            </p:cNvPicPr>
            <p:nvPr/>
          </p:nvPicPr>
          <p:blipFill>
            <a:blip r:embed="rId4"/>
            <a:stretch>
              <a:fillRect/>
            </a:stretch>
          </p:blipFill>
          <p:spPr>
            <a:xfrm>
              <a:off x="214183" y="6676546"/>
              <a:ext cx="11911914" cy="786581"/>
            </a:xfrm>
            <a:prstGeom prst="rect">
              <a:avLst/>
            </a:prstGeom>
          </p:spPr>
        </p:pic>
        <p:sp>
          <p:nvSpPr>
            <p:cNvPr id="52" name="Rectangle 51"/>
            <p:cNvSpPr/>
            <p:nvPr/>
          </p:nvSpPr>
          <p:spPr>
            <a:xfrm>
              <a:off x="2072640" y="6693369"/>
              <a:ext cx="1045381" cy="773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4"/>
          <a:stretch>
            <a:fillRect/>
          </a:stretch>
        </p:blipFill>
        <p:spPr>
          <a:xfrm>
            <a:off x="217040" y="1245604"/>
            <a:ext cx="11911914" cy="786581"/>
          </a:xfrm>
          <a:prstGeom prst="rect">
            <a:avLst/>
          </a:prstGeom>
        </p:spPr>
      </p:pic>
      <p:sp>
        <p:nvSpPr>
          <p:cNvPr id="55" name="TextBox 54"/>
          <p:cNvSpPr txBox="1"/>
          <p:nvPr/>
        </p:nvSpPr>
        <p:spPr>
          <a:xfrm>
            <a:off x="9148835" y="2228397"/>
            <a:ext cx="1788817" cy="461665"/>
          </a:xfrm>
          <a:prstGeom prst="rect">
            <a:avLst/>
          </a:prstGeom>
          <a:noFill/>
        </p:spPr>
        <p:txBody>
          <a:bodyPr wrap="square" rtlCol="0">
            <a:spAutoFit/>
          </a:bodyPr>
          <a:lstStyle/>
          <a:p>
            <a:r>
              <a:rPr lang="en-US" sz="1200" dirty="0" smtClean="0"/>
              <a:t>IF absent on cutoff, did student return?</a:t>
            </a:r>
            <a:endParaRPr lang="en-US" sz="1200" dirty="0"/>
          </a:p>
        </p:txBody>
      </p:sp>
      <p:pic>
        <p:nvPicPr>
          <p:cNvPr id="5" name="asian-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2524" y="3023552"/>
            <a:ext cx="609600" cy="609600"/>
          </a:xfrm>
          <a:prstGeom prst="rect">
            <a:avLst/>
          </a:prstGeom>
        </p:spPr>
      </p:pic>
      <p:pic>
        <p:nvPicPr>
          <p:cNvPr id="30" name="asian-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7794" y="4262658"/>
            <a:ext cx="609600" cy="609600"/>
          </a:xfrm>
          <a:prstGeom prst="rect">
            <a:avLst/>
          </a:prstGeom>
        </p:spPr>
      </p:pic>
      <p:pic>
        <p:nvPicPr>
          <p:cNvPr id="31" name="asian-g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7794" y="5196964"/>
            <a:ext cx="609600" cy="609600"/>
          </a:xfrm>
          <a:prstGeom prst="rect">
            <a:avLst/>
          </a:prstGeom>
        </p:spPr>
      </p:pic>
    </p:spTree>
    <p:extLst>
      <p:ext uri="{BB962C8B-B14F-4D97-AF65-F5344CB8AC3E}">
        <p14:creationId xmlns:p14="http://schemas.microsoft.com/office/powerpoint/2010/main" val="33200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2586" fill="hold"/>
                                        <p:tgtEl>
                                          <p:spTgt spid="5"/>
                                        </p:tgtEl>
                                      </p:cBhvr>
                                    </p:cmd>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2586" fill="hold"/>
                                        <p:tgtEl>
                                          <p:spTgt spid="30"/>
                                        </p:tgtEl>
                                      </p:cBhvr>
                                    </p:cmd>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1" presetClass="mediacall" presetSubtype="0" fill="hold" nodeType="afterEffect">
                                  <p:stCondLst>
                                    <p:cond delay="0"/>
                                  </p:stCondLst>
                                  <p:childTnLst>
                                    <p:cmd type="call" cmd="playFrom(0.0)">
                                      <p:cBhvr>
                                        <p:cTn id="41" dur="2586" fill="hold"/>
                                        <p:tgtEl>
                                          <p:spTgt spid="31"/>
                                        </p:tgtEl>
                                      </p:cBhvr>
                                    </p:cmd>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barn(inVertical)">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2000" fill="hold"/>
                                        <p:tgtEl>
                                          <p:spTgt spid="17"/>
                                        </p:tgtEl>
                                        <p:attrNameLst>
                                          <p:attrName>ppt_w</p:attrName>
                                        </p:attrNameLst>
                                      </p:cBhvr>
                                      <p:tavLst>
                                        <p:tav tm="0">
                                          <p:val>
                                            <p:fltVal val="0"/>
                                          </p:val>
                                        </p:tav>
                                        <p:tav tm="100000">
                                          <p:val>
                                            <p:strVal val="#ppt_w"/>
                                          </p:val>
                                        </p:tav>
                                      </p:tavLst>
                                    </p:anim>
                                    <p:anim calcmode="lin" valueType="num">
                                      <p:cBhvr>
                                        <p:cTn id="76" dur="2000" fill="hold"/>
                                        <p:tgtEl>
                                          <p:spTgt spid="17"/>
                                        </p:tgtEl>
                                        <p:attrNameLst>
                                          <p:attrName>ppt_h</p:attrName>
                                        </p:attrNameLst>
                                      </p:cBhvr>
                                      <p:tavLst>
                                        <p:tav tm="0">
                                          <p:val>
                                            <p:fltVal val="0"/>
                                          </p:val>
                                        </p:tav>
                                        <p:tav tm="100000">
                                          <p:val>
                                            <p:strVal val="#ppt_h"/>
                                          </p:val>
                                        </p:tav>
                                      </p:tavLst>
                                    </p:anim>
                                    <p:anim calcmode="lin" valueType="num">
                                      <p:cBhvr>
                                        <p:cTn id="77" dur="2000" fill="hold"/>
                                        <p:tgtEl>
                                          <p:spTgt spid="17"/>
                                        </p:tgtEl>
                                        <p:attrNameLst>
                                          <p:attrName>style.rotation</p:attrName>
                                        </p:attrNameLst>
                                      </p:cBhvr>
                                      <p:tavLst>
                                        <p:tav tm="0">
                                          <p:val>
                                            <p:fltVal val="90"/>
                                          </p:val>
                                        </p:tav>
                                        <p:tav tm="100000">
                                          <p:val>
                                            <p:fltVal val="0"/>
                                          </p:val>
                                        </p:tav>
                                      </p:tavLst>
                                    </p:anim>
                                    <p:animEffect transition="in" filter="fade">
                                      <p:cBhvr>
                                        <p:cTn id="78" dur="2000"/>
                                        <p:tgtEl>
                                          <p:spTgt spid="17"/>
                                        </p:tgtEl>
                                      </p:cBhvr>
                                    </p:animEffect>
                                  </p:childTnLst>
                                </p:cTn>
                              </p:par>
                            </p:childTnLst>
                          </p:cTn>
                        </p:par>
                        <p:par>
                          <p:cTn id="79" fill="hold">
                            <p:stCondLst>
                              <p:cond delay="2000"/>
                            </p:stCondLst>
                            <p:childTnLst>
                              <p:par>
                                <p:cTn id="80" presetID="6"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circle(in)">
                                      <p:cBhvr>
                                        <p:cTn id="82" dur="20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fade">
                                      <p:cBhvr>
                                        <p:cTn id="87" dur="1000"/>
                                        <p:tgtEl>
                                          <p:spTgt spid="4"/>
                                        </p:tgtEl>
                                      </p:cBhvr>
                                    </p:animEffect>
                                    <p:anim calcmode="lin" valueType="num">
                                      <p:cBhvr>
                                        <p:cTn id="88" dur="1000" fill="hold"/>
                                        <p:tgtEl>
                                          <p:spTgt spid="4"/>
                                        </p:tgtEl>
                                        <p:attrNameLst>
                                          <p:attrName>ppt_x</p:attrName>
                                        </p:attrNameLst>
                                      </p:cBhvr>
                                      <p:tavLst>
                                        <p:tav tm="0">
                                          <p:val>
                                            <p:strVal val="#ppt_x"/>
                                          </p:val>
                                        </p:tav>
                                        <p:tav tm="100000">
                                          <p:val>
                                            <p:strVal val="#ppt_x"/>
                                          </p:val>
                                        </p:tav>
                                      </p:tavLst>
                                    </p:anim>
                                    <p:anim calcmode="lin" valueType="num">
                                      <p:cBhvr>
                                        <p:cTn id="8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down)">
                                      <p:cBhvr>
                                        <p:cTn id="94" dur="500"/>
                                        <p:tgtEl>
                                          <p:spTgt spid="34"/>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down)">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down)">
                                      <p:cBhvr>
                                        <p:cTn id="110" dur="500"/>
                                        <p:tgtEl>
                                          <p:spTgt spid="3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down)">
                                      <p:cBhvr>
                                        <p:cTn id="1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4" fill="hold" display="0">
                  <p:stCondLst>
                    <p:cond delay="indefinite"/>
                  </p:stCondLst>
                  <p:endCondLst>
                    <p:cond evt="onStopAudio" delay="0">
                      <p:tgtEl>
                        <p:sldTgt/>
                      </p:tgtEl>
                    </p:cond>
                  </p:endCondLst>
                </p:cTn>
                <p:tgtEl>
                  <p:spTgt spid="5"/>
                </p:tgtEl>
              </p:cMediaNode>
            </p:audio>
            <p:audio>
              <p:cMediaNode vol="80000" showWhenStopped="0">
                <p:cTn id="115" fill="hold" display="0">
                  <p:stCondLst>
                    <p:cond delay="indefinite"/>
                  </p:stCondLst>
                  <p:endCondLst>
                    <p:cond evt="onStopAudio" delay="0">
                      <p:tgtEl>
                        <p:sldTgt/>
                      </p:tgtEl>
                    </p:cond>
                  </p:endCondLst>
                </p:cTn>
                <p:tgtEl>
                  <p:spTgt spid="30"/>
                </p:tgtEl>
              </p:cMediaNode>
            </p:audio>
            <p:audio>
              <p:cMediaNode vol="80000" showWhenStopped="0">
                <p:cTn id="116" fill="hold" display="0">
                  <p:stCondLst>
                    <p:cond delay="indefinite"/>
                  </p:stCondLst>
                  <p:endCondLst>
                    <p:cond evt="onStopAudio" delay="0">
                      <p:tgtEl>
                        <p:sldTgt/>
                      </p:tgtEl>
                    </p:cond>
                  </p:endCondLst>
                </p:cTn>
                <p:tgtEl>
                  <p:spTgt spid="31"/>
                </p:tgtEl>
              </p:cMediaNode>
            </p:audio>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20" grpId="0"/>
      <p:bldP spid="21" grpId="0"/>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4000"/>
                <a:lumOff val="96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Mississippi Community College Board</a:t>
            </a:r>
            <a:endParaRPr lang="en-US"/>
          </a:p>
        </p:txBody>
      </p:sp>
      <p:sp>
        <p:nvSpPr>
          <p:cNvPr id="3" name="Slide Number Placeholder 2"/>
          <p:cNvSpPr>
            <a:spLocks noGrp="1"/>
          </p:cNvSpPr>
          <p:nvPr>
            <p:ph type="sldNum" sz="quarter" idx="12"/>
          </p:nvPr>
        </p:nvSpPr>
        <p:spPr/>
        <p:txBody>
          <a:bodyPr/>
          <a:lstStyle/>
          <a:p>
            <a:fld id="{AC4209B9-DC60-4DA1-8089-374357A109B6}" type="slidenum">
              <a:rPr lang="en-US" smtClean="0"/>
              <a:t>18</a:t>
            </a:fld>
            <a:endParaRPr lang="en-US"/>
          </a:p>
        </p:txBody>
      </p:sp>
      <p:pic>
        <p:nvPicPr>
          <p:cNvPr id="4" name="Picture 3"/>
          <p:cNvPicPr>
            <a:picLocks noChangeAspect="1"/>
          </p:cNvPicPr>
          <p:nvPr/>
        </p:nvPicPr>
        <p:blipFill>
          <a:blip r:embed="rId5"/>
          <a:stretch>
            <a:fillRect/>
          </a:stretch>
        </p:blipFill>
        <p:spPr>
          <a:xfrm>
            <a:off x="2589212" y="1848574"/>
            <a:ext cx="7499021" cy="4392732"/>
          </a:xfrm>
          <a:prstGeom prst="rect">
            <a:avLst/>
          </a:prstGeom>
        </p:spPr>
      </p:pic>
      <p:sp>
        <p:nvSpPr>
          <p:cNvPr id="5" name="TextBox 4"/>
          <p:cNvSpPr txBox="1"/>
          <p:nvPr/>
        </p:nvSpPr>
        <p:spPr>
          <a:xfrm>
            <a:off x="1814513" y="673157"/>
            <a:ext cx="10086975" cy="369332"/>
          </a:xfrm>
          <a:prstGeom prst="rect">
            <a:avLst/>
          </a:prstGeom>
          <a:noFill/>
        </p:spPr>
        <p:txBody>
          <a:bodyPr wrap="square" rtlCol="0">
            <a:spAutoFit/>
          </a:bodyPr>
          <a:lstStyle/>
          <a:p>
            <a:r>
              <a:rPr lang="en-US" dirty="0" err="1" smtClean="0"/>
              <a:t>CutOff</a:t>
            </a:r>
            <a:r>
              <a:rPr lang="en-US" dirty="0" smtClean="0"/>
              <a:t> and Return Dates are fences!  Once set, no need adjusting!</a:t>
            </a:r>
            <a:endParaRPr lang="en-US" dirty="0"/>
          </a:p>
        </p:txBody>
      </p:sp>
      <p:sp>
        <p:nvSpPr>
          <p:cNvPr id="6" name="TextBox 5"/>
          <p:cNvSpPr txBox="1"/>
          <p:nvPr/>
        </p:nvSpPr>
        <p:spPr>
          <a:xfrm>
            <a:off x="1778794" y="1042489"/>
            <a:ext cx="10158412" cy="369332"/>
          </a:xfrm>
          <a:prstGeom prst="rect">
            <a:avLst/>
          </a:prstGeom>
          <a:noFill/>
        </p:spPr>
        <p:txBody>
          <a:bodyPr wrap="square" rtlCol="0">
            <a:spAutoFit/>
          </a:bodyPr>
          <a:lstStyle/>
          <a:p>
            <a:r>
              <a:rPr lang="en-US" dirty="0" smtClean="0"/>
              <a:t>Just worry about the cows inside the fence!</a:t>
            </a:r>
            <a:endParaRPr lang="en-US" dirty="0"/>
          </a:p>
        </p:txBody>
      </p:sp>
      <p:pic>
        <p:nvPicPr>
          <p:cNvPr id="8" name="Cow-moo-sounds">
            <a:hlinkClick r:id="" action="ppaction://media"/>
          </p:cNvPr>
          <p:cNvPicPr>
            <a:picLocks noChangeAspect="1"/>
          </p:cNvPicPr>
          <p:nvPr>
            <a:audioFile r:link="rId1"/>
            <p:extLst>
              <p:ext uri="{DAA4B4D4-6D71-4841-9C94-3DE7FCFB9230}">
                <p14:media xmlns:p14="http://schemas.microsoft.com/office/powerpoint/2010/main" r:embed="rId2">
                  <p14:trim st="3412" end="2769.025"/>
                </p14:media>
              </p:ext>
            </p:extLst>
          </p:nvPr>
        </p:nvPicPr>
        <p:blipFill>
          <a:blip r:embed="rId6"/>
          <a:stretch>
            <a:fillRect/>
          </a:stretch>
        </p:blipFill>
        <p:spPr>
          <a:xfrm>
            <a:off x="616895" y="4524351"/>
            <a:ext cx="609600" cy="609600"/>
          </a:xfrm>
          <a:prstGeom prst="rect">
            <a:avLst/>
          </a:prstGeom>
        </p:spPr>
      </p:pic>
      <p:sp>
        <p:nvSpPr>
          <p:cNvPr id="9" name="TextBox 8"/>
          <p:cNvSpPr txBox="1"/>
          <p:nvPr/>
        </p:nvSpPr>
        <p:spPr>
          <a:xfrm>
            <a:off x="1778794" y="1373742"/>
            <a:ext cx="10158412" cy="369332"/>
          </a:xfrm>
          <a:prstGeom prst="rect">
            <a:avLst/>
          </a:prstGeom>
          <a:noFill/>
        </p:spPr>
        <p:txBody>
          <a:bodyPr wrap="square" rtlCol="0">
            <a:spAutoFit/>
          </a:bodyPr>
          <a:lstStyle/>
          <a:p>
            <a:r>
              <a:rPr lang="en-US" dirty="0" smtClean="0"/>
              <a:t>Count the missing cows in the Audit pasture!</a:t>
            </a:r>
            <a:endParaRPr lang="en-US" dirty="0"/>
          </a:p>
        </p:txBody>
      </p:sp>
      <p:pic>
        <p:nvPicPr>
          <p:cNvPr id="7" name="get it dont get it">
            <a:hlinkClick r:id="" action="ppaction://media"/>
          </p:cNvPr>
          <p:cNvPicPr>
            <a:picLocks noChangeAspect="1"/>
          </p:cNvPicPr>
          <p:nvPr>
            <a:audioFile r:link="rId1"/>
            <p:extLst>
              <p:ext uri="{DAA4B4D4-6D71-4841-9C94-3DE7FCFB9230}">
                <p14:media xmlns:p14="http://schemas.microsoft.com/office/powerpoint/2010/main" r:embed="rId3">
                  <p14:trim end="2354.9375"/>
                </p14:media>
              </p:ext>
            </p:extLst>
          </p:nvPr>
        </p:nvPicPr>
        <p:blipFill>
          <a:blip r:embed="rId6"/>
          <a:stretch>
            <a:fillRect/>
          </a:stretch>
        </p:blipFill>
        <p:spPr>
          <a:xfrm>
            <a:off x="415636" y="2745509"/>
            <a:ext cx="609600" cy="609600"/>
          </a:xfrm>
          <a:prstGeom prst="rect">
            <a:avLst/>
          </a:prstGeom>
        </p:spPr>
      </p:pic>
    </p:spTree>
    <p:extLst>
      <p:ext uri="{BB962C8B-B14F-4D97-AF65-F5344CB8AC3E}">
        <p14:creationId xmlns:p14="http://schemas.microsoft.com/office/powerpoint/2010/main" val="4625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p:stCondLst>
                              <p:cond delay="1000"/>
                            </p:stCondLst>
                            <p:childTnLst>
                              <p:par>
                                <p:cTn id="20" presetID="1" presetClass="mediacall" presetSubtype="0" fill="hold" nodeType="afterEffect">
                                  <p:stCondLst>
                                    <p:cond delay="500"/>
                                  </p:stCondLst>
                                  <p:childTnLst>
                                    <p:cmd type="call" cmd="playFrom(0.0)">
                                      <p:cBhvr>
                                        <p:cTn id="21" dur="1067" fill="hold"/>
                                        <p:tgtEl>
                                          <p:spTgt spid="7"/>
                                        </p:tgtEl>
                                      </p:cBhvr>
                                    </p:cmd>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21" presetClass="entr" presetSubtype="1" fill="hold" nodeType="withEffect">
                                  <p:stCondLst>
                                    <p:cond delay="200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par>
                                <p:cTn id="33" presetID="1" presetClass="mediacall" presetSubtype="0" fill="hold" nodeType="withEffect">
                                  <p:stCondLst>
                                    <p:cond delay="0"/>
                                  </p:stCondLst>
                                  <p:childTnLst>
                                    <p:cmd type="call" cmd="playFrom(3)">
                                      <p:cBhvr>
                                        <p:cTn id="34" dur="81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5" repeatCount="2000" fill="hold" display="0">
                  <p:stCondLst>
                    <p:cond delay="indefinite"/>
                  </p:stCondLst>
                  <p:endCondLst>
                    <p:cond evt="onStopAudio" delay="0">
                      <p:tgtEl>
                        <p:sldTgt/>
                      </p:tgtEl>
                    </p:cond>
                  </p:endCondLst>
                </p:cTn>
                <p:tgtEl>
                  <p:spTgt spid="8"/>
                </p:tgtEl>
              </p:cMediaNode>
            </p:audio>
            <p:audio>
              <p:cMediaNode vol="100000" showWhenStopped="0">
                <p:cTn id="36" fill="hold" display="0">
                  <p:stCondLst>
                    <p:cond delay="indefinite"/>
                  </p:stCondLst>
                  <p:endCondLst>
                    <p:cond evt="onStopAudio" delay="0">
                      <p:tgtEl>
                        <p:sldTgt/>
                      </p:tgtEl>
                    </p:cond>
                  </p:endCondLst>
                </p:cTn>
                <p:tgtEl>
                  <p:spTgt spid="7"/>
                </p:tgtEl>
              </p:cMediaNode>
            </p:audio>
          </p:childTnLst>
        </p:cTn>
      </p:par>
    </p:tnLst>
    <p:bldLst>
      <p:bldP spid="5"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Mississippi Community College Board</a:t>
            </a:r>
            <a:endParaRPr lang="en-US" dirty="0"/>
          </a:p>
        </p:txBody>
      </p:sp>
      <p:sp>
        <p:nvSpPr>
          <p:cNvPr id="3" name="Slide Number Placeholder 2"/>
          <p:cNvSpPr>
            <a:spLocks noGrp="1"/>
          </p:cNvSpPr>
          <p:nvPr>
            <p:ph type="sldNum" sz="quarter" idx="12"/>
          </p:nvPr>
        </p:nvSpPr>
        <p:spPr/>
        <p:txBody>
          <a:bodyPr/>
          <a:lstStyle/>
          <a:p>
            <a:fld id="{AC4209B9-DC60-4DA1-8089-374357A109B6}" type="slidenum">
              <a:rPr lang="en-US" smtClean="0"/>
              <a:t>19</a:t>
            </a:fld>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153" y="1255085"/>
            <a:ext cx="11976847" cy="307220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152" y="1255085"/>
            <a:ext cx="11976847" cy="307220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811" y="1255085"/>
            <a:ext cx="12041188" cy="3072205"/>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809" y="1255085"/>
            <a:ext cx="12041189" cy="3072205"/>
          </a:xfrm>
          <a:prstGeom prst="rect">
            <a:avLst/>
          </a:prstGeom>
        </p:spPr>
      </p:pic>
      <p:sp>
        <p:nvSpPr>
          <p:cNvPr id="9" name="TextBox 8"/>
          <p:cNvSpPr txBox="1"/>
          <p:nvPr/>
        </p:nvSpPr>
        <p:spPr>
          <a:xfrm>
            <a:off x="1761016" y="4327290"/>
            <a:ext cx="9723848" cy="369332"/>
          </a:xfrm>
          <a:prstGeom prst="rect">
            <a:avLst/>
          </a:prstGeom>
          <a:noFill/>
        </p:spPr>
        <p:txBody>
          <a:bodyPr wrap="square" rtlCol="0">
            <a:spAutoFit/>
          </a:bodyPr>
          <a:lstStyle/>
          <a:p>
            <a:r>
              <a:rPr lang="en-US" dirty="0" smtClean="0"/>
              <a:t>Notice, that </a:t>
            </a:r>
            <a:r>
              <a:rPr lang="en-US" dirty="0" err="1" smtClean="0"/>
              <a:t>CutOff</a:t>
            </a:r>
            <a:r>
              <a:rPr lang="en-US" dirty="0" smtClean="0"/>
              <a:t> date does NOT coincide with last class day within Audit period</a:t>
            </a:r>
            <a:endParaRPr lang="en-US" dirty="0"/>
          </a:p>
        </p:txBody>
      </p:sp>
      <p:sp>
        <p:nvSpPr>
          <p:cNvPr id="10" name="Down Arrow 9"/>
          <p:cNvSpPr/>
          <p:nvPr/>
        </p:nvSpPr>
        <p:spPr>
          <a:xfrm>
            <a:off x="8585398" y="910840"/>
            <a:ext cx="989703" cy="34424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0495161" y="910839"/>
            <a:ext cx="989703" cy="344245"/>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761016" y="5629275"/>
            <a:ext cx="3602274" cy="369332"/>
          </a:xfrm>
          <a:prstGeom prst="rect">
            <a:avLst/>
          </a:prstGeom>
          <a:noFill/>
        </p:spPr>
        <p:txBody>
          <a:bodyPr wrap="square" rtlCol="0">
            <a:spAutoFit/>
          </a:bodyPr>
          <a:lstStyle/>
          <a:p>
            <a:r>
              <a:rPr lang="en-US" dirty="0" smtClean="0"/>
              <a:t>So, do we move the FENCE ?? </a:t>
            </a:r>
            <a:endParaRPr lang="en-US" dirty="0"/>
          </a:p>
        </p:txBody>
      </p:sp>
      <p:sp>
        <p:nvSpPr>
          <p:cNvPr id="14" name="TextBox 13"/>
          <p:cNvSpPr txBox="1"/>
          <p:nvPr/>
        </p:nvSpPr>
        <p:spPr>
          <a:xfrm>
            <a:off x="5657850" y="5629275"/>
            <a:ext cx="2371725" cy="584775"/>
          </a:xfrm>
          <a:prstGeom prst="rect">
            <a:avLst/>
          </a:prstGeom>
          <a:noFill/>
        </p:spPr>
        <p:txBody>
          <a:bodyPr wrap="square" rtlCol="0">
            <a:spAutoFit/>
          </a:bodyPr>
          <a:lstStyle/>
          <a:p>
            <a:endParaRPr lang="en-US" sz="3200" dirty="0"/>
          </a:p>
        </p:txBody>
      </p:sp>
      <p:sp>
        <p:nvSpPr>
          <p:cNvPr id="15" name="Rectangle 14"/>
          <p:cNvSpPr/>
          <p:nvPr/>
        </p:nvSpPr>
        <p:spPr>
          <a:xfrm>
            <a:off x="7286645" y="5381477"/>
            <a:ext cx="1298753" cy="923330"/>
          </a:xfrm>
          <a:prstGeom prst="rect">
            <a:avLst/>
          </a:prstGeom>
          <a:noFill/>
        </p:spPr>
        <p:txBody>
          <a:bodyPr wrap="none" lIns="91440" tIns="45720" rIns="91440" bIns="45720">
            <a:prstTxWarp prst="textFadeDown">
              <a:avLst/>
            </a:prstTxWarp>
            <a:spAutoFit/>
          </a:bodyPr>
          <a:lstStyle/>
          <a:p>
            <a:pPr algn="ctr"/>
            <a:r>
              <a:rPr lang="en-US" sz="5400" dirty="0" smtClean="0">
                <a:ln w="0">
                  <a:noFill/>
                </a:ln>
                <a:solidFill>
                  <a:srgbClr val="FF0000"/>
                </a:solidFill>
                <a:effectLst>
                  <a:outerShdw blurRad="38100" dist="25400" dir="5400000" algn="ctr" rotWithShape="0">
                    <a:srgbClr val="6E747A">
                      <a:alpha val="43000"/>
                    </a:srgbClr>
                  </a:outerShdw>
                </a:effectLst>
              </a:rPr>
              <a:t>NO</a:t>
            </a:r>
            <a:endParaRPr lang="en-US" sz="5400" b="0" cap="none" spc="0" dirty="0">
              <a:ln w="0">
                <a:noFill/>
              </a:ln>
              <a:solidFill>
                <a:srgbClr val="FF0000"/>
              </a:solidFill>
              <a:effectLst>
                <a:outerShdw blurRad="38100" dist="25400" dir="5400000" algn="ctr" rotWithShape="0">
                  <a:srgbClr val="6E747A">
                    <a:alpha val="43000"/>
                  </a:srgbClr>
                </a:outerShdw>
              </a:effectLst>
            </a:endParaRPr>
          </a:p>
        </p:txBody>
      </p:sp>
      <p:sp>
        <p:nvSpPr>
          <p:cNvPr id="16" name="Rectangle 15"/>
          <p:cNvSpPr/>
          <p:nvPr/>
        </p:nvSpPr>
        <p:spPr>
          <a:xfrm>
            <a:off x="5363290" y="5381477"/>
            <a:ext cx="1298753" cy="923330"/>
          </a:xfrm>
          <a:prstGeom prst="rect">
            <a:avLst/>
          </a:prstGeom>
          <a:noFill/>
        </p:spPr>
        <p:txBody>
          <a:bodyPr wrap="none" lIns="91440" tIns="45720" rIns="91440" bIns="45720">
            <a:prstTxWarp prst="textFadeUp">
              <a:avLst/>
            </a:prstTxWarp>
            <a:spAutoFit/>
          </a:bodyPr>
          <a:lstStyle/>
          <a:p>
            <a:pPr algn="ctr"/>
            <a:r>
              <a:rPr lang="en-US" sz="5400" dirty="0" smtClean="0">
                <a:ln w="0">
                  <a:noFill/>
                </a:ln>
                <a:solidFill>
                  <a:srgbClr val="FF0000"/>
                </a:solidFill>
                <a:effectLst>
                  <a:outerShdw blurRad="38100" dist="25400" dir="5400000" algn="ctr" rotWithShape="0">
                    <a:srgbClr val="6E747A">
                      <a:alpha val="43000"/>
                    </a:srgbClr>
                  </a:outerShdw>
                </a:effectLst>
              </a:rPr>
              <a:t>NO</a:t>
            </a:r>
            <a:endParaRPr lang="en-US" sz="5400" b="0" cap="none" spc="0" dirty="0">
              <a:ln w="0">
                <a:noFill/>
              </a:ln>
              <a:solidFill>
                <a:srgbClr val="FF0000"/>
              </a:solidFill>
              <a:effectLst>
                <a:outerShdw blurRad="38100" dist="25400" dir="5400000" algn="ctr" rotWithShape="0">
                  <a:srgbClr val="6E747A">
                    <a:alpha val="43000"/>
                  </a:srgbClr>
                </a:outerShdw>
              </a:effectLst>
            </a:endParaRPr>
          </a:p>
        </p:txBody>
      </p:sp>
      <p:sp>
        <p:nvSpPr>
          <p:cNvPr id="17" name="TextBox 16"/>
          <p:cNvSpPr txBox="1"/>
          <p:nvPr/>
        </p:nvSpPr>
        <p:spPr>
          <a:xfrm>
            <a:off x="1761016" y="4886325"/>
            <a:ext cx="9368947" cy="369332"/>
          </a:xfrm>
          <a:prstGeom prst="rect">
            <a:avLst/>
          </a:prstGeom>
          <a:noFill/>
        </p:spPr>
        <p:txBody>
          <a:bodyPr wrap="square" rtlCol="0">
            <a:spAutoFit/>
          </a:bodyPr>
          <a:lstStyle/>
          <a:p>
            <a:r>
              <a:rPr lang="en-US" dirty="0" smtClean="0"/>
              <a:t>Neither does the Return date…</a:t>
            </a:r>
            <a:endParaRPr lang="en-US" dirty="0"/>
          </a:p>
        </p:txBody>
      </p:sp>
      <p:pic>
        <p:nvPicPr>
          <p:cNvPr id="18" name="Cow-moo-sou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29963" y="5909250"/>
            <a:ext cx="609600" cy="609600"/>
          </a:xfrm>
          <a:prstGeom prst="rect">
            <a:avLst/>
          </a:prstGeom>
        </p:spPr>
      </p:pic>
      <p:pic>
        <p:nvPicPr>
          <p:cNvPr id="7" name="asian-go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44280" y="4696622"/>
            <a:ext cx="609600" cy="609600"/>
          </a:xfrm>
          <a:prstGeom prst="rect">
            <a:avLst/>
          </a:prstGeom>
        </p:spPr>
      </p:pic>
      <p:pic>
        <p:nvPicPr>
          <p:cNvPr id="19" name="asian-gong">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02530" y="5590527"/>
            <a:ext cx="609600" cy="609600"/>
          </a:xfrm>
          <a:prstGeom prst="rect">
            <a:avLst/>
          </a:prstGeom>
        </p:spPr>
      </p:pic>
    </p:spTree>
    <p:extLst>
      <p:ext uri="{BB962C8B-B14F-4D97-AF65-F5344CB8AC3E}">
        <p14:creationId xmlns:p14="http://schemas.microsoft.com/office/powerpoint/2010/main" val="4531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 presetClass="mediacall" presetSubtype="0" fill="hold" nodeType="afterEffect">
                                  <p:stCondLst>
                                    <p:cond delay="250"/>
                                  </p:stCondLst>
                                  <p:childTnLst>
                                    <p:cmd type="call" cmd="playFrom(0.0)">
                                      <p:cBhvr>
                                        <p:cTn id="31" dur="2586" fill="hold"/>
                                        <p:tgtEl>
                                          <p:spTgt spid="7"/>
                                        </p:tgtEl>
                                      </p:cBhvr>
                                    </p:cmd>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1" presetClass="mediacall" presetSubtype="0" fill="hold" nodeType="afterEffect">
                                  <p:stCondLst>
                                    <p:cond delay="250"/>
                                  </p:stCondLst>
                                  <p:childTnLst>
                                    <p:cmd type="call" cmd="playFrom(0.0)">
                                      <p:cBhvr>
                                        <p:cTn id="44" dur="2586" fill="hold"/>
                                        <p:tgtEl>
                                          <p:spTgt spid="19"/>
                                        </p:tgtEl>
                                      </p:cBhvr>
                                    </p:cmd>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anim calcmode="lin" valueType="num">
                                      <p:cBhvr>
                                        <p:cTn id="50" dur="2000" fill="hold"/>
                                        <p:tgtEl>
                                          <p:spTgt spid="13"/>
                                        </p:tgtEl>
                                        <p:attrNameLst>
                                          <p:attrName>ppt_w</p:attrName>
                                        </p:attrNameLst>
                                      </p:cBhvr>
                                      <p:tavLst>
                                        <p:tav tm="0" fmla="#ppt_w*sin(2.5*pi*$)">
                                          <p:val>
                                            <p:fltVal val="0"/>
                                          </p:val>
                                        </p:tav>
                                        <p:tav tm="100000">
                                          <p:val>
                                            <p:fltVal val="1"/>
                                          </p:val>
                                        </p:tav>
                                      </p:tavLst>
                                    </p:anim>
                                    <p:anim calcmode="lin" valueType="num">
                                      <p:cBhvr>
                                        <p:cTn id="5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2000" fill="hold"/>
                                        <p:tgtEl>
                                          <p:spTgt spid="16"/>
                                        </p:tgtEl>
                                        <p:attrNameLst>
                                          <p:attrName>ppt_w</p:attrName>
                                        </p:attrNameLst>
                                      </p:cBhvr>
                                      <p:tavLst>
                                        <p:tav tm="0">
                                          <p:val>
                                            <p:fltVal val="0"/>
                                          </p:val>
                                        </p:tav>
                                        <p:tav tm="100000">
                                          <p:val>
                                            <p:strVal val="#ppt_w"/>
                                          </p:val>
                                        </p:tav>
                                      </p:tavLst>
                                    </p:anim>
                                    <p:anim calcmode="lin" valueType="num">
                                      <p:cBhvr>
                                        <p:cTn id="57" dur="2000" fill="hold"/>
                                        <p:tgtEl>
                                          <p:spTgt spid="16"/>
                                        </p:tgtEl>
                                        <p:attrNameLst>
                                          <p:attrName>ppt_h</p:attrName>
                                        </p:attrNameLst>
                                      </p:cBhvr>
                                      <p:tavLst>
                                        <p:tav tm="0">
                                          <p:val>
                                            <p:fltVal val="0"/>
                                          </p:val>
                                        </p:tav>
                                        <p:tav tm="100000">
                                          <p:val>
                                            <p:strVal val="#ppt_h"/>
                                          </p:val>
                                        </p:tav>
                                      </p:tavLst>
                                    </p:anim>
                                    <p:anim calcmode="lin" valueType="num">
                                      <p:cBhvr>
                                        <p:cTn id="58" dur="2000" fill="hold"/>
                                        <p:tgtEl>
                                          <p:spTgt spid="16"/>
                                        </p:tgtEl>
                                        <p:attrNameLst>
                                          <p:attrName>style.rotation</p:attrName>
                                        </p:attrNameLst>
                                      </p:cBhvr>
                                      <p:tavLst>
                                        <p:tav tm="0">
                                          <p:val>
                                            <p:fltVal val="90"/>
                                          </p:val>
                                        </p:tav>
                                        <p:tav tm="100000">
                                          <p:val>
                                            <p:fltVal val="0"/>
                                          </p:val>
                                        </p:tav>
                                      </p:tavLst>
                                    </p:anim>
                                    <p:animEffect transition="in" filter="fade">
                                      <p:cBhvr>
                                        <p:cTn id="59" dur="2000"/>
                                        <p:tgtEl>
                                          <p:spTgt spid="16"/>
                                        </p:tgtEl>
                                      </p:cBhvr>
                                    </p:animEffect>
                                  </p:childTnLst>
                                </p:cTn>
                              </p:par>
                              <p:par>
                                <p:cTn id="60" presetID="1" presetClass="mediacall" presetSubtype="0" fill="hold" nodeType="withEffect">
                                  <p:stCondLst>
                                    <p:cond delay="0"/>
                                  </p:stCondLst>
                                  <p:childTnLst>
                                    <p:cmd type="call" cmd="playFrom(0.0)">
                                      <p:cBhvr>
                                        <p:cTn id="61" dur="11102" fill="hold"/>
                                        <p:tgtEl>
                                          <p:spTgt spid="18"/>
                                        </p:tgtEl>
                                      </p:cBhvr>
                                    </p:cmd>
                                  </p:childTnLst>
                                </p:cTn>
                              </p:par>
                            </p:childTnLst>
                          </p:cTn>
                        </p:par>
                        <p:par>
                          <p:cTn id="62" fill="hold">
                            <p:stCondLst>
                              <p:cond delay="11102"/>
                            </p:stCondLst>
                            <p:childTnLst>
                              <p:par>
                                <p:cTn id="63" presetID="31" presetClass="entr" presetSubtype="0" fill="hold" grpId="0" nodeType="afterEffect">
                                  <p:stCondLst>
                                    <p:cond delay="50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000" fill="hold"/>
                                        <p:tgtEl>
                                          <p:spTgt spid="15"/>
                                        </p:tgtEl>
                                        <p:attrNameLst>
                                          <p:attrName>ppt_w</p:attrName>
                                        </p:attrNameLst>
                                      </p:cBhvr>
                                      <p:tavLst>
                                        <p:tav tm="0">
                                          <p:val>
                                            <p:fltVal val="0"/>
                                          </p:val>
                                        </p:tav>
                                        <p:tav tm="100000">
                                          <p:val>
                                            <p:strVal val="#ppt_w"/>
                                          </p:val>
                                        </p:tav>
                                      </p:tavLst>
                                    </p:anim>
                                    <p:anim calcmode="lin" valueType="num">
                                      <p:cBhvr>
                                        <p:cTn id="66" dur="2000" fill="hold"/>
                                        <p:tgtEl>
                                          <p:spTgt spid="15"/>
                                        </p:tgtEl>
                                        <p:attrNameLst>
                                          <p:attrName>ppt_h</p:attrName>
                                        </p:attrNameLst>
                                      </p:cBhvr>
                                      <p:tavLst>
                                        <p:tav tm="0">
                                          <p:val>
                                            <p:fltVal val="0"/>
                                          </p:val>
                                        </p:tav>
                                        <p:tav tm="100000">
                                          <p:val>
                                            <p:strVal val="#ppt_h"/>
                                          </p:val>
                                        </p:tav>
                                      </p:tavLst>
                                    </p:anim>
                                    <p:anim calcmode="lin" valueType="num">
                                      <p:cBhvr>
                                        <p:cTn id="67" dur="2000" fill="hold"/>
                                        <p:tgtEl>
                                          <p:spTgt spid="15"/>
                                        </p:tgtEl>
                                        <p:attrNameLst>
                                          <p:attrName>style.rotation</p:attrName>
                                        </p:attrNameLst>
                                      </p:cBhvr>
                                      <p:tavLst>
                                        <p:tav tm="0">
                                          <p:val>
                                            <p:fltVal val="90"/>
                                          </p:val>
                                        </p:tav>
                                        <p:tav tm="100000">
                                          <p:val>
                                            <p:fltVal val="0"/>
                                          </p:val>
                                        </p:tav>
                                      </p:tavLst>
                                    </p:anim>
                                    <p:animEffect transition="in" filter="fade">
                                      <p:cBhvr>
                                        <p:cTn id="6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69" fill="hold" display="0">
                  <p:stCondLst>
                    <p:cond delay="indefinite"/>
                  </p:stCondLst>
                  <p:endCondLst>
                    <p:cond evt="onStopAudio" delay="0">
                      <p:tgtEl>
                        <p:sldTgt/>
                      </p:tgtEl>
                    </p:cond>
                  </p:endCondLst>
                </p:cTn>
                <p:tgtEl>
                  <p:spTgt spid="18"/>
                </p:tgtEl>
              </p:cMediaNode>
            </p:audio>
            <p:audio>
              <p:cMediaNode vol="80000" showWhenStopped="0">
                <p:cTn id="70" fill="hold" display="0">
                  <p:stCondLst>
                    <p:cond delay="indefinite"/>
                  </p:stCondLst>
                  <p:endCondLst>
                    <p:cond evt="onStopAudio" delay="0">
                      <p:tgtEl>
                        <p:sldTgt/>
                      </p:tgtEl>
                    </p:cond>
                  </p:endCondLst>
                </p:cTn>
                <p:tgtEl>
                  <p:spTgt spid="7"/>
                </p:tgtEl>
              </p:cMediaNode>
            </p:audio>
            <p:audio>
              <p:cMediaNode vol="80000" showWhenStopped="0">
                <p:cTn id="71" fill="hold" display="0">
                  <p:stCondLst>
                    <p:cond delay="indefinite"/>
                  </p:stCondLst>
                  <p:endCondLst>
                    <p:cond evt="onStopAudio" delay="0">
                      <p:tgtEl>
                        <p:sldTgt/>
                      </p:tgtEl>
                    </p:cond>
                  </p:endCondLst>
                </p:cTn>
                <p:tgtEl>
                  <p:spTgt spid="19"/>
                </p:tgtEl>
              </p:cMediaNode>
            </p:audio>
          </p:childTnLst>
        </p:cTn>
      </p:par>
    </p:tnLst>
    <p:bldLst>
      <p:bldP spid="9" grpId="0"/>
      <p:bldP spid="10" grpId="0" animBg="1"/>
      <p:bldP spid="12" grpId="0" animBg="1"/>
      <p:bldP spid="13"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a:t>
            </a:r>
            <a:endParaRPr lang="en-US" dirty="0"/>
          </a:p>
        </p:txBody>
      </p:sp>
      <p:sp>
        <p:nvSpPr>
          <p:cNvPr id="3" name="Content Placeholder 2"/>
          <p:cNvSpPr>
            <a:spLocks noGrp="1"/>
          </p:cNvSpPr>
          <p:nvPr>
            <p:ph idx="1"/>
          </p:nvPr>
        </p:nvSpPr>
        <p:spPr>
          <a:xfrm>
            <a:off x="2589212" y="2133600"/>
            <a:ext cx="9378670" cy="3914931"/>
          </a:xfrm>
        </p:spPr>
        <p:txBody>
          <a:bodyPr>
            <a:normAutofit/>
          </a:bodyPr>
          <a:lstStyle/>
          <a:p>
            <a:r>
              <a:rPr lang="en-US" dirty="0" smtClean="0"/>
              <a:t>State law says that student must be in attendance for 6 weeks or equivalent</a:t>
            </a:r>
          </a:p>
          <a:p>
            <a:r>
              <a:rPr lang="en-US" dirty="0" smtClean="0"/>
              <a:t>Law was written back in the 60’s or 70’s when terms were regularly 18 weeks</a:t>
            </a:r>
          </a:p>
          <a:p>
            <a:r>
              <a:rPr lang="en-US" dirty="0" smtClean="0"/>
              <a:t>To easily codify scripts and programs use 1/3 (6 out of 18 weeks)</a:t>
            </a:r>
          </a:p>
          <a:p>
            <a:r>
              <a:rPr lang="en-US" dirty="0" smtClean="0"/>
              <a:t>This becomes the </a:t>
            </a:r>
            <a:r>
              <a:rPr lang="en-US" dirty="0" smtClean="0"/>
              <a:t>Audit </a:t>
            </a:r>
            <a:r>
              <a:rPr lang="en-US" dirty="0" smtClean="0"/>
              <a:t>Period</a:t>
            </a:r>
          </a:p>
          <a:p>
            <a:r>
              <a:rPr lang="en-US" dirty="0" err="1" smtClean="0"/>
              <a:t>CutOff</a:t>
            </a:r>
            <a:r>
              <a:rPr lang="en-US" dirty="0" smtClean="0"/>
              <a:t> date is the last date of the Audit Period</a:t>
            </a:r>
          </a:p>
          <a:p>
            <a:r>
              <a:rPr lang="en-US" dirty="0" smtClean="0"/>
              <a:t>Community </a:t>
            </a:r>
            <a:r>
              <a:rPr lang="en-US" dirty="0" smtClean="0"/>
              <a:t>colleges can request reimbursement for ‘attended’ classes</a:t>
            </a:r>
          </a:p>
          <a:p>
            <a:pPr lvl="1"/>
            <a:r>
              <a:rPr lang="en-US" dirty="0" smtClean="0"/>
              <a:t>CC </a:t>
            </a:r>
            <a:r>
              <a:rPr lang="en-US" dirty="0" smtClean="0"/>
              <a:t>cannot request reimbursement if student is deemed ‘not in attendance</a:t>
            </a:r>
            <a:r>
              <a:rPr lang="en-US" dirty="0" smtClean="0"/>
              <a:t>’</a:t>
            </a:r>
          </a:p>
          <a:p>
            <a:pPr lvl="1"/>
            <a:r>
              <a:rPr lang="en-US" dirty="0" smtClean="0"/>
              <a:t>Appropriation Bill – SB 3015 from the 2019 Regular Session</a:t>
            </a:r>
            <a:endParaRPr lang="en-US" dirty="0" smtClean="0"/>
          </a:p>
        </p:txBody>
      </p:sp>
      <p:sp>
        <p:nvSpPr>
          <p:cNvPr id="4" name="Footer Placeholder 3"/>
          <p:cNvSpPr>
            <a:spLocks noGrp="1"/>
          </p:cNvSpPr>
          <p:nvPr>
            <p:ph type="ftr" sz="quarter" idx="11"/>
          </p:nvPr>
        </p:nvSpPr>
        <p:spPr>
          <a:xfrm>
            <a:off x="2589213" y="6135808"/>
            <a:ext cx="4198766" cy="365125"/>
          </a:xfrm>
        </p:spPr>
        <p:txBody>
          <a:bodyPr/>
          <a:lstStyle/>
          <a:p>
            <a:r>
              <a:rPr lang="en-US" dirty="0" smtClean="0"/>
              <a:t>Mississippi Community College Board</a:t>
            </a:r>
            <a:endParaRPr lang="en-US" dirty="0"/>
          </a:p>
        </p:txBody>
      </p:sp>
      <p:sp>
        <p:nvSpPr>
          <p:cNvPr id="5" name="Slide Number Placeholder 4"/>
          <p:cNvSpPr>
            <a:spLocks noGrp="1"/>
          </p:cNvSpPr>
          <p:nvPr>
            <p:ph type="sldNum" sz="quarter" idx="12"/>
          </p:nvPr>
        </p:nvSpPr>
        <p:spPr/>
        <p:txBody>
          <a:bodyPr/>
          <a:lstStyle/>
          <a:p>
            <a:fld id="{AC4209B9-DC60-4DA1-8089-374357A109B6}" type="slidenum">
              <a:rPr lang="en-US" smtClean="0"/>
              <a:t>2</a:t>
            </a:fld>
            <a:endParaRPr lang="en-US"/>
          </a:p>
        </p:txBody>
      </p:sp>
    </p:spTree>
    <p:extLst>
      <p:ext uri="{BB962C8B-B14F-4D97-AF65-F5344CB8AC3E}">
        <p14:creationId xmlns:p14="http://schemas.microsoft.com/office/powerpoint/2010/main" val="4513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Mississippi Community College Board</a:t>
            </a:r>
            <a:endParaRPr lang="en-US"/>
          </a:p>
        </p:txBody>
      </p:sp>
      <p:sp>
        <p:nvSpPr>
          <p:cNvPr id="3" name="Slide Number Placeholder 2"/>
          <p:cNvSpPr>
            <a:spLocks noGrp="1"/>
          </p:cNvSpPr>
          <p:nvPr>
            <p:ph type="sldNum" sz="quarter" idx="12"/>
          </p:nvPr>
        </p:nvSpPr>
        <p:spPr/>
        <p:txBody>
          <a:bodyPr/>
          <a:lstStyle/>
          <a:p>
            <a:fld id="{AC4209B9-DC60-4DA1-8089-374357A109B6}" type="slidenum">
              <a:rPr lang="en-US" smtClean="0"/>
              <a:t>20</a:t>
            </a:fld>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1579" y="0"/>
            <a:ext cx="9447425"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3867" y="0"/>
            <a:ext cx="9447425" cy="6858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9579" y="0"/>
            <a:ext cx="9447425" cy="68580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4182" y="0"/>
            <a:ext cx="9447425" cy="685800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22629" y="0"/>
            <a:ext cx="9447425" cy="68580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20538" y="0"/>
            <a:ext cx="9447425" cy="685800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2269" y="0"/>
            <a:ext cx="9447425" cy="6858000"/>
          </a:xfrm>
          <a:prstGeom prst="rect">
            <a:avLst/>
          </a:prstGeom>
        </p:spPr>
      </p:pic>
      <p:pic>
        <p:nvPicPr>
          <p:cNvPr id="13" name="Cow-moo-sounds">
            <a:hlinkClick r:id="" action="ppaction://media"/>
          </p:cNvPr>
          <p:cNvPicPr>
            <a:picLocks noChangeAspect="1"/>
          </p:cNvPicPr>
          <p:nvPr>
            <a:audioFile r:link="rId1"/>
            <p:extLst>
              <p:ext uri="{DAA4B4D4-6D71-4841-9C94-3DE7FCFB9230}">
                <p14:media xmlns:p14="http://schemas.microsoft.com/office/powerpoint/2010/main" r:embed="rId2">
                  <p14:trim st="6093" end="2986.025"/>
                </p14:media>
              </p:ext>
            </p:extLst>
          </p:nvPr>
        </p:nvPicPr>
        <p:blipFill>
          <a:blip r:embed="rId13"/>
          <a:stretch>
            <a:fillRect/>
          </a:stretch>
        </p:blipFill>
        <p:spPr>
          <a:xfrm>
            <a:off x="254150" y="3429000"/>
            <a:ext cx="609600" cy="609600"/>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2629" y="0"/>
            <a:ext cx="9447425" cy="6858000"/>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27802" y="0"/>
            <a:ext cx="9447425" cy="6858000"/>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19578" y="0"/>
            <a:ext cx="9447425" cy="685800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26249" y="0"/>
            <a:ext cx="9447425" cy="6858000"/>
          </a:xfrm>
          <a:prstGeom prst="rect">
            <a:avLst/>
          </a:prstGeom>
        </p:spPr>
      </p:pic>
      <p:pic>
        <p:nvPicPr>
          <p:cNvPr id="20" name="Cow-moo-sounds">
            <a:hlinkClick r:id="" action="ppaction://media"/>
          </p:cNvPr>
          <p:cNvPicPr>
            <a:picLocks noChangeAspect="1"/>
          </p:cNvPicPr>
          <p:nvPr>
            <a:audioFile r:link="rId1"/>
            <p:extLst>
              <p:ext uri="{DAA4B4D4-6D71-4841-9C94-3DE7FCFB9230}">
                <p14:media xmlns:p14="http://schemas.microsoft.com/office/powerpoint/2010/main" r:embed="rId2">
                  <p14:trim st="6037" end="3125.025"/>
                </p14:media>
              </p:ext>
            </p:extLst>
          </p:nvPr>
        </p:nvPicPr>
        <p:blipFill>
          <a:blip r:embed="rId13"/>
          <a:stretch>
            <a:fillRect/>
          </a:stretch>
        </p:blipFill>
        <p:spPr>
          <a:xfrm>
            <a:off x="312095" y="4392082"/>
            <a:ext cx="609600" cy="609600"/>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22630" y="0"/>
            <a:ext cx="9447425" cy="6858000"/>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22630" y="0"/>
            <a:ext cx="9447425" cy="6858000"/>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22630" y="0"/>
            <a:ext cx="9447425" cy="6858000"/>
          </a:xfrm>
          <a:prstGeom prst="rect">
            <a:avLst/>
          </a:prstGeom>
        </p:spPr>
      </p:pic>
      <p:pic>
        <p:nvPicPr>
          <p:cNvPr id="25" name="Cow-moo-sounds">
            <a:hlinkClick r:id="" action="ppaction://media"/>
          </p:cNvPr>
          <p:cNvPicPr>
            <a:picLocks noChangeAspect="1"/>
          </p:cNvPicPr>
          <p:nvPr>
            <a:audioFile r:link="rId1"/>
            <p:extLst>
              <p:ext uri="{DAA4B4D4-6D71-4841-9C94-3DE7FCFB9230}">
                <p14:media xmlns:p14="http://schemas.microsoft.com/office/powerpoint/2010/main" r:embed="rId2">
                  <p14:trim st="6254" end="3107.025"/>
                </p14:media>
              </p:ext>
            </p:extLst>
          </p:nvPr>
        </p:nvPicPr>
        <p:blipFill>
          <a:blip r:embed="rId13"/>
          <a:stretch>
            <a:fillRect/>
          </a:stretch>
        </p:blipFill>
        <p:spPr>
          <a:xfrm>
            <a:off x="202237" y="5267632"/>
            <a:ext cx="609600" cy="609600"/>
          </a:xfrm>
          <a:prstGeom prst="rect">
            <a:avLst/>
          </a:prstGeom>
        </p:spPr>
      </p:pic>
      <p:pic>
        <p:nvPicPr>
          <p:cNvPr id="26" name="Picture 2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327036" y="0"/>
            <a:ext cx="9447425" cy="6858000"/>
          </a:xfrm>
          <a:prstGeom prst="rect">
            <a:avLst/>
          </a:prstGeom>
        </p:spPr>
      </p:pic>
      <p:pic>
        <p:nvPicPr>
          <p:cNvPr id="27" name="Picture 2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19867" y="0"/>
            <a:ext cx="9447425" cy="6858000"/>
          </a:xfrm>
          <a:prstGeom prst="rect">
            <a:avLst/>
          </a:prstGeom>
        </p:spPr>
      </p:pic>
      <p:pic>
        <p:nvPicPr>
          <p:cNvPr id="28" name="Picture 2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22630" y="0"/>
            <a:ext cx="9447425" cy="6858000"/>
          </a:xfrm>
          <a:prstGeom prst="rect">
            <a:avLst/>
          </a:prstGeom>
        </p:spPr>
      </p:pic>
      <p:pic>
        <p:nvPicPr>
          <p:cNvPr id="29" name="Cow-moo-sounds">
            <a:hlinkClick r:id="" action="ppaction://media"/>
          </p:cNvPr>
          <p:cNvPicPr>
            <a:picLocks noChangeAspect="1"/>
          </p:cNvPicPr>
          <p:nvPr>
            <a:audioFile r:link="rId1"/>
            <p:extLst>
              <p:ext uri="{DAA4B4D4-6D71-4841-9C94-3DE7FCFB9230}">
                <p14:media xmlns:p14="http://schemas.microsoft.com/office/powerpoint/2010/main" r:embed="rId2">
                  <p14:trim st="3925" end="5906.025"/>
                </p14:media>
              </p:ext>
            </p:extLst>
          </p:nvPr>
        </p:nvPicPr>
        <p:blipFill>
          <a:blip r:embed="rId13"/>
          <a:stretch>
            <a:fillRect/>
          </a:stretch>
        </p:blipFill>
        <p:spPr>
          <a:xfrm>
            <a:off x="312095" y="6143182"/>
            <a:ext cx="609600" cy="609600"/>
          </a:xfrm>
          <a:prstGeom prst="rect">
            <a:avLst/>
          </a:prstGeom>
        </p:spPr>
      </p:pic>
      <p:pic>
        <p:nvPicPr>
          <p:cNvPr id="30" name="Picture 2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322630" y="0"/>
            <a:ext cx="9447425" cy="6858000"/>
          </a:xfrm>
          <a:prstGeom prst="rect">
            <a:avLst/>
          </a:prstGeom>
        </p:spPr>
      </p:pic>
      <p:pic>
        <p:nvPicPr>
          <p:cNvPr id="5" name="zeewowee">
            <a:hlinkClick r:id="" action="ppaction://media"/>
          </p:cNvPr>
          <p:cNvPicPr>
            <a:picLocks noChangeAspect="1"/>
          </p:cNvPicPr>
          <p:nvPr>
            <a:audioFile r:link="rId1"/>
            <p:extLst>
              <p:ext uri="{DAA4B4D4-6D71-4841-9C94-3DE7FCFB9230}">
                <p14:media xmlns:p14="http://schemas.microsoft.com/office/powerpoint/2010/main" r:embed="rId3">
                  <p14:trim end="463.4"/>
                </p14:media>
              </p:ext>
            </p:extLst>
          </p:nvPr>
        </p:nvPicPr>
        <p:blipFill>
          <a:blip r:embed="rId13"/>
          <a:stretch>
            <a:fillRect/>
          </a:stretch>
        </p:blipFill>
        <p:spPr>
          <a:xfrm>
            <a:off x="202237" y="2294407"/>
            <a:ext cx="609600" cy="609600"/>
          </a:xfrm>
          <a:prstGeom prst="rect">
            <a:avLst/>
          </a:prstGeom>
        </p:spPr>
      </p:pic>
      <p:pic>
        <p:nvPicPr>
          <p:cNvPr id="31" name="zeewowee">
            <a:hlinkClick r:id="" action="ppaction://media"/>
          </p:cNvPr>
          <p:cNvPicPr>
            <a:picLocks noChangeAspect="1"/>
          </p:cNvPicPr>
          <p:nvPr>
            <a:audioFile r:link="rId1"/>
            <p:extLst>
              <p:ext uri="{DAA4B4D4-6D71-4841-9C94-3DE7FCFB9230}">
                <p14:media xmlns:p14="http://schemas.microsoft.com/office/powerpoint/2010/main" r:embed="rId3">
                  <p14:trim end="453.4"/>
                </p14:media>
              </p:ext>
            </p:extLst>
          </p:nvPr>
        </p:nvPicPr>
        <p:blipFill>
          <a:blip r:embed="rId13"/>
          <a:stretch>
            <a:fillRect/>
          </a:stretch>
        </p:blipFill>
        <p:spPr>
          <a:xfrm>
            <a:off x="200296" y="1331089"/>
            <a:ext cx="609600" cy="609600"/>
          </a:xfrm>
          <a:prstGeom prst="rect">
            <a:avLst/>
          </a:prstGeom>
        </p:spPr>
      </p:pic>
      <p:pic>
        <p:nvPicPr>
          <p:cNvPr id="32" name="zeewowee">
            <a:hlinkClick r:id="" action="ppaction://media"/>
          </p:cNvPr>
          <p:cNvPicPr>
            <a:picLocks noChangeAspect="1"/>
          </p:cNvPicPr>
          <p:nvPr>
            <a:audioFile r:link="rId1"/>
            <p:extLst>
              <p:ext uri="{DAA4B4D4-6D71-4841-9C94-3DE7FCFB9230}">
                <p14:media xmlns:p14="http://schemas.microsoft.com/office/powerpoint/2010/main" r:embed="rId3">
                  <p14:trim end="475.4"/>
                </p14:media>
              </p:ext>
            </p:extLst>
          </p:nvPr>
        </p:nvPicPr>
        <p:blipFill>
          <a:blip r:embed="rId13"/>
          <a:stretch>
            <a:fillRect/>
          </a:stretch>
        </p:blipFill>
        <p:spPr>
          <a:xfrm>
            <a:off x="195828" y="469494"/>
            <a:ext cx="609600" cy="609600"/>
          </a:xfrm>
          <a:prstGeom prst="rect">
            <a:avLst/>
          </a:prstGeom>
        </p:spPr>
      </p:pic>
      <p:pic>
        <p:nvPicPr>
          <p:cNvPr id="11" name="get it dont get it">
            <a:hlinkClick r:id="" action="ppaction://media"/>
          </p:cNvPr>
          <p:cNvPicPr>
            <a:picLocks noChangeAspect="1"/>
          </p:cNvPicPr>
          <p:nvPr>
            <a:audioFile r:link="rId1"/>
            <p:extLst>
              <p:ext uri="{DAA4B4D4-6D71-4841-9C94-3DE7FCFB9230}">
                <p14:media xmlns:p14="http://schemas.microsoft.com/office/powerpoint/2010/main" r:embed="rId4">
                  <p14:trim st="96" end="2285.9375"/>
                </p14:media>
              </p:ext>
            </p:extLst>
          </p:nvPr>
        </p:nvPicPr>
        <p:blipFill>
          <a:blip r:embed="rId13"/>
          <a:stretch>
            <a:fillRect/>
          </a:stretch>
        </p:blipFill>
        <p:spPr>
          <a:xfrm>
            <a:off x="596344" y="436678"/>
            <a:ext cx="609600" cy="609600"/>
          </a:xfrm>
          <a:prstGeom prst="rect">
            <a:avLst/>
          </a:prstGeom>
        </p:spPr>
      </p:pic>
    </p:spTree>
    <p:extLst>
      <p:ext uri="{BB962C8B-B14F-4D97-AF65-F5344CB8AC3E}">
        <p14:creationId xmlns:p14="http://schemas.microsoft.com/office/powerpoint/2010/main" val="24044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mediacall" presetSubtype="0" fill="hold" nodeType="withEffect">
                                  <p:stCondLst>
                                    <p:cond delay="0"/>
                                  </p:stCondLst>
                                  <p:childTnLst>
                                    <p:cmd type="call" cmd="playFrom(0.0)">
                                      <p:cBhvr>
                                        <p:cTn id="28" dur="2023" fill="hold"/>
                                        <p:tgtEl>
                                          <p:spTgt spid="13"/>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0"/>
                            </p:stCondLst>
                            <p:childTnLst>
                              <p:par>
                                <p:cTn id="38" presetID="1" presetClass="mediacall" presetSubtype="0" fill="hold" nodeType="afterEffect">
                                  <p:stCondLst>
                                    <p:cond delay="0"/>
                                  </p:stCondLst>
                                  <p:childTnLst>
                                    <p:cmd type="call" cmd="playFrom(0.0)">
                                      <p:cBhvr>
                                        <p:cTn id="39" dur="1111" fill="hold"/>
                                        <p:tgtEl>
                                          <p:spTgt spid="5"/>
                                        </p:tgtEl>
                                      </p:cBhvr>
                                    </p:cmd>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par>
                                <p:cTn id="52" presetID="1" presetClass="mediacall" presetSubtype="0" fill="hold" nodeType="withEffect">
                                  <p:stCondLst>
                                    <p:cond delay="0"/>
                                  </p:stCondLst>
                                  <p:childTnLst>
                                    <p:cmd type="call" cmd="playFrom(0.0)">
                                      <p:cBhvr>
                                        <p:cTn id="53" dur="1940" fill="hold"/>
                                        <p:tgtEl>
                                          <p:spTgt spid="20"/>
                                        </p:tgtEl>
                                      </p:cBhvr>
                                    </p:cmd>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childTnLst>
                                </p:cTn>
                              </p:par>
                            </p:childTnLst>
                          </p:cTn>
                        </p:par>
                        <p:par>
                          <p:cTn id="58" fill="hold">
                            <p:stCondLst>
                              <p:cond delay="0"/>
                            </p:stCondLst>
                            <p:childTnLst>
                              <p:par>
                                <p:cTn id="59" presetID="1" presetClass="mediacall" presetSubtype="0" fill="hold" nodeType="afterEffect">
                                  <p:stCondLst>
                                    <p:cond delay="0"/>
                                  </p:stCondLst>
                                  <p:childTnLst>
                                    <p:cmd type="call" cmd="playFrom(0.0)">
                                      <p:cBhvr>
                                        <p:cTn id="60" dur="1121" fill="hold"/>
                                        <p:tgtEl>
                                          <p:spTgt spid="31"/>
                                        </p:tgtEl>
                                      </p:cBhvr>
                                    </p:cmd>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mediacall" presetSubtype="0" fill="hold" nodeType="withEffect">
                                  <p:stCondLst>
                                    <p:cond delay="0"/>
                                  </p:stCondLst>
                                  <p:childTnLst>
                                    <p:cmd type="call" cmd="playFrom(0.0)">
                                      <p:cBhvr>
                                        <p:cTn id="70" dur="1741" fill="hold"/>
                                        <p:tgtEl>
                                          <p:spTgt spid="25"/>
                                        </p:tgtEl>
                                      </p:cBhvr>
                                    </p:cmd>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mediacall" presetSubtype="0" fill="hold" nodeType="withEffect">
                                  <p:stCondLst>
                                    <p:cond delay="0"/>
                                  </p:stCondLst>
                                  <p:childTnLst>
                                    <p:cmd type="call" cmd="playFrom(0.0)">
                                      <p:cBhvr>
                                        <p:cTn id="84" dur="1271" fill="hold"/>
                                        <p:tgtEl>
                                          <p:spTgt spid="29"/>
                                        </p:tgtEl>
                                      </p:cBhvr>
                                    </p:cmd>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099" fill="hold"/>
                                        <p:tgtEl>
                                          <p:spTgt spid="32"/>
                                        </p:tgtEl>
                                      </p:cBhvr>
                                    </p:cmd>
                                  </p:childTnLst>
                                </p:cTn>
                              </p:par>
                            </p:childTnLst>
                          </p:cTn>
                        </p:par>
                        <p:par>
                          <p:cTn id="95" fill="hold">
                            <p:stCondLst>
                              <p:cond delay="1599"/>
                            </p:stCondLst>
                            <p:childTnLst>
                              <p:par>
                                <p:cTn id="96" presetID="1" presetClass="mediacall" presetSubtype="0" fill="hold" nodeType="afterEffect">
                                  <p:stCondLst>
                                    <p:cond delay="1000"/>
                                  </p:stCondLst>
                                  <p:childTnLst>
                                    <p:cmd type="call" cmd="playFrom(0.0)">
                                      <p:cBhvr>
                                        <p:cTn id="97" dur="104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98" fill="hold" display="0">
                  <p:stCondLst>
                    <p:cond delay="indefinite"/>
                  </p:stCondLst>
                  <p:endCondLst>
                    <p:cond evt="onStopAudio" delay="0">
                      <p:tgtEl>
                        <p:sldTgt/>
                      </p:tgtEl>
                    </p:cond>
                  </p:endCondLst>
                </p:cTn>
                <p:tgtEl>
                  <p:spTgt spid="13"/>
                </p:tgtEl>
              </p:cMediaNode>
            </p:audio>
            <p:audio>
              <p:cMediaNode vol="80000" showWhenStopped="0">
                <p:cTn id="99" fill="hold" display="0">
                  <p:stCondLst>
                    <p:cond delay="indefinite"/>
                  </p:stCondLst>
                  <p:endCondLst>
                    <p:cond evt="onStopAudio" delay="0">
                      <p:tgtEl>
                        <p:sldTgt/>
                      </p:tgtEl>
                    </p:cond>
                  </p:endCondLst>
                </p:cTn>
                <p:tgtEl>
                  <p:spTgt spid="20"/>
                </p:tgtEl>
              </p:cMediaNode>
            </p:audio>
            <p:audio>
              <p:cMediaNode vol="80000" showWhenStopped="0">
                <p:cTn id="100" fill="hold" display="0">
                  <p:stCondLst>
                    <p:cond delay="indefinite"/>
                  </p:stCondLst>
                  <p:endCondLst>
                    <p:cond evt="onStopAudio" delay="0">
                      <p:tgtEl>
                        <p:sldTgt/>
                      </p:tgtEl>
                    </p:cond>
                  </p:endCondLst>
                </p:cTn>
                <p:tgtEl>
                  <p:spTgt spid="25"/>
                </p:tgtEl>
              </p:cMediaNode>
            </p:audio>
            <p:audio>
              <p:cMediaNode vol="80000" showWhenStopped="0">
                <p:cTn id="101" fill="hold" display="0">
                  <p:stCondLst>
                    <p:cond delay="indefinite"/>
                  </p:stCondLst>
                  <p:endCondLst>
                    <p:cond evt="onStopAudio" delay="0">
                      <p:tgtEl>
                        <p:sldTgt/>
                      </p:tgtEl>
                    </p:cond>
                  </p:endCondLst>
                </p:cTn>
                <p:tgtEl>
                  <p:spTgt spid="29"/>
                </p:tgtEl>
              </p:cMediaNode>
            </p:audio>
            <p:audio>
              <p:cMediaNode vol="100000" showWhenStopped="0">
                <p:cTn id="102" fill="hold" display="0">
                  <p:stCondLst>
                    <p:cond delay="indefinite"/>
                  </p:stCondLst>
                  <p:endCondLst>
                    <p:cond evt="onStopAudio" delay="0">
                      <p:tgtEl>
                        <p:sldTgt/>
                      </p:tgtEl>
                    </p:cond>
                  </p:endCondLst>
                </p:cTn>
                <p:tgtEl>
                  <p:spTgt spid="5"/>
                </p:tgtEl>
              </p:cMediaNode>
            </p:audio>
            <p:audio>
              <p:cMediaNode vol="100000" showWhenStopped="0">
                <p:cTn id="103" fill="hold" display="0">
                  <p:stCondLst>
                    <p:cond delay="indefinite"/>
                  </p:stCondLst>
                  <p:endCondLst>
                    <p:cond evt="onStopAudio" delay="0">
                      <p:tgtEl>
                        <p:sldTgt/>
                      </p:tgtEl>
                    </p:cond>
                  </p:endCondLst>
                </p:cTn>
                <p:tgtEl>
                  <p:spTgt spid="31"/>
                </p:tgtEl>
              </p:cMediaNode>
            </p:audio>
            <p:audio>
              <p:cMediaNode vol="100000" showWhenStopped="0">
                <p:cTn id="104" fill="hold" display="0">
                  <p:stCondLst>
                    <p:cond delay="indefinite"/>
                  </p:stCondLst>
                  <p:endCondLst>
                    <p:cond evt="onStopAudio" delay="0">
                      <p:tgtEl>
                        <p:sldTgt/>
                      </p:tgtEl>
                    </p:cond>
                  </p:endCondLst>
                </p:cTn>
                <p:tgtEl>
                  <p:spTgt spid="32"/>
                </p:tgtEl>
              </p:cMediaNode>
            </p:audio>
            <p:audio>
              <p:cMediaNode vol="100000" showWhenStopped="0">
                <p:cTn id="105" fill="hold" display="0">
                  <p:stCondLst>
                    <p:cond delay="indefinite"/>
                  </p:stCondLst>
                  <p:endCondLst>
                    <p:cond evt="onStopAudio" delay="0">
                      <p:tgtEl>
                        <p:sldTgt/>
                      </p:tgtEl>
                    </p:cond>
                  </p:endCondLst>
                </p:cTn>
                <p:tgtEl>
                  <p:spTgt spid="1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244353" y="478031"/>
            <a:ext cx="3097306" cy="5433191"/>
          </a:xfrm>
          <a:prstGeom prst="rect">
            <a:avLst/>
          </a:prstGeom>
        </p:spPr>
      </p:pic>
      <p:sp>
        <p:nvSpPr>
          <p:cNvPr id="8" name="Footer Placeholder 7"/>
          <p:cNvSpPr>
            <a:spLocks noGrp="1"/>
          </p:cNvSpPr>
          <p:nvPr>
            <p:ph type="ftr" sz="quarter" idx="11"/>
          </p:nvPr>
        </p:nvSpPr>
        <p:spPr/>
        <p:txBody>
          <a:bodyPr/>
          <a:lstStyle/>
          <a:p>
            <a:r>
              <a:rPr lang="en-US" smtClean="0"/>
              <a:t>Mississippi Community College Board</a:t>
            </a:r>
            <a:endParaRPr lang="en-US"/>
          </a:p>
        </p:txBody>
      </p:sp>
      <p:sp>
        <p:nvSpPr>
          <p:cNvPr id="9" name="Slide Number Placeholder 8"/>
          <p:cNvSpPr>
            <a:spLocks noGrp="1"/>
          </p:cNvSpPr>
          <p:nvPr>
            <p:ph type="sldNum" sz="quarter" idx="12"/>
          </p:nvPr>
        </p:nvSpPr>
        <p:spPr/>
        <p:txBody>
          <a:bodyPr/>
          <a:lstStyle/>
          <a:p>
            <a:fld id="{AC4209B9-DC60-4DA1-8089-374357A109B6}" type="slidenum">
              <a:rPr lang="en-US" smtClean="0"/>
              <a:t>21</a:t>
            </a:fld>
            <a:endParaRPr lang="en-US"/>
          </a:p>
        </p:txBody>
      </p:sp>
      <p:pic>
        <p:nvPicPr>
          <p:cNvPr id="2" name="Thats All Folk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8358" y="5891333"/>
            <a:ext cx="609600" cy="609600"/>
          </a:xfrm>
          <a:prstGeom prst="rect">
            <a:avLst/>
          </a:prstGeom>
        </p:spPr>
      </p:pic>
    </p:spTree>
    <p:extLst>
      <p:ext uri="{BB962C8B-B14F-4D97-AF65-F5344CB8AC3E}">
        <p14:creationId xmlns:p14="http://schemas.microsoft.com/office/powerpoint/2010/main" val="154834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3000"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Period</a:t>
            </a:r>
            <a:endParaRPr lang="en-US" dirty="0"/>
          </a:p>
        </p:txBody>
      </p:sp>
      <p:sp>
        <p:nvSpPr>
          <p:cNvPr id="3" name="Content Placeholder 2"/>
          <p:cNvSpPr>
            <a:spLocks noGrp="1"/>
          </p:cNvSpPr>
          <p:nvPr>
            <p:ph idx="1"/>
          </p:nvPr>
        </p:nvSpPr>
        <p:spPr/>
        <p:txBody>
          <a:bodyPr/>
          <a:lstStyle/>
          <a:p>
            <a:r>
              <a:rPr lang="en-US" dirty="0" smtClean="0"/>
              <a:t>Do students have to present every day during Audit Period?</a:t>
            </a:r>
          </a:p>
          <a:p>
            <a:r>
              <a:rPr lang="en-US" dirty="0" smtClean="0"/>
              <a:t>Nope!</a:t>
            </a:r>
          </a:p>
          <a:p>
            <a:pPr lvl="1"/>
            <a:r>
              <a:rPr lang="en-US" dirty="0" smtClean="0"/>
              <a:t>Students </a:t>
            </a:r>
            <a:r>
              <a:rPr lang="en-US" dirty="0"/>
              <a:t>can have some absences and still allow CC to request </a:t>
            </a:r>
            <a:r>
              <a:rPr lang="en-US" dirty="0" smtClean="0"/>
              <a:t>reimbursement</a:t>
            </a:r>
          </a:p>
          <a:p>
            <a:r>
              <a:rPr lang="en-US" dirty="0" smtClean="0"/>
              <a:t>The number of allowed absences is based on the number of class meetings per week, the number of weeks that the class is taught, and the course’s number of credit hours</a:t>
            </a:r>
            <a:endParaRPr lang="en-US" dirty="0"/>
          </a:p>
          <a:p>
            <a:pPr lvl="1"/>
            <a:r>
              <a:rPr lang="en-US" dirty="0" smtClean="0"/>
              <a:t>A formula was derived and used to develop an Allowed Absences Chart</a:t>
            </a:r>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3</a:t>
            </a:fld>
            <a:endParaRPr lang="en-US"/>
          </a:p>
        </p:txBody>
      </p:sp>
      <p:pic>
        <p:nvPicPr>
          <p:cNvPr id="6" name="nop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6895" y="2634672"/>
            <a:ext cx="609600" cy="609600"/>
          </a:xfrm>
          <a:prstGeom prst="rect">
            <a:avLst/>
          </a:prstGeom>
        </p:spPr>
      </p:pic>
      <p:pic>
        <p:nvPicPr>
          <p:cNvPr id="7" name="nop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979" y="3308927"/>
            <a:ext cx="609600" cy="609600"/>
          </a:xfrm>
          <a:prstGeom prst="rect">
            <a:avLst/>
          </a:prstGeom>
        </p:spPr>
      </p:pic>
    </p:spTree>
    <p:extLst>
      <p:ext uri="{BB962C8B-B14F-4D97-AF65-F5344CB8AC3E}">
        <p14:creationId xmlns:p14="http://schemas.microsoft.com/office/powerpoint/2010/main" val="196764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mediacall" presetSubtype="0" fill="hold" nodeType="afterEffect">
                                  <p:stCondLst>
                                    <p:cond delay="500"/>
                                  </p:stCondLst>
                                  <p:childTnLst>
                                    <p:cmd type="call" cmd="playFrom(0.0)">
                                      <p:cBhvr>
                                        <p:cTn id="19" dur="444" fill="hold"/>
                                        <p:tgtEl>
                                          <p:spTgt spid="6"/>
                                        </p:tgtEl>
                                      </p:cBhvr>
                                    </p:cmd>
                                  </p:childTnLst>
                                </p:cTn>
                              </p:par>
                            </p:childTnLst>
                          </p:cTn>
                        </p:par>
                        <p:par>
                          <p:cTn id="20" fill="hold">
                            <p:stCondLst>
                              <p:cond delay="1944"/>
                            </p:stCondLst>
                            <p:childTnLst>
                              <p:par>
                                <p:cTn id="21" presetID="1" presetClass="mediacall" presetSubtype="0" fill="hold" nodeType="afterEffect">
                                  <p:stCondLst>
                                    <p:cond delay="750"/>
                                  </p:stCondLst>
                                  <p:childTnLst>
                                    <p:cmd type="call" cmd="playFrom(0.0)">
                                      <p:cBhvr>
                                        <p:cTn id="22" dur="444"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50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43" fill="hold" display="0">
                  <p:stCondLst>
                    <p:cond delay="indefinite"/>
                  </p:stCondLst>
                  <p:endCondLst>
                    <p:cond evt="onStopAudio" delay="0">
                      <p:tgtEl>
                        <p:sldTgt/>
                      </p:tgtEl>
                    </p:cond>
                  </p:endCondLst>
                </p:cTn>
                <p:tgtEl>
                  <p:spTgt spid="6"/>
                </p:tgtEl>
              </p:cMediaNode>
            </p:audio>
            <p:audio>
              <p:cMediaNode vol="100000" showWhenStopped="0">
                <p:cTn id="44" fill="hold" display="0">
                  <p:stCondLst>
                    <p:cond delay="indefinite"/>
                  </p:stCondLst>
                  <p:endCondLst>
                    <p:cond evt="onStopAudio" delay="0">
                      <p:tgtEl>
                        <p:sldTgt/>
                      </p:tgtEl>
                    </p:cond>
                  </p:endCondLst>
                </p:cTn>
                <p:tgtEl>
                  <p:spTgt spid="7"/>
                </p:tgtEl>
              </p:cMediaNode>
            </p:audio>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a:t>
            </a:r>
            <a:r>
              <a:rPr lang="en-US" dirty="0" smtClean="0"/>
              <a:t>absent </a:t>
            </a:r>
            <a:r>
              <a:rPr lang="en-US" dirty="0" smtClean="0"/>
              <a:t>on last class of the </a:t>
            </a:r>
            <a:r>
              <a:rPr lang="en-US" dirty="0" smtClean="0"/>
              <a:t>Audit Period is student excluded?</a:t>
            </a:r>
          </a:p>
          <a:p>
            <a:pPr lvl="1"/>
            <a:r>
              <a:rPr lang="en-US" dirty="0" smtClean="0"/>
              <a:t>Not necessarily</a:t>
            </a:r>
          </a:p>
          <a:p>
            <a:pPr lvl="1"/>
            <a:r>
              <a:rPr lang="en-US" dirty="0" smtClean="0"/>
              <a:t>Provided student </a:t>
            </a:r>
            <a:r>
              <a:rPr lang="en-US" dirty="0"/>
              <a:t>has not exceeded the maximum number of </a:t>
            </a:r>
            <a:r>
              <a:rPr lang="en-US" dirty="0" smtClean="0"/>
              <a:t>allowed absences, then the Return Period is examined</a:t>
            </a:r>
          </a:p>
          <a:p>
            <a:r>
              <a:rPr lang="en-US" dirty="0" smtClean="0"/>
              <a:t>The Return Period is a short period after the </a:t>
            </a:r>
            <a:r>
              <a:rPr lang="en-US" dirty="0" err="1" smtClean="0"/>
              <a:t>CutOff</a:t>
            </a:r>
            <a:r>
              <a:rPr lang="en-US" dirty="0" smtClean="0"/>
              <a:t> date that is reviewed to determine if student returned to class at least once</a:t>
            </a:r>
          </a:p>
          <a:p>
            <a:r>
              <a:rPr lang="en-US" dirty="0" smtClean="0"/>
              <a:t>During the Return Period absences are NOT </a:t>
            </a:r>
            <a:r>
              <a:rPr lang="en-US" dirty="0" smtClean="0"/>
              <a:t>counted</a:t>
            </a:r>
          </a:p>
          <a:p>
            <a:pPr lvl="1"/>
            <a:r>
              <a:rPr lang="en-US" dirty="0" smtClean="0"/>
              <a:t>J</a:t>
            </a:r>
            <a:r>
              <a:rPr lang="en-US" dirty="0" smtClean="0"/>
              <a:t>ust </a:t>
            </a:r>
            <a:r>
              <a:rPr lang="en-US" dirty="0" smtClean="0"/>
              <a:t>track if student attended class at least one time</a:t>
            </a:r>
          </a:p>
          <a:p>
            <a:r>
              <a:rPr lang="en-US" dirty="0" smtClean="0"/>
              <a:t>To determine the Return Date use </a:t>
            </a:r>
            <a:r>
              <a:rPr lang="en-US" dirty="0"/>
              <a:t>1/9 (2 out of 18 weeks</a:t>
            </a:r>
            <a:r>
              <a:rPr lang="en-US" dirty="0" smtClean="0"/>
              <a:t>) and add to the </a:t>
            </a:r>
            <a:r>
              <a:rPr lang="en-US" dirty="0" err="1" smtClean="0"/>
              <a:t>CutOff</a:t>
            </a:r>
            <a:r>
              <a:rPr lang="en-US" dirty="0" smtClean="0"/>
              <a:t> date</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Mississippi Community College Board</a:t>
            </a:r>
            <a:endParaRPr lang="en-US" dirty="0"/>
          </a:p>
        </p:txBody>
      </p:sp>
      <p:sp>
        <p:nvSpPr>
          <p:cNvPr id="5" name="Slide Number Placeholder 4"/>
          <p:cNvSpPr>
            <a:spLocks noGrp="1"/>
          </p:cNvSpPr>
          <p:nvPr>
            <p:ph type="sldNum" sz="quarter" idx="12"/>
          </p:nvPr>
        </p:nvSpPr>
        <p:spPr/>
        <p:txBody>
          <a:bodyPr/>
          <a:lstStyle/>
          <a:p>
            <a:fld id="{AC4209B9-DC60-4DA1-8089-374357A109B6}" type="slidenum">
              <a:rPr lang="en-US" smtClean="0"/>
              <a:t>4</a:t>
            </a:fld>
            <a:endParaRPr lang="en-US"/>
          </a:p>
        </p:txBody>
      </p:sp>
      <p:pic>
        <p:nvPicPr>
          <p:cNvPr id="6" name="nop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1979" y="3308927"/>
            <a:ext cx="609600" cy="609600"/>
          </a:xfrm>
          <a:prstGeom prst="rect">
            <a:avLst/>
          </a:prstGeom>
        </p:spPr>
      </p:pic>
    </p:spTree>
    <p:extLst>
      <p:ext uri="{BB962C8B-B14F-4D97-AF65-F5344CB8AC3E}">
        <p14:creationId xmlns:p14="http://schemas.microsoft.com/office/powerpoint/2010/main" val="223013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mediacall" presetSubtype="0" fill="hold" nodeType="afterEffect">
                                  <p:stCondLst>
                                    <p:cond delay="0"/>
                                  </p:stCondLst>
                                  <p:childTnLst>
                                    <p:cmd type="call" cmd="playFrom(0.0)">
                                      <p:cBhvr>
                                        <p:cTn id="19" dur="444" fill="hold"/>
                                        <p:tgtEl>
                                          <p:spTgt spid="6"/>
                                        </p:tgtEl>
                                      </p:cBhvr>
                                    </p:cmd>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000"/>
                                        <p:tgtEl>
                                          <p:spTgt spid="3">
                                            <p:txEl>
                                              <p:pRg st="5" end="5"/>
                                            </p:txEl>
                                          </p:spTgt>
                                        </p:tgtEl>
                                      </p:cBhvr>
                                    </p:animEffect>
                                    <p:anim calcmode="lin" valueType="num">
                                      <p:cBhvr>
                                        <p:cTn id="4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000"/>
                                        <p:tgtEl>
                                          <p:spTgt spid="3">
                                            <p:txEl>
                                              <p:pRg st="6" end="6"/>
                                            </p:txEl>
                                          </p:spTgt>
                                        </p:tgtEl>
                                      </p:cBhvr>
                                    </p:animEffect>
                                    <p:anim calcmode="lin" valueType="num">
                                      <p:cBhvr>
                                        <p:cTn id="4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50" fill="hold" display="0">
                  <p:stCondLst>
                    <p:cond delay="indefinite"/>
                  </p:stCondLst>
                  <p:endCondLst>
                    <p:cond evt="onStopAudio" delay="0">
                      <p:tgtEl>
                        <p:sldTgt/>
                      </p:tgtEl>
                    </p:cond>
                  </p:endCondLst>
                </p:cTn>
                <p:tgtEl>
                  <p:spTgt spid="6"/>
                </p:tgtEl>
              </p:cMediaNode>
            </p:audio>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2589211" y="2133600"/>
            <a:ext cx="9256799" cy="3777622"/>
          </a:xfrm>
        </p:spPr>
        <p:txBody>
          <a:bodyPr/>
          <a:lstStyle/>
          <a:p>
            <a:r>
              <a:rPr lang="en-US" dirty="0" smtClean="0"/>
              <a:t>All courses that have regular meeting patterns are to report attendance via the data upload</a:t>
            </a:r>
          </a:p>
          <a:p>
            <a:pPr lvl="1"/>
            <a:r>
              <a:rPr lang="en-US" dirty="0" smtClean="0"/>
              <a:t>For example, a course that meets twice on week 1, none on week 2, once on week 3 and 4, twice on week 5, etc. will be audited manually</a:t>
            </a:r>
            <a:endParaRPr lang="en-US" dirty="0"/>
          </a:p>
          <a:p>
            <a:r>
              <a:rPr lang="en-US" dirty="0" smtClean="0"/>
              <a:t>MCCB will pick about 10 to 20% of the rosters to manually verify</a:t>
            </a:r>
          </a:p>
          <a:p>
            <a:pPr lvl="1"/>
            <a:r>
              <a:rPr lang="en-US" dirty="0" smtClean="0"/>
              <a:t>E</a:t>
            </a:r>
            <a:r>
              <a:rPr lang="en-US" dirty="0" smtClean="0"/>
              <a:t>nsures attendance </a:t>
            </a:r>
            <a:r>
              <a:rPr lang="en-US" dirty="0" smtClean="0"/>
              <a:t>scripts </a:t>
            </a:r>
            <a:r>
              <a:rPr lang="en-US" dirty="0" smtClean="0"/>
              <a:t>to </a:t>
            </a:r>
            <a:r>
              <a:rPr lang="en-US" dirty="0" smtClean="0"/>
              <a:t>exclude classes are </a:t>
            </a:r>
            <a:r>
              <a:rPr lang="en-US" dirty="0" smtClean="0"/>
              <a:t>correct</a:t>
            </a:r>
          </a:p>
          <a:p>
            <a:pPr lvl="1"/>
            <a:r>
              <a:rPr lang="en-US" dirty="0" smtClean="0"/>
              <a:t>Scripts deemed incorrect will trigger a 100% manual rosters verification</a:t>
            </a:r>
            <a:endParaRPr lang="en-US" dirty="0" smtClean="0"/>
          </a:p>
          <a:p>
            <a:r>
              <a:rPr lang="en-US" dirty="0" smtClean="0"/>
              <a:t>Colleges </a:t>
            </a:r>
            <a:r>
              <a:rPr lang="en-US" dirty="0"/>
              <a:t>must still submit rosters </a:t>
            </a:r>
            <a:r>
              <a:rPr lang="en-US" dirty="0" smtClean="0"/>
              <a:t>as soon as the data upload </a:t>
            </a:r>
            <a:r>
              <a:rPr lang="en-US" dirty="0"/>
              <a:t>is </a:t>
            </a:r>
            <a:r>
              <a:rPr lang="en-US" dirty="0" smtClean="0"/>
              <a:t>completed</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5</a:t>
            </a:fld>
            <a:endParaRPr lang="en-US"/>
          </a:p>
        </p:txBody>
      </p:sp>
      <p:pic>
        <p:nvPicPr>
          <p:cNvPr id="6" name="ouch">
            <a:hlinkClick r:id="" action="ppaction://media"/>
          </p:cNvPr>
          <p:cNvPicPr>
            <a:picLocks noChangeAspect="1"/>
          </p:cNvPicPr>
          <p:nvPr>
            <a:audioFile r:link="rId1"/>
            <p:extLst>
              <p:ext uri="{DAA4B4D4-6D71-4841-9C94-3DE7FCFB9230}">
                <p14:media xmlns:p14="http://schemas.microsoft.com/office/powerpoint/2010/main" r:embed="rId2">
                  <p14:trim st="252" end="1286.875"/>
                </p14:media>
              </p:ext>
            </p:extLst>
          </p:nvPr>
        </p:nvPicPr>
        <p:blipFill>
          <a:blip r:embed="rId4"/>
          <a:stretch>
            <a:fillRect/>
          </a:stretch>
        </p:blipFill>
        <p:spPr>
          <a:xfrm>
            <a:off x="616895" y="4022411"/>
            <a:ext cx="609600" cy="609600"/>
          </a:xfrm>
          <a:prstGeom prst="rect">
            <a:avLst/>
          </a:prstGeom>
        </p:spPr>
      </p:pic>
    </p:spTree>
    <p:extLst>
      <p:ext uri="{BB962C8B-B14F-4D97-AF65-F5344CB8AC3E}">
        <p14:creationId xmlns:p14="http://schemas.microsoft.com/office/powerpoint/2010/main" val="276814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500"/>
                                        <p:tgtEl>
                                          <p:spTgt spid="3">
                                            <p:txEl>
                                              <p:pRg st="3" end="3"/>
                                            </p:txEl>
                                          </p:spTgt>
                                        </p:tgtEl>
                                      </p:cBhvr>
                                    </p:animEffect>
                                    <p:anim calcmode="lin" valueType="num">
                                      <p:cBhvr>
                                        <p:cTn id="30"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500"/>
                                        <p:tgtEl>
                                          <p:spTgt spid="3">
                                            <p:txEl>
                                              <p:pRg st="4" end="4"/>
                                            </p:txEl>
                                          </p:spTgt>
                                        </p:tgtEl>
                                      </p:cBhvr>
                                    </p:animEffect>
                                    <p:anim calcmode="lin" valueType="num">
                                      <p:cBhvr>
                                        <p:cTn id="36"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 presetClass="mediacall" presetSubtype="0" fill="hold" nodeType="afterEffect">
                                  <p:stCondLst>
                                    <p:cond delay="500"/>
                                  </p:stCondLst>
                                  <p:childTnLst>
                                    <p:cmd type="call" cmd="playFrom(0.0)">
                                      <p:cBhvr>
                                        <p:cTn id="40" dur="995" fill="hold"/>
                                        <p:tgtEl>
                                          <p:spTgt spid="6"/>
                                        </p:tgtEl>
                                      </p:cBhvr>
                                    </p:cmd>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8"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a:xfrm>
            <a:off x="2589212" y="2133600"/>
            <a:ext cx="8915400" cy="3777622"/>
          </a:xfrm>
        </p:spPr>
        <p:txBody>
          <a:bodyPr/>
          <a:lstStyle/>
          <a:p>
            <a:r>
              <a:rPr lang="en-US" dirty="0"/>
              <a:t>The </a:t>
            </a:r>
            <a:r>
              <a:rPr lang="en-US" dirty="0" smtClean="0"/>
              <a:t>goal of </a:t>
            </a:r>
            <a:r>
              <a:rPr lang="en-US" dirty="0"/>
              <a:t>this method is to allow </a:t>
            </a:r>
            <a:r>
              <a:rPr lang="en-US" dirty="0" smtClean="0"/>
              <a:t>technology perform </a:t>
            </a:r>
            <a:r>
              <a:rPr lang="en-US" dirty="0"/>
              <a:t>most of the </a:t>
            </a:r>
            <a:r>
              <a:rPr lang="en-US" dirty="0" smtClean="0"/>
              <a:t>work</a:t>
            </a:r>
          </a:p>
          <a:p>
            <a:r>
              <a:rPr lang="en-US" dirty="0" smtClean="0"/>
              <a:t>Still doing the 100% verification of attendance as required by law</a:t>
            </a:r>
          </a:p>
          <a:p>
            <a:r>
              <a:rPr lang="en-US" dirty="0" smtClean="0"/>
              <a:t>If the scripts are correct, then the college will properly exclude students from classes from reimbursement requests</a:t>
            </a:r>
          </a:p>
          <a:p>
            <a:r>
              <a:rPr lang="en-US" dirty="0" smtClean="0"/>
              <a:t>Estimated time savings is about 30-40 </a:t>
            </a:r>
            <a:r>
              <a:rPr lang="en-US" dirty="0" smtClean="0"/>
              <a:t>person-days</a:t>
            </a:r>
          </a:p>
          <a:p>
            <a:pPr lvl="1"/>
            <a:r>
              <a:rPr lang="en-US" dirty="0" smtClean="0"/>
              <a:t>Th</a:t>
            </a:r>
            <a:r>
              <a:rPr lang="en-US" dirty="0" smtClean="0"/>
              <a:t>at is </a:t>
            </a:r>
            <a:r>
              <a:rPr lang="en-US" dirty="0" smtClean="0"/>
              <a:t>a lot time!</a:t>
            </a:r>
          </a:p>
          <a:p>
            <a:pPr lvl="1"/>
            <a:r>
              <a:rPr lang="en-US" dirty="0" smtClean="0"/>
              <a:t>(1 person-day=8 hours for 1 person)</a:t>
            </a:r>
          </a:p>
          <a:p>
            <a:r>
              <a:rPr lang="en-US" dirty="0" smtClean="0"/>
              <a:t>Budgets can be computed much earlier</a:t>
            </a:r>
          </a:p>
          <a:p>
            <a:pPr lvl="1"/>
            <a:r>
              <a:rPr lang="en-US" dirty="0" smtClean="0"/>
              <a:t>Makes </a:t>
            </a:r>
            <a:r>
              <a:rPr lang="en-US" dirty="0" smtClean="0"/>
              <a:t>Business Managers and Presidents </a:t>
            </a:r>
            <a:r>
              <a:rPr lang="en-US" dirty="0" smtClean="0"/>
              <a:t>happy </a:t>
            </a:r>
            <a:r>
              <a:rPr lang="en-US" sz="850" dirty="0" smtClean="0"/>
              <a:t>(well… at </a:t>
            </a:r>
            <a:r>
              <a:rPr lang="en-US" sz="850" dirty="0" smtClean="0"/>
              <a:t>least a bit </a:t>
            </a:r>
            <a:r>
              <a:rPr lang="en-US" sz="850" dirty="0" smtClean="0"/>
              <a:t>happier…)</a:t>
            </a:r>
            <a:r>
              <a:rPr lang="en-US" dirty="0" smtClean="0"/>
              <a:t> </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Mississippi Community College Board</a:t>
            </a:r>
            <a:endParaRPr lang="en-US" dirty="0"/>
          </a:p>
        </p:txBody>
      </p:sp>
      <p:sp>
        <p:nvSpPr>
          <p:cNvPr id="5" name="Slide Number Placeholder 4"/>
          <p:cNvSpPr>
            <a:spLocks noGrp="1"/>
          </p:cNvSpPr>
          <p:nvPr>
            <p:ph type="sldNum" sz="quarter" idx="12"/>
          </p:nvPr>
        </p:nvSpPr>
        <p:spPr/>
        <p:txBody>
          <a:bodyPr/>
          <a:lstStyle/>
          <a:p>
            <a:fld id="{AC4209B9-DC60-4DA1-8089-374357A109B6}" type="slidenum">
              <a:rPr lang="en-US" smtClean="0"/>
              <a:t>6</a:t>
            </a:fld>
            <a:endParaRPr lang="en-US"/>
          </a:p>
        </p:txBody>
      </p:sp>
      <p:pic>
        <p:nvPicPr>
          <p:cNvPr id="6" name="evillaugh.sw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 y="4408055"/>
            <a:ext cx="609600" cy="609600"/>
          </a:xfrm>
          <a:prstGeom prst="rect">
            <a:avLst/>
          </a:prstGeom>
        </p:spPr>
      </p:pic>
      <p:pic>
        <p:nvPicPr>
          <p:cNvPr id="7" name="zeewowe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31812" y="2932520"/>
            <a:ext cx="609600" cy="609600"/>
          </a:xfrm>
          <a:prstGeom prst="rect">
            <a:avLst/>
          </a:prstGeom>
        </p:spPr>
      </p:pic>
    </p:spTree>
    <p:extLst>
      <p:ext uri="{BB962C8B-B14F-4D97-AF65-F5344CB8AC3E}">
        <p14:creationId xmlns:p14="http://schemas.microsoft.com/office/powerpoint/2010/main" val="41572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 presetClass="mediacall" presetSubtype="0" fill="hold" nodeType="afterEffect">
                                  <p:stCondLst>
                                    <p:cond delay="500"/>
                                  </p:stCondLst>
                                  <p:childTnLst>
                                    <p:cmd type="call" cmd="playFrom(0.0)">
                                      <p:cBhvr>
                                        <p:cTn id="49" dur="1574" fill="hold"/>
                                        <p:tgtEl>
                                          <p:spTgt spid="7"/>
                                        </p:tgtEl>
                                      </p:cBhvr>
                                    </p:cmd>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1" presetClass="mediacall" presetSubtype="0" fill="hold" nodeType="afterEffect">
                                  <p:stCondLst>
                                    <p:cond delay="750"/>
                                  </p:stCondLst>
                                  <p:childTnLst>
                                    <p:cmd type="call" cmd="playFrom(0.0)">
                                      <p:cBhvr>
                                        <p:cTn id="66" dur="46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67" fill="hold" display="0">
                  <p:stCondLst>
                    <p:cond delay="indefinite"/>
                  </p:stCondLst>
                  <p:endCondLst>
                    <p:cond evt="onStopAudio" delay="0">
                      <p:tgtEl>
                        <p:sldTgt/>
                      </p:tgtEl>
                    </p:cond>
                  </p:endCondLst>
                </p:cTn>
                <p:tgtEl>
                  <p:spTgt spid="6"/>
                </p:tgtEl>
              </p:cMediaNode>
            </p:audio>
            <p:audio>
              <p:cMediaNode vol="100000" showWhenStopped="0">
                <p:cTn id="68" fill="hold" display="0">
                  <p:stCondLst>
                    <p:cond delay="indefinite"/>
                  </p:stCondLst>
                  <p:endCondLst>
                    <p:cond evt="onStopAudio" delay="0">
                      <p:tgtEl>
                        <p:sldTgt/>
                      </p:tgtEl>
                    </p:cond>
                  </p:endCondLst>
                </p:cTn>
                <p:tgtEl>
                  <p:spTgt spid="7"/>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Schedule (SS) File</a:t>
            </a:r>
            <a:endParaRPr lang="en-US" dirty="0"/>
          </a:p>
        </p:txBody>
      </p:sp>
      <p:sp>
        <p:nvSpPr>
          <p:cNvPr id="3" name="Content Placeholder 2"/>
          <p:cNvSpPr>
            <a:spLocks noGrp="1"/>
          </p:cNvSpPr>
          <p:nvPr>
            <p:ph idx="1"/>
          </p:nvPr>
        </p:nvSpPr>
        <p:spPr>
          <a:xfrm>
            <a:off x="2589212" y="2133599"/>
            <a:ext cx="8915400" cy="4536141"/>
          </a:xfrm>
        </p:spPr>
        <p:txBody>
          <a:bodyPr>
            <a:normAutofit/>
          </a:bodyPr>
          <a:lstStyle/>
          <a:p>
            <a:r>
              <a:rPr lang="en-US" dirty="0" smtClean="0"/>
              <a:t>Include/Exclude Hours Flag (#7)</a:t>
            </a:r>
          </a:p>
          <a:p>
            <a:pPr lvl="1"/>
            <a:r>
              <a:rPr lang="en-US" dirty="0" smtClean="0"/>
              <a:t>1=Request Reimbursement for this student in this class</a:t>
            </a:r>
          </a:p>
          <a:p>
            <a:pPr lvl="1"/>
            <a:r>
              <a:rPr lang="en-US" dirty="0" smtClean="0"/>
              <a:t>2=Do NOT Request Reimbursement for this student in this class – student had too many absences, or withdrew prior to </a:t>
            </a:r>
            <a:r>
              <a:rPr lang="en-US" dirty="0" err="1" smtClean="0"/>
              <a:t>CutOff</a:t>
            </a:r>
            <a:r>
              <a:rPr lang="en-US" dirty="0" smtClean="0"/>
              <a:t> date, or last day attended was prior to </a:t>
            </a:r>
            <a:r>
              <a:rPr lang="en-US" dirty="0" err="1" smtClean="0"/>
              <a:t>CutOff</a:t>
            </a:r>
            <a:r>
              <a:rPr lang="en-US" dirty="0" smtClean="0"/>
              <a:t> date</a:t>
            </a:r>
          </a:p>
          <a:p>
            <a:r>
              <a:rPr lang="en-US" dirty="0" smtClean="0"/>
              <a:t>Last Day Attended (LDA) (#8)</a:t>
            </a:r>
          </a:p>
          <a:p>
            <a:pPr lvl="1"/>
            <a:r>
              <a:rPr lang="en-US" dirty="0" smtClean="0"/>
              <a:t>The date of student’s last attendance</a:t>
            </a:r>
          </a:p>
          <a:p>
            <a:pPr lvl="1"/>
            <a:r>
              <a:rPr lang="en-US" dirty="0" smtClean="0"/>
              <a:t>Withdrawal date implies student was not present</a:t>
            </a:r>
          </a:p>
          <a:p>
            <a:pPr lvl="2"/>
            <a:r>
              <a:rPr lang="en-US" dirty="0" smtClean="0"/>
              <a:t>thus LDA must be prior to drop or withdrawal</a:t>
            </a:r>
          </a:p>
          <a:p>
            <a:pPr lvl="1"/>
            <a:r>
              <a:rPr lang="en-US" dirty="0" smtClean="0"/>
              <a:t>Leave </a:t>
            </a:r>
            <a:r>
              <a:rPr lang="en-US" dirty="0"/>
              <a:t>blank if Field #17 in the Course File is </a:t>
            </a:r>
            <a:r>
              <a:rPr lang="en-US" dirty="0" smtClean="0"/>
              <a:t>‘0’</a:t>
            </a:r>
            <a:endParaRPr lang="en-US" dirty="0"/>
          </a:p>
          <a:p>
            <a:pPr lvl="3"/>
            <a:endParaRPr lang="en-US" dirty="0" smtClean="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7</a:t>
            </a:fld>
            <a:endParaRPr lang="en-US"/>
          </a:p>
        </p:txBody>
      </p:sp>
    </p:spTree>
    <p:extLst>
      <p:ext uri="{BB962C8B-B14F-4D97-AF65-F5344CB8AC3E}">
        <p14:creationId xmlns:p14="http://schemas.microsoft.com/office/powerpoint/2010/main" val="343666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000"/>
                                        <p:tgtEl>
                                          <p:spTgt spid="3">
                                            <p:txEl>
                                              <p:pRg st="4" end="4"/>
                                            </p:txEl>
                                          </p:spTgt>
                                        </p:tgtEl>
                                      </p:cBhvr>
                                    </p:animEffect>
                                    <p:anim calcmode="lin" valueType="num">
                                      <p:cBhvr>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42" presetClass="entr" presetSubtype="0" fill="hold"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2000"/>
                                        <p:tgtEl>
                                          <p:spTgt spid="3">
                                            <p:txEl>
                                              <p:pRg st="6" end="6"/>
                                            </p:txEl>
                                          </p:spTgt>
                                        </p:tgtEl>
                                      </p:cBhvr>
                                    </p:animEffect>
                                    <p:anim calcmode="lin" valueType="num">
                                      <p:cBhvr>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2000"/>
                                        <p:tgtEl>
                                          <p:spTgt spid="3">
                                            <p:txEl>
                                              <p:pRg st="7" end="7"/>
                                            </p:txEl>
                                          </p:spTgt>
                                        </p:tgtEl>
                                      </p:cBhvr>
                                    </p:animEffect>
                                    <p:anim calcmode="lin" valueType="num">
                                      <p:cBhvr>
                                        <p:cTn id="55"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89211" y="2133600"/>
            <a:ext cx="9392117" cy="4366054"/>
          </a:xfrm>
        </p:spPr>
        <p:txBody>
          <a:bodyPr>
            <a:normAutofit lnSpcReduction="10000"/>
          </a:bodyPr>
          <a:lstStyle/>
          <a:p>
            <a:endParaRPr lang="en-US" dirty="0"/>
          </a:p>
          <a:p>
            <a:r>
              <a:rPr lang="en-US" dirty="0" smtClean="0"/>
              <a:t>Days Absent (#9)</a:t>
            </a:r>
            <a:endParaRPr lang="en-US" dirty="0"/>
          </a:p>
          <a:p>
            <a:pPr lvl="1"/>
            <a:r>
              <a:rPr lang="en-US" dirty="0"/>
              <a:t>Number of </a:t>
            </a:r>
            <a:r>
              <a:rPr lang="en-US" dirty="0" smtClean="0"/>
              <a:t>times </a:t>
            </a:r>
            <a:r>
              <a:rPr lang="en-US" dirty="0"/>
              <a:t>student was absent from Start Date to </a:t>
            </a:r>
            <a:r>
              <a:rPr lang="en-US" dirty="0" err="1"/>
              <a:t>CutOff</a:t>
            </a:r>
            <a:r>
              <a:rPr lang="en-US" dirty="0"/>
              <a:t> date</a:t>
            </a:r>
          </a:p>
          <a:p>
            <a:pPr lvl="1"/>
            <a:r>
              <a:rPr lang="en-US" dirty="0"/>
              <a:t>Do NOT include absences after </a:t>
            </a:r>
            <a:r>
              <a:rPr lang="en-US" dirty="0" err="1"/>
              <a:t>CutOff</a:t>
            </a:r>
            <a:r>
              <a:rPr lang="en-US" dirty="0"/>
              <a:t> </a:t>
            </a:r>
            <a:r>
              <a:rPr lang="en-US" dirty="0" smtClean="0"/>
              <a:t>date</a:t>
            </a:r>
          </a:p>
          <a:p>
            <a:pPr lvl="1"/>
            <a:r>
              <a:rPr lang="en-US" dirty="0" smtClean="0"/>
              <a:t>All absences are counted (excused, late enrollment, time between drop and </a:t>
            </a:r>
            <a:r>
              <a:rPr lang="en-US" dirty="0" smtClean="0"/>
              <a:t>reinstatement, away football games)</a:t>
            </a:r>
            <a:endParaRPr lang="en-US" dirty="0"/>
          </a:p>
          <a:p>
            <a:pPr lvl="1"/>
            <a:r>
              <a:rPr lang="en-US" dirty="0"/>
              <a:t>Cannot be blank if Field #17 in the Course File is ‘1</a:t>
            </a:r>
            <a:r>
              <a:rPr lang="en-US" dirty="0" smtClean="0"/>
              <a:t>’</a:t>
            </a:r>
          </a:p>
          <a:p>
            <a:r>
              <a:rPr lang="en-US" dirty="0" smtClean="0"/>
              <a:t>Returned Flag (#10)</a:t>
            </a:r>
          </a:p>
          <a:p>
            <a:pPr lvl="1"/>
            <a:r>
              <a:rPr lang="en-US" dirty="0" smtClean="0"/>
              <a:t>Y=Student was absent on </a:t>
            </a:r>
            <a:r>
              <a:rPr lang="en-US" dirty="0" err="1" smtClean="0"/>
              <a:t>CufOff</a:t>
            </a:r>
            <a:r>
              <a:rPr lang="en-US" dirty="0" smtClean="0"/>
              <a:t> date </a:t>
            </a:r>
            <a:r>
              <a:rPr lang="en-US" u="sng" dirty="0" smtClean="0"/>
              <a:t>and</a:t>
            </a:r>
            <a:r>
              <a:rPr lang="en-US" dirty="0" smtClean="0"/>
              <a:t> Returned during Return period</a:t>
            </a:r>
          </a:p>
          <a:p>
            <a:pPr lvl="1"/>
            <a:r>
              <a:rPr lang="en-US" dirty="0"/>
              <a:t>N</a:t>
            </a:r>
            <a:r>
              <a:rPr lang="en-US" dirty="0" smtClean="0"/>
              <a:t>=Student </a:t>
            </a:r>
            <a:r>
              <a:rPr lang="en-US" dirty="0"/>
              <a:t>was absent on </a:t>
            </a:r>
            <a:r>
              <a:rPr lang="en-US" dirty="0" err="1"/>
              <a:t>CufOff</a:t>
            </a:r>
            <a:r>
              <a:rPr lang="en-US" dirty="0"/>
              <a:t> </a:t>
            </a:r>
            <a:r>
              <a:rPr lang="en-US" dirty="0" smtClean="0"/>
              <a:t>date </a:t>
            </a:r>
            <a:r>
              <a:rPr lang="en-US" u="sng" dirty="0" smtClean="0"/>
              <a:t>and did NOT</a:t>
            </a:r>
            <a:r>
              <a:rPr lang="en-US" dirty="0" smtClean="0"/>
              <a:t> Return </a:t>
            </a:r>
            <a:r>
              <a:rPr lang="en-US" dirty="0"/>
              <a:t>during Return </a:t>
            </a:r>
            <a:r>
              <a:rPr lang="en-US" dirty="0" smtClean="0"/>
              <a:t>period</a:t>
            </a:r>
          </a:p>
          <a:p>
            <a:pPr lvl="1"/>
            <a:r>
              <a:rPr lang="en-US" dirty="0" smtClean="0"/>
              <a:t>P=Student was present on </a:t>
            </a:r>
            <a:r>
              <a:rPr lang="en-US" dirty="0" err="1" smtClean="0"/>
              <a:t>CutOff</a:t>
            </a:r>
            <a:r>
              <a:rPr lang="en-US" dirty="0" smtClean="0"/>
              <a:t> date</a:t>
            </a:r>
          </a:p>
          <a:p>
            <a:pPr lvl="1"/>
            <a:r>
              <a:rPr lang="en-US" dirty="0" smtClean="0"/>
              <a:t>Cannot </a:t>
            </a:r>
            <a:r>
              <a:rPr lang="en-US" dirty="0"/>
              <a:t>be blank if Field #17 in the Course File is ‘1’</a:t>
            </a:r>
          </a:p>
          <a:p>
            <a:pPr lvl="2"/>
            <a:endParaRPr lang="en-US" dirty="0"/>
          </a:p>
          <a:p>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8</a:t>
            </a:fld>
            <a:endParaRPr lang="en-US"/>
          </a:p>
        </p:txBody>
      </p:sp>
    </p:spTree>
    <p:extLst>
      <p:ext uri="{BB962C8B-B14F-4D97-AF65-F5344CB8AC3E}">
        <p14:creationId xmlns:p14="http://schemas.microsoft.com/office/powerpoint/2010/main" val="31721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anim calcmode="lin" valueType="num">
                                      <p:cBhvr>
                                        <p:cTn id="3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anim calcmode="lin" valueType="num">
                                      <p:cBhvr>
                                        <p:cTn id="4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anim calcmode="lin" valueType="num">
                                      <p:cBhvr>
                                        <p:cTn id="5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2000"/>
                                        <p:tgtEl>
                                          <p:spTgt spid="3">
                                            <p:txEl>
                                              <p:pRg st="10" end="10"/>
                                            </p:txEl>
                                          </p:spTgt>
                                        </p:tgtEl>
                                      </p:cBhvr>
                                    </p:animEffect>
                                    <p:anim calcmode="lin" valueType="num">
                                      <p:cBhvr>
                                        <p:cTn id="57"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(CR) </a:t>
            </a:r>
            <a:r>
              <a:rPr lang="en-US" dirty="0"/>
              <a:t>File</a:t>
            </a:r>
          </a:p>
        </p:txBody>
      </p:sp>
      <p:sp>
        <p:nvSpPr>
          <p:cNvPr id="3" name="Content Placeholder 2"/>
          <p:cNvSpPr>
            <a:spLocks noGrp="1"/>
          </p:cNvSpPr>
          <p:nvPr>
            <p:ph idx="1"/>
          </p:nvPr>
        </p:nvSpPr>
        <p:spPr>
          <a:xfrm>
            <a:off x="2589211" y="1905000"/>
            <a:ext cx="9147381" cy="4667250"/>
          </a:xfrm>
        </p:spPr>
        <p:txBody>
          <a:bodyPr/>
          <a:lstStyle/>
          <a:p>
            <a:r>
              <a:rPr lang="en-US" dirty="0" smtClean="0"/>
              <a:t>Meeting Days (#7)</a:t>
            </a:r>
          </a:p>
          <a:p>
            <a:pPr lvl="1"/>
            <a:r>
              <a:rPr lang="en-US" dirty="0" smtClean="0"/>
              <a:t>Current: MTWRFSCVX</a:t>
            </a:r>
          </a:p>
          <a:p>
            <a:pPr lvl="1"/>
            <a:r>
              <a:rPr lang="en-US" dirty="0" smtClean="0"/>
              <a:t>Change: </a:t>
            </a:r>
          </a:p>
          <a:p>
            <a:pPr lvl="2"/>
            <a:r>
              <a:rPr lang="en-US" dirty="0" smtClean="0"/>
              <a:t>Add multiple MTWRFSC when a class repeats in a given day</a:t>
            </a:r>
          </a:p>
          <a:p>
            <a:pPr lvl="2"/>
            <a:r>
              <a:rPr lang="en-US" dirty="0" smtClean="0"/>
              <a:t>V for VCC only !</a:t>
            </a:r>
          </a:p>
          <a:p>
            <a:pPr lvl="2"/>
            <a:r>
              <a:rPr lang="en-US" dirty="0" smtClean="0"/>
              <a:t>Online needs to have a ‘meeting day(s)’</a:t>
            </a:r>
          </a:p>
          <a:p>
            <a:pPr lvl="2"/>
            <a:r>
              <a:rPr lang="en-US" dirty="0" smtClean="0"/>
              <a:t>X ?  Should this value even be allowed ?  Term is over…</a:t>
            </a:r>
          </a:p>
          <a:p>
            <a:pPr lvl="1"/>
            <a:r>
              <a:rPr lang="en-US" dirty="0" smtClean="0"/>
              <a:t>Examples:</a:t>
            </a:r>
          </a:p>
          <a:p>
            <a:pPr lvl="2"/>
            <a:r>
              <a:rPr lang="en-US" dirty="0" smtClean="0"/>
              <a:t>A </a:t>
            </a:r>
            <a:r>
              <a:rPr lang="en-US" dirty="0"/>
              <a:t>class that meets TWR mornings, plus T </a:t>
            </a:r>
            <a:r>
              <a:rPr lang="en-US" dirty="0" smtClean="0"/>
              <a:t>afternoon: TTWR </a:t>
            </a:r>
          </a:p>
          <a:p>
            <a:pPr lvl="2"/>
            <a:r>
              <a:rPr lang="en-US" dirty="0" smtClean="0"/>
              <a:t>A </a:t>
            </a:r>
            <a:r>
              <a:rPr lang="en-US" dirty="0"/>
              <a:t>class that meets MWF mornings, plus M and W </a:t>
            </a:r>
            <a:r>
              <a:rPr lang="en-US" dirty="0" smtClean="0"/>
              <a:t>afternoon: MMWWF</a:t>
            </a:r>
          </a:p>
          <a:p>
            <a:pPr lvl="2"/>
            <a:r>
              <a:rPr lang="en-US" dirty="0" smtClean="0"/>
              <a:t>A </a:t>
            </a:r>
            <a:r>
              <a:rPr lang="en-US" dirty="0"/>
              <a:t>class that meets </a:t>
            </a:r>
            <a:r>
              <a:rPr lang="en-US" dirty="0" smtClean="0"/>
              <a:t>TWR </a:t>
            </a:r>
            <a:r>
              <a:rPr lang="en-US" dirty="0"/>
              <a:t>mornings, plus </a:t>
            </a:r>
            <a:r>
              <a:rPr lang="en-US" dirty="0" smtClean="0"/>
              <a:t>W afternoon: TWWR</a:t>
            </a:r>
          </a:p>
          <a:p>
            <a:pPr lvl="2"/>
            <a:r>
              <a:rPr lang="en-US" dirty="0" smtClean="0"/>
              <a:t>A class that meets MWF mornings, plus W afternoon, plus W evening: MWWWF</a:t>
            </a:r>
            <a:endParaRPr lang="en-US" dirty="0"/>
          </a:p>
          <a:p>
            <a:pPr lvl="2"/>
            <a:endParaRPr lang="en-US" dirty="0"/>
          </a:p>
        </p:txBody>
      </p:sp>
      <p:sp>
        <p:nvSpPr>
          <p:cNvPr id="4" name="Footer Placeholder 3"/>
          <p:cNvSpPr>
            <a:spLocks noGrp="1"/>
          </p:cNvSpPr>
          <p:nvPr>
            <p:ph type="ftr" sz="quarter" idx="11"/>
          </p:nvPr>
        </p:nvSpPr>
        <p:spPr/>
        <p:txBody>
          <a:bodyPr/>
          <a:lstStyle/>
          <a:p>
            <a:r>
              <a:rPr lang="en-US" smtClean="0"/>
              <a:t>Mississippi Community College Board</a:t>
            </a:r>
            <a:endParaRPr lang="en-US"/>
          </a:p>
        </p:txBody>
      </p:sp>
      <p:sp>
        <p:nvSpPr>
          <p:cNvPr id="5" name="Slide Number Placeholder 4"/>
          <p:cNvSpPr>
            <a:spLocks noGrp="1"/>
          </p:cNvSpPr>
          <p:nvPr>
            <p:ph type="sldNum" sz="quarter" idx="12"/>
          </p:nvPr>
        </p:nvSpPr>
        <p:spPr/>
        <p:txBody>
          <a:bodyPr/>
          <a:lstStyle/>
          <a:p>
            <a:fld id="{AC4209B9-DC60-4DA1-8089-374357A109B6}" type="slidenum">
              <a:rPr lang="en-US" smtClean="0"/>
              <a:t>9</a:t>
            </a:fld>
            <a:endParaRPr lang="en-US"/>
          </a:p>
        </p:txBody>
      </p:sp>
    </p:spTree>
    <p:extLst>
      <p:ext uri="{BB962C8B-B14F-4D97-AF65-F5344CB8AC3E}">
        <p14:creationId xmlns:p14="http://schemas.microsoft.com/office/powerpoint/2010/main" val="7195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anim calcmode="lin" valueType="num">
                                      <p:cBhvr>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42"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4000"/>
                            </p:stCondLst>
                            <p:childTnLst>
                              <p:par>
                                <p:cTn id="65" presetID="42" presetClass="entr" presetSubtype="0" fill="hold"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1500"/>
                                        <p:tgtEl>
                                          <p:spTgt spid="3">
                                            <p:txEl>
                                              <p:pRg st="9" end="9"/>
                                            </p:txEl>
                                          </p:spTgt>
                                        </p:tgtEl>
                                      </p:cBhvr>
                                    </p:animEffect>
                                    <p:anim calcmode="lin" valueType="num">
                                      <p:cBhvr>
                                        <p:cTn id="68" dur="1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9" dur="1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500"/>
                                        <p:tgtEl>
                                          <p:spTgt spid="3">
                                            <p:txEl>
                                              <p:pRg st="10" end="10"/>
                                            </p:txEl>
                                          </p:spTgt>
                                        </p:tgtEl>
                                      </p:cBhvr>
                                    </p:animEffect>
                                    <p:anim calcmode="lin" valueType="num">
                                      <p:cBhvr>
                                        <p:cTn id="74" dur="1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500"/>
                                        <p:tgtEl>
                                          <p:spTgt spid="3">
                                            <p:txEl>
                                              <p:pRg st="11" end="11"/>
                                            </p:txEl>
                                          </p:spTgt>
                                        </p:tgtEl>
                                      </p:cBhvr>
                                    </p:animEffect>
                                    <p:anim calcmode="lin" valueType="num">
                                      <p:cBhvr>
                                        <p:cTn id="80" dur="1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4635</TotalTime>
  <Words>1406</Words>
  <Application>Microsoft Office PowerPoint</Application>
  <PresentationFormat>Widescreen</PresentationFormat>
  <Paragraphs>190</Paragraphs>
  <Slides>21</Slides>
  <Notes>3</Notes>
  <HiddenSlides>0</HiddenSlides>
  <MMClips>25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Wisp</vt:lpstr>
      <vt:lpstr>Attendance Audit Automation</vt:lpstr>
      <vt:lpstr>Concepts</vt:lpstr>
      <vt:lpstr>…Audit Period</vt:lpstr>
      <vt:lpstr>PowerPoint Presentation</vt:lpstr>
      <vt:lpstr>Method</vt:lpstr>
      <vt:lpstr>Goal</vt:lpstr>
      <vt:lpstr>Student Schedule (SS) File</vt:lpstr>
      <vt:lpstr>PowerPoint Presentation</vt:lpstr>
      <vt:lpstr>Course (CR) File</vt:lpstr>
      <vt:lpstr>…Course (CR) File</vt:lpstr>
      <vt:lpstr>…Course (CR) File</vt:lpstr>
      <vt:lpstr>…Course (CR) File</vt:lpstr>
      <vt:lpstr>…Course (CR) File</vt:lpstr>
      <vt:lpstr>…Course (CR) File</vt:lpstr>
      <vt:lpstr>…Course (CR) File</vt:lpstr>
      <vt:lpstr>…Course (CR) File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Attendance Audit Automation</dc:title>
  <dc:creator>Raul Fletes</dc:creator>
  <cp:lastModifiedBy>Raul Fletes</cp:lastModifiedBy>
  <cp:revision>87</cp:revision>
  <cp:lastPrinted>2019-05-21T14:52:31Z</cp:lastPrinted>
  <dcterms:created xsi:type="dcterms:W3CDTF">2019-04-15T16:54:46Z</dcterms:created>
  <dcterms:modified xsi:type="dcterms:W3CDTF">2019-06-04T18:12:52Z</dcterms:modified>
</cp:coreProperties>
</file>