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97" r:id="rId2"/>
    <p:sldId id="290" r:id="rId3"/>
    <p:sldId id="256" r:id="rId4"/>
    <p:sldId id="292" r:id="rId5"/>
    <p:sldId id="427" r:id="rId6"/>
    <p:sldId id="429" r:id="rId7"/>
    <p:sldId id="431" r:id="rId8"/>
    <p:sldId id="308" r:id="rId9"/>
    <p:sldId id="309" r:id="rId10"/>
    <p:sldId id="430" r:id="rId11"/>
    <p:sldId id="299" r:id="rId12"/>
    <p:sldId id="428" r:id="rId13"/>
    <p:sldId id="432" r:id="rId14"/>
    <p:sldId id="433" r:id="rId15"/>
    <p:sldId id="434" r:id="rId16"/>
    <p:sldId id="300" r:id="rId17"/>
    <p:sldId id="435" r:id="rId18"/>
    <p:sldId id="436" r:id="rId19"/>
    <p:sldId id="437" r:id="rId20"/>
    <p:sldId id="438" r:id="rId21"/>
    <p:sldId id="439" r:id="rId22"/>
    <p:sldId id="304" r:id="rId23"/>
    <p:sldId id="302" r:id="rId24"/>
  </p:sldIdLst>
  <p:sldSz cx="12192000" cy="6858000"/>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96357" autoAdjust="0"/>
  </p:normalViewPr>
  <p:slideViewPr>
    <p:cSldViewPr snapToGrid="0">
      <p:cViewPr varScale="1">
        <p:scale>
          <a:sx n="112" d="100"/>
          <a:sy n="112" d="100"/>
        </p:scale>
        <p:origin x="432" y="10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3853" y="0"/>
            <a:ext cx="3024770" cy="458788"/>
          </a:xfrm>
          <a:prstGeom prst="rect">
            <a:avLst/>
          </a:prstGeom>
        </p:spPr>
        <p:txBody>
          <a:bodyPr vert="horz" lIns="91440" tIns="45720" rIns="91440" bIns="45720" rtlCol="0"/>
          <a:lstStyle>
            <a:lvl1pPr algn="r">
              <a:defRPr sz="1200"/>
            </a:lvl1pPr>
          </a:lstStyle>
          <a:p>
            <a:fld id="{BA7C2B33-359D-4475-9ECD-71B514AC8A7E}" type="datetimeFigureOut">
              <a:rPr lang="en-US" smtClean="0"/>
              <a:t>6/20/2019</a:t>
            </a:fld>
            <a:endParaRPr lang="en-US"/>
          </a:p>
        </p:txBody>
      </p:sp>
      <p:sp>
        <p:nvSpPr>
          <p:cNvPr id="4" name="Slide Image Placeholder 3"/>
          <p:cNvSpPr>
            <a:spLocks noGrp="1" noRot="1" noChangeAspect="1"/>
          </p:cNvSpPr>
          <p:nvPr>
            <p:ph type="sldImg" idx="2"/>
          </p:nvPr>
        </p:nvSpPr>
        <p:spPr>
          <a:xfrm>
            <a:off x="746125" y="1143000"/>
            <a:ext cx="5487988"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024" y="4400550"/>
            <a:ext cx="558419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4"/>
            <a:ext cx="302477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3853" y="8685214"/>
            <a:ext cx="3024770" cy="458787"/>
          </a:xfrm>
          <a:prstGeom prst="rect">
            <a:avLst/>
          </a:prstGeom>
        </p:spPr>
        <p:txBody>
          <a:bodyPr vert="horz" lIns="91440" tIns="45720" rIns="91440" bIns="45720" rtlCol="0" anchor="b"/>
          <a:lstStyle>
            <a:lvl1pPr algn="r">
              <a:defRPr sz="1200"/>
            </a:lvl1pPr>
          </a:lstStyle>
          <a:p>
            <a:fld id="{C3DF9D89-34B9-4298-A0C2-71EF33DC76B5}" type="slidenum">
              <a:rPr lang="en-US" smtClean="0"/>
              <a:t>‹#›</a:t>
            </a:fld>
            <a:endParaRPr lang="en-US"/>
          </a:p>
        </p:txBody>
      </p:sp>
    </p:spTree>
    <p:extLst>
      <p:ext uri="{BB962C8B-B14F-4D97-AF65-F5344CB8AC3E}">
        <p14:creationId xmlns:p14="http://schemas.microsoft.com/office/powerpoint/2010/main" val="2974150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0375" y="693738"/>
            <a:ext cx="6157913" cy="346392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01030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1325" y="685800"/>
            <a:ext cx="6097588" cy="3429000"/>
          </a:xfrm>
        </p:spPr>
      </p:sp>
      <p:sp>
        <p:nvSpPr>
          <p:cNvPr id="3" name="Notes Placeholder 2"/>
          <p:cNvSpPr>
            <a:spLocks noGrp="1"/>
          </p:cNvSpPr>
          <p:nvPr>
            <p:ph type="body" idx="1"/>
          </p:nvPr>
        </p:nvSpPr>
        <p:spPr/>
        <p:txBody>
          <a:bodyPr/>
          <a:lstStyle/>
          <a:p>
            <a:pPr defTabSz="914358">
              <a:defRPr/>
            </a:pPr>
            <a:r>
              <a:rPr lang="en-US" altLang="en-US" dirty="0"/>
              <a:t>There are 6 board goals that we plan and work around in all of our efforts. </a:t>
            </a:r>
          </a:p>
          <a:p>
            <a:pPr defTabSz="914358">
              <a:defRPr/>
            </a:pPr>
            <a:endParaRPr lang="en-US" altLang="en-US" dirty="0"/>
          </a:p>
          <a:p>
            <a:pPr defTabSz="914358">
              <a:defRPr/>
            </a:pPr>
            <a:r>
              <a:rPr lang="en-US" altLang="en-US" dirty="0"/>
              <a:t>We emphasize the Board’s goals in every presentation because it is critical that our entire public education system is aiming at the same targets. </a:t>
            </a:r>
          </a:p>
          <a:p>
            <a:endParaRPr lang="en-US" dirty="0"/>
          </a:p>
        </p:txBody>
      </p:sp>
    </p:spTree>
    <p:extLst>
      <p:ext uri="{BB962C8B-B14F-4D97-AF65-F5344CB8AC3E}">
        <p14:creationId xmlns:p14="http://schemas.microsoft.com/office/powerpoint/2010/main" val="2114461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647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62393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DF9D89-34B9-4298-A0C2-71EF33DC76B5}" type="slidenum">
              <a:rPr lang="en-US" smtClean="0"/>
              <a:t>8</a:t>
            </a:fld>
            <a:endParaRPr lang="en-US"/>
          </a:p>
        </p:txBody>
      </p:sp>
    </p:spTree>
    <p:extLst>
      <p:ext uri="{BB962C8B-B14F-4D97-AF65-F5344CB8AC3E}">
        <p14:creationId xmlns:p14="http://schemas.microsoft.com/office/powerpoint/2010/main" val="3348442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515688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Shape 9"/>
        <p:cNvGrpSpPr/>
        <p:nvPr/>
      </p:nvGrpSpPr>
      <p:grpSpPr>
        <a:xfrm>
          <a:off x="0" y="0"/>
          <a:ext cx="0" cy="0"/>
          <a:chOff x="0" y="0"/>
          <a:chExt cx="0" cy="0"/>
        </a:xfrm>
      </p:grpSpPr>
      <p:sp>
        <p:nvSpPr>
          <p:cNvPr id="5" name="Shape 54"/>
          <p:cNvSpPr/>
          <p:nvPr userDrawn="1"/>
        </p:nvSpPr>
        <p:spPr>
          <a:xfrm>
            <a:off x="0" y="2644130"/>
            <a:ext cx="6773600" cy="965196"/>
          </a:xfrm>
          <a:prstGeom prst="rect">
            <a:avLst/>
          </a:prstGeom>
          <a:solidFill>
            <a:schemeClr val="accent3"/>
          </a:solidFill>
          <a:ln>
            <a:noFill/>
          </a:ln>
        </p:spPr>
        <p:txBody>
          <a:bodyPr lIns="121900" tIns="121900" rIns="121900" bIns="121900" anchor="ctr" anchorCtr="0">
            <a:noAutofit/>
          </a:bodyPr>
          <a:lstStyle/>
          <a:p>
            <a:pPr lvl="0">
              <a:spcBef>
                <a:spcPts val="0"/>
              </a:spcBef>
              <a:buNone/>
            </a:pPr>
            <a:endParaRPr sz="2400">
              <a:solidFill>
                <a:srgbClr val="00B0F0"/>
              </a:solidFill>
            </a:endParaRPr>
          </a:p>
        </p:txBody>
      </p:sp>
      <p:sp>
        <p:nvSpPr>
          <p:cNvPr id="8" name="Shape 59"/>
          <p:cNvSpPr/>
          <p:nvPr userDrawn="1"/>
        </p:nvSpPr>
        <p:spPr>
          <a:xfrm>
            <a:off x="0" y="3742027"/>
            <a:ext cx="6217920" cy="1328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pic>
        <p:nvPicPr>
          <p:cNvPr id="9" name="Shape 61"/>
          <p:cNvPicPr preferRelativeResize="0"/>
          <p:nvPr userDrawn="1"/>
        </p:nvPicPr>
        <p:blipFill>
          <a:blip r:embed="rId2">
            <a:alphaModFix/>
          </a:blip>
          <a:stretch>
            <a:fillRect/>
          </a:stretch>
        </p:blipFill>
        <p:spPr>
          <a:xfrm>
            <a:off x="600267" y="5012165"/>
            <a:ext cx="2841133" cy="1372200"/>
          </a:xfrm>
          <a:prstGeom prst="rect">
            <a:avLst/>
          </a:prstGeom>
          <a:noFill/>
          <a:ln>
            <a:noFill/>
          </a:ln>
        </p:spPr>
      </p:pic>
      <p:sp>
        <p:nvSpPr>
          <p:cNvPr id="3" name="Text Placeholder 2"/>
          <p:cNvSpPr>
            <a:spLocks noGrp="1" noChangeAspect="1"/>
          </p:cNvSpPr>
          <p:nvPr>
            <p:ph type="body" sz="quarter" idx="10" hasCustomPrompt="1"/>
          </p:nvPr>
        </p:nvSpPr>
        <p:spPr>
          <a:xfrm>
            <a:off x="550333" y="654051"/>
            <a:ext cx="8800700" cy="1904468"/>
          </a:xfrm>
        </p:spPr>
        <p:txBody>
          <a:bodyPr anchor="b"/>
          <a:lstStyle>
            <a:lvl1pPr>
              <a:lnSpc>
                <a:spcPct val="100000"/>
              </a:lnSpc>
              <a:spcAft>
                <a:spcPts val="0"/>
              </a:spcAft>
              <a:defRPr sz="6667" b="1">
                <a:solidFill>
                  <a:srgbClr val="0070C0"/>
                </a:solidFill>
              </a:defRPr>
            </a:lvl1pPr>
          </a:lstStyle>
          <a:p>
            <a:pPr lvl="0"/>
            <a:r>
              <a:rPr lang="en-US" dirty="0"/>
              <a:t>HEADING</a:t>
            </a:r>
          </a:p>
        </p:txBody>
      </p:sp>
      <p:sp>
        <p:nvSpPr>
          <p:cNvPr id="16" name="Text Placeholder 15"/>
          <p:cNvSpPr>
            <a:spLocks noGrp="1" noChangeAspect="1"/>
          </p:cNvSpPr>
          <p:nvPr>
            <p:ph type="body" sz="quarter" idx="11" hasCustomPrompt="1"/>
          </p:nvPr>
        </p:nvSpPr>
        <p:spPr>
          <a:xfrm>
            <a:off x="550333" y="2732617"/>
            <a:ext cx="6157384" cy="810683"/>
          </a:xfrm>
        </p:spPr>
        <p:txBody>
          <a:bodyPr anchor="ctr"/>
          <a:lstStyle>
            <a:lvl1pPr rtl="0">
              <a:spcBef>
                <a:spcPts val="0"/>
              </a:spcBef>
              <a:buNone/>
              <a:defRPr lang="en" sz="2400" dirty="0">
                <a:solidFill>
                  <a:srgbClr val="FFFFFF"/>
                </a:solidFill>
                <a:ea typeface="Open Sans"/>
                <a:cs typeface="Open Sans"/>
                <a:sym typeface="Open Sans"/>
              </a:defRPr>
            </a:lvl1pPr>
          </a:lstStyle>
          <a:p>
            <a:pPr lvl="0" rtl="0">
              <a:spcBef>
                <a:spcPts val="0"/>
              </a:spcBef>
              <a:buNone/>
            </a:pPr>
            <a:r>
              <a:rPr lang="en-US" sz="2667" dirty="0">
                <a:solidFill>
                  <a:srgbClr val="FFFFFF"/>
                </a:solidFill>
                <a:latin typeface="+mn-lt"/>
                <a:ea typeface="Open Sans"/>
                <a:cs typeface="Open Sans"/>
                <a:sym typeface="Open Sans"/>
              </a:rPr>
              <a:t>SUBHEAD</a:t>
            </a:r>
            <a:endParaRPr lang="en" sz="2667" dirty="0">
              <a:solidFill>
                <a:srgbClr val="FFFFFF"/>
              </a:solidFill>
              <a:latin typeface="+mn-lt"/>
              <a:ea typeface="Open Sans"/>
              <a:cs typeface="Open Sans"/>
              <a:sym typeface="Open Sans"/>
            </a:endParaRPr>
          </a:p>
        </p:txBody>
      </p:sp>
      <p:sp>
        <p:nvSpPr>
          <p:cNvPr id="18" name="Text Placeholder 17"/>
          <p:cNvSpPr>
            <a:spLocks noGrp="1" noChangeAspect="1"/>
          </p:cNvSpPr>
          <p:nvPr>
            <p:ph type="body" sz="quarter" idx="12" hasCustomPrompt="1"/>
          </p:nvPr>
        </p:nvSpPr>
        <p:spPr>
          <a:xfrm>
            <a:off x="550333" y="3874828"/>
            <a:ext cx="5444067" cy="665424"/>
          </a:xfrm>
        </p:spPr>
        <p:txBody>
          <a:bodyPr anchor="t"/>
          <a:lstStyle>
            <a:lvl1pPr algn="l">
              <a:spcBef>
                <a:spcPts val="0"/>
              </a:spcBef>
              <a:buNone/>
              <a:defRPr lang="en" sz="2400" dirty="0">
                <a:solidFill>
                  <a:schemeClr val="accent3">
                    <a:lumMod val="75000"/>
                  </a:schemeClr>
                </a:solidFill>
                <a:ea typeface="Open Sans"/>
                <a:cs typeface="Open Sans"/>
                <a:sym typeface="Open Sans"/>
              </a:defRPr>
            </a:lvl1pPr>
          </a:lstStyle>
          <a:p>
            <a:pPr lvl="0" algn="l">
              <a:spcBef>
                <a:spcPts val="0"/>
              </a:spcBef>
              <a:buNone/>
            </a:pPr>
            <a:r>
              <a:rPr lang="en-US" sz="2400" dirty="0">
                <a:latin typeface="+mn-lt"/>
                <a:ea typeface="Open Sans"/>
                <a:cs typeface="Open Sans"/>
                <a:sym typeface="Open Sans"/>
              </a:rPr>
              <a:t>Date</a:t>
            </a:r>
            <a:endParaRPr lang="en" sz="2400" dirty="0">
              <a:latin typeface="+mn-lt"/>
              <a:ea typeface="Open Sans"/>
              <a:cs typeface="Open Sans"/>
              <a:sym typeface="Open Sans"/>
            </a:endParaRPr>
          </a:p>
        </p:txBody>
      </p:sp>
      <p:sp>
        <p:nvSpPr>
          <p:cNvPr id="24" name="Text Placeholder 23"/>
          <p:cNvSpPr>
            <a:spLocks noGrp="1"/>
          </p:cNvSpPr>
          <p:nvPr>
            <p:ph type="body" sz="quarter" idx="14" hasCustomPrompt="1"/>
          </p:nvPr>
        </p:nvSpPr>
        <p:spPr>
          <a:xfrm>
            <a:off x="3603548" y="5294201"/>
            <a:ext cx="5934153" cy="403865"/>
          </a:xfrm>
        </p:spPr>
        <p:txBody>
          <a:bodyPr anchor="ctr"/>
          <a:lstStyle>
            <a:lvl1pPr marL="0" marR="0" indent="0" algn="l" defTabSz="1219170" rtl="0" eaLnBrk="1" fontAlgn="auto" latinLnBrk="0" hangingPunct="1">
              <a:lnSpc>
                <a:spcPct val="100000"/>
              </a:lnSpc>
              <a:spcBef>
                <a:spcPts val="0"/>
              </a:spcBef>
              <a:spcAft>
                <a:spcPts val="0"/>
              </a:spcAft>
              <a:buClr>
                <a:schemeClr val="dk2"/>
              </a:buClr>
              <a:buSzPct val="100000"/>
              <a:buFontTx/>
              <a:buNone/>
              <a:tabLst/>
              <a:defRPr lang="en-US" sz="2400" b="1" smtClean="0">
                <a:solidFill>
                  <a:srgbClr val="CC0000"/>
                </a:solidFill>
                <a:ea typeface="Open Sans"/>
                <a:cs typeface="Open Sans"/>
                <a:sym typeface="Open Sans"/>
              </a:defRPr>
            </a:lvl1pPr>
          </a:lstStyle>
          <a:p>
            <a:pPr marL="0" marR="0" lvl="0" indent="0" algn="l" defTabSz="1219170" rtl="0" eaLnBrk="1" fontAlgn="auto" latinLnBrk="0" hangingPunct="1">
              <a:lnSpc>
                <a:spcPct val="115000"/>
              </a:lnSpc>
              <a:spcBef>
                <a:spcPts val="0"/>
              </a:spcBef>
              <a:spcAft>
                <a:spcPts val="2133"/>
              </a:spcAft>
              <a:buClr>
                <a:schemeClr val="dk2"/>
              </a:buClr>
              <a:buSzPct val="100000"/>
              <a:buFontTx/>
              <a:buNone/>
              <a:tabLst/>
              <a:defRPr/>
            </a:pPr>
            <a:r>
              <a:rPr lang="en-US" sz="2667" b="1" dirty="0">
                <a:solidFill>
                  <a:srgbClr val="CC0000"/>
                </a:solidFill>
                <a:latin typeface="+mn-lt"/>
                <a:ea typeface="Open Sans"/>
                <a:cs typeface="Open Sans"/>
                <a:sym typeface="Open Sans"/>
              </a:rPr>
              <a:t>Presenter Name</a:t>
            </a:r>
          </a:p>
        </p:txBody>
      </p:sp>
      <p:sp>
        <p:nvSpPr>
          <p:cNvPr id="7" name="Text Placeholder 6"/>
          <p:cNvSpPr>
            <a:spLocks noGrp="1"/>
          </p:cNvSpPr>
          <p:nvPr>
            <p:ph type="body" sz="quarter" idx="15" hasCustomPrompt="1"/>
          </p:nvPr>
        </p:nvSpPr>
        <p:spPr>
          <a:xfrm>
            <a:off x="3602567" y="5628904"/>
            <a:ext cx="5935133" cy="754963"/>
          </a:xfrm>
        </p:spPr>
        <p:txBody>
          <a:bodyPr/>
          <a:lstStyle>
            <a:lvl1pPr>
              <a:lnSpc>
                <a:spcPct val="100000"/>
              </a:lnSpc>
              <a:spcAft>
                <a:spcPts val="0"/>
              </a:spcAft>
              <a:defRPr sz="1867" baseline="0">
                <a:solidFill>
                  <a:schemeClr val="accent3">
                    <a:lumMod val="50000"/>
                  </a:schemeClr>
                </a:solidFill>
              </a:defRPr>
            </a:lvl1pPr>
          </a:lstStyle>
          <a:p>
            <a:pPr lvl="0"/>
            <a:r>
              <a:rPr lang="en-US" dirty="0"/>
              <a:t>Presenter Title</a:t>
            </a:r>
            <a:br>
              <a:rPr lang="en-US" dirty="0"/>
            </a:br>
            <a:r>
              <a:rPr lang="en-US" dirty="0"/>
              <a:t>Contact Information</a:t>
            </a:r>
          </a:p>
        </p:txBody>
      </p:sp>
    </p:spTree>
    <p:extLst>
      <p:ext uri="{BB962C8B-B14F-4D97-AF65-F5344CB8AC3E}">
        <p14:creationId xmlns:p14="http://schemas.microsoft.com/office/powerpoint/2010/main" val="2207054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Vision &amp; Mission">
    <p:spTree>
      <p:nvGrpSpPr>
        <p:cNvPr id="1" name="Shape 25"/>
        <p:cNvGrpSpPr/>
        <p:nvPr/>
      </p:nvGrpSpPr>
      <p:grpSpPr>
        <a:xfrm>
          <a:off x="0" y="0"/>
          <a:ext cx="0" cy="0"/>
          <a:chOff x="0" y="0"/>
          <a:chExt cx="0" cy="0"/>
        </a:xfrm>
      </p:grpSpPr>
      <p:sp>
        <p:nvSpPr>
          <p:cNvPr id="18"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a:solidFill>
                <a:srgbClr val="CCCCCC"/>
              </a:solidFill>
            </a:endParaRPr>
          </a:p>
        </p:txBody>
      </p:sp>
      <p:sp>
        <p:nvSpPr>
          <p:cNvPr id="19"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grpSp>
        <p:nvGrpSpPr>
          <p:cNvPr id="4" name="Group 3"/>
          <p:cNvGrpSpPr/>
          <p:nvPr userDrawn="1"/>
        </p:nvGrpSpPr>
        <p:grpSpPr>
          <a:xfrm>
            <a:off x="2413067" y="1457430"/>
            <a:ext cx="7948800" cy="1950329"/>
            <a:chOff x="1809800" y="1012003"/>
            <a:chExt cx="5961600" cy="1462747"/>
          </a:xfrm>
        </p:grpSpPr>
        <p:sp>
          <p:nvSpPr>
            <p:cNvPr id="5" name="Shape 72"/>
            <p:cNvSpPr txBox="1"/>
            <p:nvPr/>
          </p:nvSpPr>
          <p:spPr>
            <a:xfrm>
              <a:off x="1809800" y="1354550"/>
              <a:ext cx="5961600" cy="1120200"/>
            </a:xfrm>
            <a:prstGeom prst="rect">
              <a:avLst/>
            </a:prstGeom>
            <a:noFill/>
            <a:ln>
              <a:noFill/>
            </a:ln>
          </p:spPr>
          <p:txBody>
            <a:bodyPr lIns="91425" tIns="91425" rIns="91425" bIns="91425" anchor="t" anchorCtr="0">
              <a:noAutofit/>
            </a:bodyPr>
            <a:lstStyle/>
            <a:p>
              <a:pPr lvl="0" rtl="0">
                <a:lnSpc>
                  <a:spcPct val="115000"/>
                </a:lnSpc>
                <a:spcBef>
                  <a:spcPts val="667"/>
                </a:spcBef>
                <a:buNone/>
              </a:pPr>
              <a:r>
                <a:rPr lang="en" sz="2133" dirty="0">
                  <a:solidFill>
                    <a:schemeClr val="accent3">
                      <a:lumMod val="50000"/>
                    </a:schemeClr>
                  </a:solidFill>
                  <a:latin typeface="Arial" charset="0"/>
                  <a:ea typeface="Arial" charset="0"/>
                  <a:cs typeface="Arial" charset="0"/>
                  <a:sym typeface="Open Sans"/>
                </a:rPr>
                <a:t>To create a world-class educational system that gives students the knowledge and skills to be successful in college and the workforce, and to flourish as parents and citizens</a:t>
              </a:r>
            </a:p>
          </p:txBody>
        </p:sp>
        <p:sp>
          <p:nvSpPr>
            <p:cNvPr id="6" name="Shape 73"/>
            <p:cNvSpPr txBox="1"/>
            <p:nvPr/>
          </p:nvSpPr>
          <p:spPr>
            <a:xfrm>
              <a:off x="1809800" y="1012003"/>
              <a:ext cx="1260900" cy="280200"/>
            </a:xfrm>
            <a:prstGeom prst="rect">
              <a:avLst/>
            </a:prstGeom>
            <a:noFill/>
            <a:ln>
              <a:noFill/>
            </a:ln>
          </p:spPr>
          <p:txBody>
            <a:bodyPr lIns="91425" tIns="91425" rIns="91425" bIns="91425" anchor="t" anchorCtr="0">
              <a:noAutofit/>
            </a:bodyPr>
            <a:lstStyle/>
            <a:p>
              <a:pPr lvl="0">
                <a:spcBef>
                  <a:spcPts val="0"/>
                </a:spcBef>
                <a:buNone/>
              </a:pPr>
              <a:r>
                <a:rPr lang="en" sz="2667" b="1" dirty="0">
                  <a:solidFill>
                    <a:srgbClr val="0070C0"/>
                  </a:solidFill>
                  <a:latin typeface="Arial" charset="0"/>
                  <a:ea typeface="Arial" charset="0"/>
                  <a:cs typeface="Arial" charset="0"/>
                  <a:sym typeface="Open Sans"/>
                </a:rPr>
                <a:t>VISION</a:t>
              </a:r>
              <a:endParaRPr lang="en" sz="2400" b="1" dirty="0">
                <a:solidFill>
                  <a:srgbClr val="0070C0"/>
                </a:solidFill>
                <a:latin typeface="Arial" charset="0"/>
                <a:ea typeface="Arial" charset="0"/>
                <a:cs typeface="Arial" charset="0"/>
                <a:sym typeface="Open Sans"/>
              </a:endParaRPr>
            </a:p>
          </p:txBody>
        </p:sp>
        <p:cxnSp>
          <p:nvCxnSpPr>
            <p:cNvPr id="7" name="Shape 74"/>
            <p:cNvCxnSpPr/>
            <p:nvPr/>
          </p:nvCxnSpPr>
          <p:spPr>
            <a:xfrm>
              <a:off x="2812842" y="1255390"/>
              <a:ext cx="4759200" cy="0"/>
            </a:xfrm>
            <a:prstGeom prst="straightConnector1">
              <a:avLst/>
            </a:prstGeom>
            <a:noFill/>
            <a:ln w="19050" cap="flat" cmpd="sng">
              <a:solidFill>
                <a:srgbClr val="CC0000"/>
              </a:solidFill>
              <a:prstDash val="solid"/>
              <a:round/>
              <a:headEnd type="none" w="lg" len="lg"/>
              <a:tailEnd type="none" w="lg" len="lg"/>
            </a:ln>
          </p:spPr>
        </p:cxnSp>
      </p:grpSp>
      <p:grpSp>
        <p:nvGrpSpPr>
          <p:cNvPr id="8" name="Group 7"/>
          <p:cNvGrpSpPr/>
          <p:nvPr userDrawn="1"/>
        </p:nvGrpSpPr>
        <p:grpSpPr>
          <a:xfrm>
            <a:off x="2413067" y="3769940"/>
            <a:ext cx="7682989" cy="1789232"/>
            <a:chOff x="1809800" y="2665300"/>
            <a:chExt cx="5762242" cy="1341924"/>
          </a:xfrm>
        </p:grpSpPr>
        <p:sp>
          <p:nvSpPr>
            <p:cNvPr id="9" name="Shape 76"/>
            <p:cNvSpPr txBox="1"/>
            <p:nvPr/>
          </p:nvSpPr>
          <p:spPr>
            <a:xfrm>
              <a:off x="1809800" y="3049624"/>
              <a:ext cx="5685900" cy="957600"/>
            </a:xfrm>
            <a:prstGeom prst="rect">
              <a:avLst/>
            </a:prstGeom>
            <a:noFill/>
            <a:ln>
              <a:noFill/>
            </a:ln>
          </p:spPr>
          <p:txBody>
            <a:bodyPr lIns="91425" tIns="91425" rIns="91425" bIns="91425" anchor="ctr" anchorCtr="0">
              <a:noAutofit/>
            </a:bodyPr>
            <a:lstStyle/>
            <a:p>
              <a:pPr lvl="0" rtl="0">
                <a:lnSpc>
                  <a:spcPct val="115000"/>
                </a:lnSpc>
                <a:spcBef>
                  <a:spcPts val="667"/>
                </a:spcBef>
                <a:buNone/>
              </a:pPr>
              <a:r>
                <a:rPr lang="en" sz="2133" dirty="0">
                  <a:solidFill>
                    <a:schemeClr val="accent3">
                      <a:lumMod val="50000"/>
                    </a:schemeClr>
                  </a:solidFill>
                  <a:latin typeface="Arial" charset="0"/>
                  <a:ea typeface="Arial" charset="0"/>
                  <a:cs typeface="Arial" charset="0"/>
                  <a:sym typeface="Open Sans"/>
                </a:rPr>
                <a:t>To provide leadership through the development of policy and accountability systems so that all students are prepared to compete in the global community</a:t>
              </a:r>
            </a:p>
          </p:txBody>
        </p:sp>
        <p:sp>
          <p:nvSpPr>
            <p:cNvPr id="10" name="Shape 77"/>
            <p:cNvSpPr txBox="1"/>
            <p:nvPr/>
          </p:nvSpPr>
          <p:spPr>
            <a:xfrm>
              <a:off x="1809800" y="2665300"/>
              <a:ext cx="1260900" cy="280200"/>
            </a:xfrm>
            <a:prstGeom prst="rect">
              <a:avLst/>
            </a:prstGeom>
            <a:noFill/>
            <a:ln>
              <a:noFill/>
            </a:ln>
          </p:spPr>
          <p:txBody>
            <a:bodyPr lIns="91425" tIns="91425" rIns="91425" bIns="91425" anchor="t" anchorCtr="0">
              <a:noAutofit/>
            </a:bodyPr>
            <a:lstStyle/>
            <a:p>
              <a:pPr lvl="0" rtl="0">
                <a:spcBef>
                  <a:spcPts val="0"/>
                </a:spcBef>
                <a:buNone/>
              </a:pPr>
              <a:r>
                <a:rPr lang="en" sz="2667" b="1" dirty="0">
                  <a:solidFill>
                    <a:srgbClr val="0070C0"/>
                  </a:solidFill>
                  <a:latin typeface="Arial" charset="0"/>
                  <a:ea typeface="Arial" charset="0"/>
                  <a:cs typeface="Arial" charset="0"/>
                  <a:sym typeface="Open Sans"/>
                </a:rPr>
                <a:t>MISSION</a:t>
              </a:r>
            </a:p>
          </p:txBody>
        </p:sp>
        <p:cxnSp>
          <p:nvCxnSpPr>
            <p:cNvPr id="11" name="Shape 78"/>
            <p:cNvCxnSpPr/>
            <p:nvPr/>
          </p:nvCxnSpPr>
          <p:spPr>
            <a:xfrm>
              <a:off x="3000042" y="2910000"/>
              <a:ext cx="4572000" cy="0"/>
            </a:xfrm>
            <a:prstGeom prst="straightConnector1">
              <a:avLst/>
            </a:prstGeom>
            <a:noFill/>
            <a:ln w="19050" cap="flat" cmpd="sng">
              <a:solidFill>
                <a:srgbClr val="CC0000"/>
              </a:solidFill>
              <a:prstDash val="solid"/>
              <a:round/>
              <a:headEnd type="none" w="lg" len="lg"/>
              <a:tailEnd type="none" w="lg" len="lg"/>
            </a:ln>
          </p:spPr>
        </p:cxnSp>
      </p:grpSp>
      <p:pic>
        <p:nvPicPr>
          <p:cNvPr id="12"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15" name="Shape 89"/>
          <p:cNvSpPr txBox="1"/>
          <p:nvPr userDrawn="1"/>
        </p:nvSpPr>
        <p:spPr>
          <a:xfrm>
            <a:off x="355567" y="90400"/>
            <a:ext cx="11196800" cy="533736"/>
          </a:xfrm>
          <a:prstGeom prst="rect">
            <a:avLst/>
          </a:prstGeom>
          <a:noFill/>
          <a:ln>
            <a:noFill/>
          </a:ln>
        </p:spPr>
        <p:txBody>
          <a:bodyPr lIns="121900" tIns="121900" rIns="121900" bIns="121900" anchor="ctr" anchorCtr="0">
            <a:noAutofit/>
          </a:bodyPr>
          <a:lstStyle/>
          <a:p>
            <a:pPr lvl="0">
              <a:spcBef>
                <a:spcPts val="0"/>
              </a:spcBef>
              <a:buNone/>
            </a:pPr>
            <a:r>
              <a:rPr lang="en-US" sz="3200" b="1" dirty="0">
                <a:solidFill>
                  <a:srgbClr val="0070C0"/>
                </a:solidFill>
                <a:latin typeface="+mj-lt"/>
                <a:ea typeface="Open Sans"/>
                <a:cs typeface="Open Sans"/>
                <a:sym typeface="Open Sans"/>
              </a:rPr>
              <a:t>Mississippi</a:t>
            </a:r>
            <a:r>
              <a:rPr lang="en-US" sz="3200" b="1" baseline="0" dirty="0">
                <a:solidFill>
                  <a:srgbClr val="0070C0"/>
                </a:solidFill>
                <a:latin typeface="+mj-lt"/>
                <a:ea typeface="Open Sans"/>
                <a:cs typeface="Open Sans"/>
                <a:sym typeface="Open Sans"/>
              </a:rPr>
              <a:t> Department of Education</a:t>
            </a:r>
            <a:endParaRPr lang="en" sz="3200" b="1" dirty="0">
              <a:solidFill>
                <a:srgbClr val="0070C0"/>
              </a:solidFill>
              <a:latin typeface="+mj-lt"/>
              <a:ea typeface="Open Sans"/>
              <a:cs typeface="Open Sans"/>
              <a:sym typeface="Open Sans"/>
            </a:endParaRPr>
          </a:p>
        </p:txBody>
      </p:sp>
      <p:sp>
        <p:nvSpPr>
          <p:cNvPr id="16"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72133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E Goals">
    <p:spTree>
      <p:nvGrpSpPr>
        <p:cNvPr id="1" name=""/>
        <p:cNvGrpSpPr/>
        <p:nvPr/>
      </p:nvGrpSpPr>
      <p:grpSpPr>
        <a:xfrm>
          <a:off x="0" y="0"/>
          <a:ext cx="0" cy="0"/>
          <a:chOff x="0" y="0"/>
          <a:chExt cx="0" cy="0"/>
        </a:xfrm>
      </p:grpSpPr>
      <p:sp>
        <p:nvSpPr>
          <p:cNvPr id="13"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a:solidFill>
                <a:srgbClr val="CCCCCC"/>
              </a:solidFill>
            </a:endParaRPr>
          </a:p>
        </p:txBody>
      </p:sp>
      <p:sp>
        <p:nvSpPr>
          <p:cNvPr id="14"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pic>
        <p:nvPicPr>
          <p:cNvPr id="7"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8" name="Shape 87"/>
          <p:cNvSpPr txBox="1"/>
          <p:nvPr userDrawn="1"/>
        </p:nvSpPr>
        <p:spPr>
          <a:xfrm>
            <a:off x="1333314" y="1305514"/>
            <a:ext cx="10089287" cy="4662167"/>
          </a:xfrm>
          <a:prstGeom prst="rect">
            <a:avLst/>
          </a:prstGeom>
          <a:noFill/>
          <a:ln>
            <a:noFill/>
          </a:ln>
        </p:spPr>
        <p:txBody>
          <a:bodyPr lIns="121900" tIns="121900" rIns="121900" bIns="121900" anchor="t" anchorCtr="0">
            <a:noAutofit/>
          </a:bodyPr>
          <a:lstStyle/>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All Students Proficient and Showing Growth in All Assessed Areas</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Every Student Graduates </a:t>
            </a:r>
            <a:r>
              <a:rPr lang="en-US" sz="2400" dirty="0">
                <a:solidFill>
                  <a:schemeClr val="accent3">
                    <a:lumMod val="50000"/>
                  </a:schemeClr>
                </a:solidFill>
                <a:latin typeface="+mn-lt"/>
                <a:ea typeface="Open Sans"/>
                <a:cs typeface="Open Sans"/>
                <a:sym typeface="Open Sans"/>
              </a:rPr>
              <a:t>From </a:t>
            </a:r>
            <a:r>
              <a:rPr lang="en" sz="2400" dirty="0">
                <a:solidFill>
                  <a:schemeClr val="accent3">
                    <a:lumMod val="50000"/>
                  </a:schemeClr>
                </a:solidFill>
                <a:latin typeface="+mn-lt"/>
                <a:ea typeface="Open Sans"/>
                <a:cs typeface="Open Sans"/>
                <a:sym typeface="Open Sans"/>
              </a:rPr>
              <a:t>High School and is Ready for College and Career</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Every Child Has Access to a High-Quality Early Childhood Program</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Every School Has Effective Teachers and Leaders</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 sz="2400" dirty="0">
                <a:solidFill>
                  <a:schemeClr val="accent3">
                    <a:lumMod val="50000"/>
                  </a:schemeClr>
                </a:solidFill>
                <a:latin typeface="+mn-lt"/>
                <a:ea typeface="Open Sans"/>
                <a:cs typeface="Open Sans"/>
                <a:sym typeface="Open Sans"/>
              </a:rPr>
              <a:t>Every Community Effectively Using a World-Class Data System to Improve Student Outcomes</a:t>
            </a:r>
            <a:endParaRPr lang="en-US" sz="2400" dirty="0">
              <a:solidFill>
                <a:schemeClr val="accent3">
                  <a:lumMod val="50000"/>
                </a:schemeClr>
              </a:solidFill>
              <a:latin typeface="+mn-lt"/>
              <a:ea typeface="Open Sans"/>
              <a:cs typeface="Open Sans"/>
              <a:sym typeface="Open Sans"/>
            </a:endParaRPr>
          </a:p>
          <a:p>
            <a:pPr marL="609585" lvl="0" indent="-457189" rtl="0">
              <a:lnSpc>
                <a:spcPct val="115000"/>
              </a:lnSpc>
              <a:spcBef>
                <a:spcPts val="400"/>
              </a:spcBef>
              <a:spcAft>
                <a:spcPts val="1067"/>
              </a:spcAft>
              <a:buClr>
                <a:schemeClr val="accent3">
                  <a:lumMod val="50000"/>
                </a:schemeClr>
              </a:buClr>
              <a:buSzPct val="100000"/>
              <a:buFont typeface="+mj-lt"/>
              <a:buAutoNum type="arabicPeriod"/>
            </a:pPr>
            <a:r>
              <a:rPr lang="en-US" sz="2400" dirty="0">
                <a:solidFill>
                  <a:schemeClr val="accent3">
                    <a:lumMod val="50000"/>
                  </a:schemeClr>
                </a:solidFill>
              </a:rPr>
              <a:t>Every School and District is Rated “C” or Higher</a:t>
            </a:r>
          </a:p>
        </p:txBody>
      </p:sp>
      <p:sp>
        <p:nvSpPr>
          <p:cNvPr id="9" name="Shape 89"/>
          <p:cNvSpPr txBox="1"/>
          <p:nvPr userDrawn="1"/>
        </p:nvSpPr>
        <p:spPr>
          <a:xfrm>
            <a:off x="373584" y="63057"/>
            <a:ext cx="11196800" cy="579575"/>
          </a:xfrm>
          <a:prstGeom prst="rect">
            <a:avLst/>
          </a:prstGeom>
          <a:noFill/>
          <a:ln>
            <a:noFill/>
          </a:ln>
        </p:spPr>
        <p:txBody>
          <a:bodyPr lIns="121900" tIns="121900" rIns="121900" bIns="121900" anchor="ctr" anchorCtr="0">
            <a:noAutofit/>
          </a:bodyPr>
          <a:lstStyle/>
          <a:p>
            <a:pPr lvl="0">
              <a:spcBef>
                <a:spcPts val="0"/>
              </a:spcBef>
              <a:buNone/>
            </a:pPr>
            <a:r>
              <a:rPr lang="en" sz="3200" b="1" dirty="0">
                <a:solidFill>
                  <a:srgbClr val="0070C0"/>
                </a:solidFill>
                <a:latin typeface="+mj-lt"/>
                <a:ea typeface="Open Sans"/>
                <a:cs typeface="Open Sans"/>
                <a:sym typeface="Open Sans"/>
              </a:rPr>
              <a:t>State Board of Education Goals </a:t>
            </a:r>
            <a:r>
              <a:rPr lang="en-US" sz="3200" b="1" dirty="0">
                <a:solidFill>
                  <a:srgbClr val="0070C0"/>
                </a:solidFill>
                <a:latin typeface="+mj-lt"/>
                <a:ea typeface="Open Sans"/>
                <a:cs typeface="Open Sans"/>
                <a:sym typeface="Open Sans"/>
              </a:rPr>
              <a:t> </a:t>
            </a:r>
            <a:r>
              <a:rPr lang="en" sz="1600" b="1" dirty="0">
                <a:solidFill>
                  <a:srgbClr val="0070C0"/>
                </a:solidFill>
                <a:latin typeface="+mj-lt"/>
                <a:ea typeface="Open Sans"/>
                <a:cs typeface="Open Sans"/>
                <a:sym typeface="Open Sans"/>
              </a:rPr>
              <a:t>FIVE-YEAR STRATEGIC PLAN FOR 2016-2020</a:t>
            </a:r>
          </a:p>
        </p:txBody>
      </p:sp>
      <p:sp>
        <p:nvSpPr>
          <p:cNvPr id="10"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193517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Shape 13"/>
        <p:cNvGrpSpPr/>
        <p:nvPr/>
      </p:nvGrpSpPr>
      <p:grpSpPr>
        <a:xfrm>
          <a:off x="0" y="0"/>
          <a:ext cx="0" cy="0"/>
          <a:chOff x="0" y="0"/>
          <a:chExt cx="0" cy="0"/>
        </a:xfrm>
      </p:grpSpPr>
      <p:sp>
        <p:nvSpPr>
          <p:cNvPr id="4" name="Shape 221"/>
          <p:cNvSpPr/>
          <p:nvPr userDrawn="1"/>
        </p:nvSpPr>
        <p:spPr>
          <a:xfrm>
            <a:off x="0" y="2270071"/>
            <a:ext cx="8005880" cy="1139200"/>
          </a:xfrm>
          <a:prstGeom prst="rect">
            <a:avLst/>
          </a:prstGeom>
          <a:solidFill>
            <a:schemeClr val="accent6"/>
          </a:solidFill>
          <a:ln>
            <a:noFill/>
          </a:ln>
        </p:spPr>
        <p:txBody>
          <a:bodyPr lIns="121900" tIns="121900" rIns="121900" bIns="121900" anchor="ctr" anchorCtr="0">
            <a:noAutofit/>
          </a:bodyPr>
          <a:lstStyle/>
          <a:p>
            <a:pPr lvl="0">
              <a:spcBef>
                <a:spcPts val="0"/>
              </a:spcBef>
              <a:buNone/>
            </a:pPr>
            <a:endParaRPr sz="2400"/>
          </a:p>
        </p:txBody>
      </p:sp>
      <p:sp>
        <p:nvSpPr>
          <p:cNvPr id="6" name="Shape 224"/>
          <p:cNvSpPr/>
          <p:nvPr userDrawn="1"/>
        </p:nvSpPr>
        <p:spPr>
          <a:xfrm>
            <a:off x="0" y="3541971"/>
            <a:ext cx="6773600" cy="1328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pic>
        <p:nvPicPr>
          <p:cNvPr id="7" name="Shape 225"/>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10" name="Text Placeholder 9"/>
          <p:cNvSpPr>
            <a:spLocks noGrp="1" noChangeAspect="1"/>
          </p:cNvSpPr>
          <p:nvPr>
            <p:ph type="body" sz="quarter" idx="13" hasCustomPrompt="1"/>
          </p:nvPr>
        </p:nvSpPr>
        <p:spPr>
          <a:xfrm>
            <a:off x="535518" y="2269067"/>
            <a:ext cx="7469716" cy="1140884"/>
          </a:xfrm>
        </p:spPr>
        <p:txBody>
          <a:bodyPr anchor="ctr"/>
          <a:lstStyle>
            <a:lvl1pPr marL="0" marR="0" indent="0" algn="l" defTabSz="1219170" rtl="0" eaLnBrk="1" fontAlgn="auto" latinLnBrk="0" hangingPunct="1">
              <a:lnSpc>
                <a:spcPct val="100000"/>
              </a:lnSpc>
              <a:spcBef>
                <a:spcPts val="0"/>
              </a:spcBef>
              <a:spcAft>
                <a:spcPts val="2133"/>
              </a:spcAft>
              <a:buClr>
                <a:schemeClr val="dk2"/>
              </a:buClr>
              <a:buSzPct val="100000"/>
              <a:buFontTx/>
              <a:buNone/>
              <a:tabLst/>
              <a:defRPr lang="en" sz="7200" b="1" smtClean="0">
                <a:solidFill>
                  <a:srgbClr val="FFFFFF"/>
                </a:solidFill>
                <a:ea typeface="Open Sans"/>
                <a:cs typeface="Open Sans"/>
                <a:sym typeface="Open Sans"/>
              </a:defRPr>
            </a:lvl1pPr>
          </a:lstStyle>
          <a:p>
            <a:pPr marL="0" marR="0" lvl="0" indent="0" algn="l" defTabSz="1219170" rtl="0" eaLnBrk="1" fontAlgn="auto" latinLnBrk="0" hangingPunct="1">
              <a:lnSpc>
                <a:spcPct val="115000"/>
              </a:lnSpc>
              <a:spcBef>
                <a:spcPts val="0"/>
              </a:spcBef>
              <a:spcAft>
                <a:spcPts val="2133"/>
              </a:spcAft>
              <a:buClr>
                <a:schemeClr val="dk2"/>
              </a:buClr>
              <a:buSzPct val="100000"/>
              <a:buFontTx/>
              <a:buNone/>
              <a:tabLst/>
              <a:defRPr/>
            </a:pPr>
            <a:r>
              <a:rPr lang="en-US" sz="7200" b="1" dirty="0">
                <a:solidFill>
                  <a:srgbClr val="FFFFFF"/>
                </a:solidFill>
                <a:latin typeface="+mj-lt"/>
                <a:ea typeface="Open Sans"/>
                <a:cs typeface="Open Sans"/>
                <a:sym typeface="Open Sans"/>
              </a:rPr>
              <a:t>HEADING</a:t>
            </a:r>
            <a:endParaRPr lang="en" sz="1333" b="1" dirty="0">
              <a:solidFill>
                <a:srgbClr val="FFFFFF"/>
              </a:solidFill>
              <a:latin typeface="+mj-lt"/>
              <a:ea typeface="Open Sans"/>
              <a:cs typeface="Open Sans"/>
              <a:sym typeface="Open Sans"/>
            </a:endParaRPr>
          </a:p>
        </p:txBody>
      </p:sp>
      <p:sp>
        <p:nvSpPr>
          <p:cNvPr id="8"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2225987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tacked Section header">
    <p:spTree>
      <p:nvGrpSpPr>
        <p:cNvPr id="1" name="Shape 13"/>
        <p:cNvGrpSpPr/>
        <p:nvPr/>
      </p:nvGrpSpPr>
      <p:grpSpPr>
        <a:xfrm>
          <a:off x="0" y="0"/>
          <a:ext cx="0" cy="0"/>
          <a:chOff x="0" y="0"/>
          <a:chExt cx="0" cy="0"/>
        </a:xfrm>
      </p:grpSpPr>
      <p:sp>
        <p:nvSpPr>
          <p:cNvPr id="4" name="Shape 221"/>
          <p:cNvSpPr/>
          <p:nvPr userDrawn="1"/>
        </p:nvSpPr>
        <p:spPr>
          <a:xfrm>
            <a:off x="0" y="2270071"/>
            <a:ext cx="8005880" cy="1139200"/>
          </a:xfrm>
          <a:prstGeom prst="rect">
            <a:avLst/>
          </a:prstGeom>
          <a:solidFill>
            <a:schemeClr val="accent6"/>
          </a:solidFill>
          <a:ln>
            <a:noFill/>
          </a:ln>
        </p:spPr>
        <p:txBody>
          <a:bodyPr lIns="121900" tIns="121900" rIns="121900" bIns="121900" anchor="ctr" anchorCtr="0">
            <a:noAutofit/>
          </a:bodyPr>
          <a:lstStyle/>
          <a:p>
            <a:pPr lvl="0">
              <a:spcBef>
                <a:spcPts val="0"/>
              </a:spcBef>
              <a:buNone/>
            </a:pPr>
            <a:endParaRPr sz="2400"/>
          </a:p>
        </p:txBody>
      </p:sp>
      <p:sp>
        <p:nvSpPr>
          <p:cNvPr id="6" name="Shape 224"/>
          <p:cNvSpPr/>
          <p:nvPr userDrawn="1"/>
        </p:nvSpPr>
        <p:spPr>
          <a:xfrm>
            <a:off x="0" y="3541971"/>
            <a:ext cx="6773600" cy="1328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pic>
        <p:nvPicPr>
          <p:cNvPr id="7" name="Shape 225"/>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10" name="Text Placeholder 9"/>
          <p:cNvSpPr>
            <a:spLocks noGrp="1" noChangeAspect="1"/>
          </p:cNvSpPr>
          <p:nvPr>
            <p:ph type="body" sz="quarter" idx="13" hasCustomPrompt="1"/>
          </p:nvPr>
        </p:nvSpPr>
        <p:spPr>
          <a:xfrm>
            <a:off x="535518" y="2269067"/>
            <a:ext cx="7469716" cy="1140884"/>
          </a:xfrm>
        </p:spPr>
        <p:txBody>
          <a:bodyPr anchor="ctr"/>
          <a:lstStyle>
            <a:lvl1pPr marL="0" marR="0" indent="0" algn="l" defTabSz="1219170" rtl="0" eaLnBrk="1" fontAlgn="auto" latinLnBrk="0" hangingPunct="1">
              <a:lnSpc>
                <a:spcPct val="100000"/>
              </a:lnSpc>
              <a:spcBef>
                <a:spcPts val="0"/>
              </a:spcBef>
              <a:spcAft>
                <a:spcPts val="2133"/>
              </a:spcAft>
              <a:buClr>
                <a:schemeClr val="dk2"/>
              </a:buClr>
              <a:buSzPct val="100000"/>
              <a:buFontTx/>
              <a:buNone/>
              <a:tabLst/>
              <a:defRPr lang="en" sz="7200" b="1" smtClean="0">
                <a:solidFill>
                  <a:srgbClr val="FFFFFF"/>
                </a:solidFill>
                <a:ea typeface="Open Sans"/>
                <a:cs typeface="Open Sans"/>
                <a:sym typeface="Open Sans"/>
              </a:defRPr>
            </a:lvl1pPr>
          </a:lstStyle>
          <a:p>
            <a:pPr marL="0" marR="0" lvl="0" indent="0" algn="l" defTabSz="1219170" rtl="0" eaLnBrk="1" fontAlgn="auto" latinLnBrk="0" hangingPunct="1">
              <a:lnSpc>
                <a:spcPct val="115000"/>
              </a:lnSpc>
              <a:spcBef>
                <a:spcPts val="0"/>
              </a:spcBef>
              <a:spcAft>
                <a:spcPts val="2133"/>
              </a:spcAft>
              <a:buClr>
                <a:schemeClr val="dk2"/>
              </a:buClr>
              <a:buSzPct val="100000"/>
              <a:buFontTx/>
              <a:buNone/>
              <a:tabLst/>
              <a:defRPr/>
            </a:pPr>
            <a:r>
              <a:rPr lang="en-US" sz="7200" b="1" dirty="0">
                <a:solidFill>
                  <a:srgbClr val="FFFFFF"/>
                </a:solidFill>
                <a:latin typeface="+mj-lt"/>
                <a:ea typeface="Open Sans"/>
                <a:cs typeface="Open Sans"/>
                <a:sym typeface="Open Sans"/>
              </a:rPr>
              <a:t>HEADING</a:t>
            </a:r>
            <a:endParaRPr lang="en" sz="1333" b="1" dirty="0">
              <a:solidFill>
                <a:srgbClr val="FFFFFF"/>
              </a:solidFill>
              <a:latin typeface="+mj-lt"/>
              <a:ea typeface="Open Sans"/>
              <a:cs typeface="Open Sans"/>
              <a:sym typeface="Open Sans"/>
            </a:endParaRPr>
          </a:p>
        </p:txBody>
      </p:sp>
      <p:sp>
        <p:nvSpPr>
          <p:cNvPr id="3" name="Text Placeholder 2"/>
          <p:cNvSpPr>
            <a:spLocks noGrp="1" noChangeAspect="1"/>
          </p:cNvSpPr>
          <p:nvPr>
            <p:ph type="body" sz="quarter" idx="14" hasCustomPrompt="1"/>
          </p:nvPr>
        </p:nvSpPr>
        <p:spPr>
          <a:xfrm>
            <a:off x="535518" y="965201"/>
            <a:ext cx="7469716" cy="1171167"/>
          </a:xfrm>
        </p:spPr>
        <p:txBody>
          <a:bodyPr anchor="t"/>
          <a:lstStyle>
            <a:lvl1pPr>
              <a:defRPr sz="6400" b="1">
                <a:solidFill>
                  <a:schemeClr val="accent6"/>
                </a:solidFill>
              </a:defRPr>
            </a:lvl1pPr>
          </a:lstStyle>
          <a:p>
            <a:pPr lvl="0"/>
            <a:r>
              <a:rPr lang="en-US" dirty="0"/>
              <a:t>STACKED</a:t>
            </a:r>
          </a:p>
        </p:txBody>
      </p:sp>
      <p:sp>
        <p:nvSpPr>
          <p:cNvPr id="8" name="Text Placeholder 7"/>
          <p:cNvSpPr>
            <a:spLocks noGrp="1"/>
          </p:cNvSpPr>
          <p:nvPr>
            <p:ph type="body" sz="quarter" idx="15" hasCustomPrompt="1"/>
          </p:nvPr>
        </p:nvSpPr>
        <p:spPr>
          <a:xfrm>
            <a:off x="535517" y="3837518"/>
            <a:ext cx="6237816" cy="1325033"/>
          </a:xfrm>
        </p:spPr>
        <p:txBody>
          <a:bodyPr/>
          <a:lstStyle>
            <a:lvl1pPr>
              <a:lnSpc>
                <a:spcPct val="114000"/>
              </a:lnSpc>
              <a:spcAft>
                <a:spcPts val="0"/>
              </a:spcAft>
              <a:defRPr sz="2667">
                <a:solidFill>
                  <a:schemeClr val="accent6"/>
                </a:solidFill>
              </a:defRPr>
            </a:lvl1pPr>
          </a:lstStyle>
          <a:p>
            <a:pPr lvl="0"/>
            <a:r>
              <a:rPr lang="en-US" dirty="0"/>
              <a:t>Subhead</a:t>
            </a:r>
          </a:p>
        </p:txBody>
      </p:sp>
      <p:sp>
        <p:nvSpPr>
          <p:cNvPr id="9"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405531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nd body">
    <p:spTree>
      <p:nvGrpSpPr>
        <p:cNvPr id="1" name="Shape 16"/>
        <p:cNvGrpSpPr/>
        <p:nvPr/>
      </p:nvGrpSpPr>
      <p:grpSpPr>
        <a:xfrm>
          <a:off x="0" y="0"/>
          <a:ext cx="0" cy="0"/>
          <a:chOff x="0" y="0"/>
          <a:chExt cx="0" cy="0"/>
        </a:xfrm>
      </p:grpSpPr>
      <p:sp>
        <p:nvSpPr>
          <p:cNvPr id="5"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a:solidFill>
                <a:srgbClr val="CCCCCC"/>
              </a:solidFill>
            </a:endParaRPr>
          </a:p>
        </p:txBody>
      </p:sp>
      <p:sp>
        <p:nvSpPr>
          <p:cNvPr id="6"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pic>
        <p:nvPicPr>
          <p:cNvPr id="8"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3" name="Text Placeholder 2"/>
          <p:cNvSpPr>
            <a:spLocks noGrp="1" noChangeAspect="1"/>
          </p:cNvSpPr>
          <p:nvPr>
            <p:ph type="body" sz="quarter" idx="13" hasCustomPrompt="1"/>
          </p:nvPr>
        </p:nvSpPr>
        <p:spPr>
          <a:xfrm>
            <a:off x="415600" y="42042"/>
            <a:ext cx="11007000" cy="600591"/>
          </a:xfrm>
        </p:spPr>
        <p:txBody>
          <a:bodyPr anchor="ctr"/>
          <a:lstStyle>
            <a:lvl1pPr>
              <a:defRPr sz="4267" b="1">
                <a:solidFill>
                  <a:schemeClr val="accent6"/>
                </a:solidFill>
              </a:defRPr>
            </a:lvl1pPr>
          </a:lstStyle>
          <a:p>
            <a:pPr lvl="0"/>
            <a:r>
              <a:rPr lang="en-US" dirty="0"/>
              <a:t>Heading</a:t>
            </a:r>
          </a:p>
        </p:txBody>
      </p:sp>
      <p:sp>
        <p:nvSpPr>
          <p:cNvPr id="4" name="Text Placeholder 3"/>
          <p:cNvSpPr>
            <a:spLocks noGrp="1"/>
          </p:cNvSpPr>
          <p:nvPr>
            <p:ph type="body" sz="quarter" idx="14" hasCustomPrompt="1"/>
          </p:nvPr>
        </p:nvSpPr>
        <p:spPr>
          <a:xfrm>
            <a:off x="554182" y="1536701"/>
            <a:ext cx="11059887" cy="4290484"/>
          </a:xfrm>
        </p:spPr>
        <p:txBody>
          <a:bodyPr/>
          <a:lstStyle>
            <a:lvl1pPr marL="457189" indent="-457189" defTabSz="609585">
              <a:buFont typeface="Arial" charset="0"/>
              <a:buChar char="•"/>
              <a:tabLst>
                <a:tab pos="609585" algn="l"/>
              </a:tabLst>
              <a:defRPr sz="32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add text</a:t>
            </a:r>
          </a:p>
          <a:p>
            <a:pPr lvl="1"/>
            <a:endParaRPr lang="en-US" dirty="0"/>
          </a:p>
        </p:txBody>
      </p:sp>
      <p:sp>
        <p:nvSpPr>
          <p:cNvPr id="11"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1938199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blank">
    <p:spTree>
      <p:nvGrpSpPr>
        <p:cNvPr id="1" name="Shape 16"/>
        <p:cNvGrpSpPr/>
        <p:nvPr/>
      </p:nvGrpSpPr>
      <p:grpSpPr>
        <a:xfrm>
          <a:off x="0" y="0"/>
          <a:ext cx="0" cy="0"/>
          <a:chOff x="0" y="0"/>
          <a:chExt cx="0" cy="0"/>
        </a:xfrm>
      </p:grpSpPr>
      <p:sp>
        <p:nvSpPr>
          <p:cNvPr id="13" name="Shape 85"/>
          <p:cNvSpPr/>
          <p:nvPr userDrawn="1"/>
        </p:nvSpPr>
        <p:spPr>
          <a:xfrm>
            <a:off x="0" y="0"/>
            <a:ext cx="11422600" cy="717200"/>
          </a:xfrm>
          <a:prstGeom prst="rect">
            <a:avLst/>
          </a:prstGeom>
          <a:solidFill>
            <a:srgbClr val="CFE2F3"/>
          </a:solidFill>
          <a:ln>
            <a:noFill/>
          </a:ln>
        </p:spPr>
        <p:txBody>
          <a:bodyPr lIns="121900" tIns="121900" rIns="121900" bIns="121900" anchor="ctr" anchorCtr="0">
            <a:noAutofit/>
          </a:bodyPr>
          <a:lstStyle/>
          <a:p>
            <a:pPr lvl="0">
              <a:spcBef>
                <a:spcPts val="0"/>
              </a:spcBef>
              <a:buNone/>
            </a:pPr>
            <a:endParaRPr sz="2400">
              <a:solidFill>
                <a:srgbClr val="CCCCCC"/>
              </a:solidFill>
            </a:endParaRPr>
          </a:p>
        </p:txBody>
      </p:sp>
      <p:sp>
        <p:nvSpPr>
          <p:cNvPr id="14" name="Shape 86"/>
          <p:cNvSpPr/>
          <p:nvPr userDrawn="1"/>
        </p:nvSpPr>
        <p:spPr>
          <a:xfrm>
            <a:off x="0" y="81630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pic>
        <p:nvPicPr>
          <p:cNvPr id="8" name="Shape 79"/>
          <p:cNvPicPr preferRelativeResize="0"/>
          <p:nvPr userDrawn="1"/>
        </p:nvPicPr>
        <p:blipFill>
          <a:blip r:embed="rId2">
            <a:alphaModFix/>
          </a:blip>
          <a:stretch>
            <a:fillRect/>
          </a:stretch>
        </p:blipFill>
        <p:spPr>
          <a:xfrm>
            <a:off x="178067" y="6064333"/>
            <a:ext cx="1352599" cy="653267"/>
          </a:xfrm>
          <a:prstGeom prst="rect">
            <a:avLst/>
          </a:prstGeom>
          <a:noFill/>
          <a:ln>
            <a:noFill/>
          </a:ln>
        </p:spPr>
      </p:pic>
      <p:sp>
        <p:nvSpPr>
          <p:cNvPr id="3" name="Text Placeholder 2"/>
          <p:cNvSpPr>
            <a:spLocks noGrp="1" noChangeAspect="1"/>
          </p:cNvSpPr>
          <p:nvPr>
            <p:ph type="body" sz="quarter" idx="13" hasCustomPrompt="1"/>
          </p:nvPr>
        </p:nvSpPr>
        <p:spPr>
          <a:xfrm>
            <a:off x="415600" y="42042"/>
            <a:ext cx="11007000" cy="600591"/>
          </a:xfrm>
        </p:spPr>
        <p:txBody>
          <a:bodyPr anchor="ctr"/>
          <a:lstStyle>
            <a:lvl1pPr>
              <a:defRPr sz="4267" b="1">
                <a:solidFill>
                  <a:srgbClr val="0070C0"/>
                </a:solidFill>
              </a:defRPr>
            </a:lvl1pPr>
          </a:lstStyle>
          <a:p>
            <a:pPr lvl="0"/>
            <a:r>
              <a:rPr lang="en-US" dirty="0"/>
              <a:t>Heading</a:t>
            </a:r>
          </a:p>
        </p:txBody>
      </p:sp>
      <p:sp>
        <p:nvSpPr>
          <p:cNvPr id="7"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3552949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Shape 48"/>
        <p:cNvGrpSpPr/>
        <p:nvPr/>
      </p:nvGrpSpPr>
      <p:grpSpPr>
        <a:xfrm>
          <a:off x="0" y="0"/>
          <a:ext cx="0" cy="0"/>
          <a:chOff x="0" y="0"/>
          <a:chExt cx="0" cy="0"/>
        </a:xfrm>
      </p:grpSpPr>
      <p:pic>
        <p:nvPicPr>
          <p:cNvPr id="4" name="Shape 79"/>
          <p:cNvPicPr preferRelativeResize="0"/>
          <p:nvPr userDrawn="1"/>
        </p:nvPicPr>
        <p:blipFill>
          <a:blip r:embed="rId2">
            <a:alphaModFix/>
          </a:blip>
          <a:stretch>
            <a:fillRect/>
          </a:stretch>
        </p:blipFill>
        <p:spPr>
          <a:xfrm>
            <a:off x="444075" y="378427"/>
            <a:ext cx="3507892" cy="1694212"/>
          </a:xfrm>
          <a:prstGeom prst="rect">
            <a:avLst/>
          </a:prstGeom>
          <a:noFill/>
          <a:ln>
            <a:noFill/>
          </a:ln>
        </p:spPr>
      </p:pic>
      <p:sp>
        <p:nvSpPr>
          <p:cNvPr id="5" name="Shape 86"/>
          <p:cNvSpPr/>
          <p:nvPr userDrawn="1"/>
        </p:nvSpPr>
        <p:spPr>
          <a:xfrm>
            <a:off x="0" y="2218385"/>
            <a:ext cx="10119360" cy="51600"/>
          </a:xfrm>
          <a:prstGeom prst="rect">
            <a:avLst/>
          </a:prstGeom>
          <a:solidFill>
            <a:srgbClr val="CC0000"/>
          </a:solidFill>
          <a:ln>
            <a:noFill/>
          </a:ln>
        </p:spPr>
        <p:txBody>
          <a:bodyPr lIns="121900" tIns="121900" rIns="121900" bIns="121900" anchor="ctr" anchorCtr="0">
            <a:noAutofit/>
          </a:bodyPr>
          <a:lstStyle/>
          <a:p>
            <a:pPr lvl="0">
              <a:spcBef>
                <a:spcPts val="0"/>
              </a:spcBef>
              <a:buNone/>
            </a:pPr>
            <a:endParaRPr sz="2400"/>
          </a:p>
        </p:txBody>
      </p:sp>
      <p:sp>
        <p:nvSpPr>
          <p:cNvPr id="6" name="Text Placeholder 5"/>
          <p:cNvSpPr>
            <a:spLocks noGrp="1"/>
          </p:cNvSpPr>
          <p:nvPr>
            <p:ph type="body" sz="quarter" idx="13" hasCustomPrompt="1"/>
          </p:nvPr>
        </p:nvSpPr>
        <p:spPr>
          <a:xfrm>
            <a:off x="1263651" y="2692401"/>
            <a:ext cx="7037916" cy="903817"/>
          </a:xfrm>
        </p:spPr>
        <p:txBody>
          <a:bodyPr/>
          <a:lstStyle>
            <a:lvl1pPr>
              <a:defRPr sz="4800" b="1" baseline="0">
                <a:solidFill>
                  <a:srgbClr val="0070C0"/>
                </a:solidFill>
              </a:defRPr>
            </a:lvl1pPr>
          </a:lstStyle>
          <a:p>
            <a:pPr lvl="0"/>
            <a:r>
              <a:rPr lang="en-US" dirty="0"/>
              <a:t>Presenter Name</a:t>
            </a:r>
          </a:p>
        </p:txBody>
      </p:sp>
      <p:sp>
        <p:nvSpPr>
          <p:cNvPr id="8" name="Text Placeholder 7"/>
          <p:cNvSpPr>
            <a:spLocks noGrp="1"/>
          </p:cNvSpPr>
          <p:nvPr>
            <p:ph type="body" sz="quarter" idx="14" hasCustomPrompt="1"/>
          </p:nvPr>
        </p:nvSpPr>
        <p:spPr>
          <a:xfrm>
            <a:off x="1263651" y="3746501"/>
            <a:ext cx="7037916" cy="2011449"/>
          </a:xfrm>
        </p:spPr>
        <p:txBody>
          <a:bodyPr/>
          <a:lstStyle>
            <a:lvl1pPr>
              <a:lnSpc>
                <a:spcPct val="100000"/>
              </a:lnSpc>
              <a:spcAft>
                <a:spcPts val="0"/>
              </a:spcAft>
              <a:defRPr sz="3200">
                <a:solidFill>
                  <a:schemeClr val="accent3">
                    <a:lumMod val="50000"/>
                  </a:schemeClr>
                </a:solidFill>
              </a:defRPr>
            </a:lvl1pPr>
          </a:lstStyle>
          <a:p>
            <a:pPr lvl="0"/>
            <a:r>
              <a:rPr lang="en-US" dirty="0"/>
              <a:t>Presenter Title</a:t>
            </a:r>
            <a:br>
              <a:rPr lang="en-US" dirty="0"/>
            </a:br>
            <a:r>
              <a:rPr lang="en-US" dirty="0"/>
              <a:t>Contact Information</a:t>
            </a:r>
          </a:p>
        </p:txBody>
      </p:sp>
      <p:sp>
        <p:nvSpPr>
          <p:cNvPr id="7" name="Shape 19"/>
          <p:cNvSpPr txBox="1">
            <a:spLocks noGrp="1"/>
          </p:cNvSpPr>
          <p:nvPr>
            <p:ph type="sldNum" idx="12"/>
          </p:nvPr>
        </p:nvSpPr>
        <p:spPr>
          <a:xfrm>
            <a:off x="11308111" y="6516409"/>
            <a:ext cx="731600" cy="311561"/>
          </a:xfrm>
          <a:prstGeom prst="rect">
            <a:avLst/>
          </a:prstGeom>
        </p:spPr>
        <p:txBody>
          <a:bodyPr lIns="91425" tIns="91425" rIns="91425" bIns="91425" anchor="b" anchorCtr="0">
            <a:noAutofit/>
          </a:bodyPr>
          <a:lstStyle>
            <a:lvl1pPr algn="r">
              <a:defRPr sz="1400">
                <a:solidFill>
                  <a:schemeClr val="accent3">
                    <a:lumMod val="50000"/>
                  </a:schemeClr>
                </a:solidFill>
              </a:defRPr>
            </a:lvl1pPr>
          </a:lstStyle>
          <a:p>
            <a:fld id="{00000000-1234-1234-1234-123412341234}" type="slidenum">
              <a:rPr lang="en" smtClean="0"/>
              <a:pPr/>
              <a:t>‹#›</a:t>
            </a:fld>
            <a:endParaRPr lang="en" dirty="0"/>
          </a:p>
        </p:txBody>
      </p:sp>
    </p:spTree>
    <p:extLst>
      <p:ext uri="{BB962C8B-B14F-4D97-AF65-F5344CB8AC3E}">
        <p14:creationId xmlns:p14="http://schemas.microsoft.com/office/powerpoint/2010/main" val="1365064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5FA9A8-E5C6-48E6-912D-0B48F79F79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076B149-3984-4A44-9701-AF3515DE85F3}"/>
              </a:ext>
            </a:extLst>
          </p:cNvPr>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76AF594-49CF-4F10-A1FE-FC045B17E6A1}"/>
              </a:ext>
            </a:extLst>
          </p:cNvPr>
          <p:cNvSpPr>
            <a:spLocks noGrp="1"/>
          </p:cNvSpPr>
          <p:nvPr>
            <p:ph type="dt" sz="half" idx="10"/>
          </p:nvPr>
        </p:nvSpPr>
        <p:spPr/>
        <p:txBody>
          <a:bodyPr/>
          <a:lstStyle/>
          <a:p>
            <a:fld id="{8D79009D-A1AD-47E0-B475-ED64FF0B3D43}" type="datetimeFigureOut">
              <a:rPr lang="en-US" smtClean="0"/>
              <a:t>6/20/2019</a:t>
            </a:fld>
            <a:endParaRPr lang="en-US" dirty="0"/>
          </a:p>
        </p:txBody>
      </p:sp>
      <p:sp>
        <p:nvSpPr>
          <p:cNvPr id="5" name="Footer Placeholder 4">
            <a:extLst>
              <a:ext uri="{FF2B5EF4-FFF2-40B4-BE49-F238E27FC236}">
                <a16:creationId xmlns:a16="http://schemas.microsoft.com/office/drawing/2014/main" xmlns="" id="{3AA4661E-AF4F-4AF2-BBFC-6591CF44CC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AF2B6212-D136-43E8-B4A9-9BA359FFA1A9}"/>
              </a:ext>
            </a:extLst>
          </p:cNvPr>
          <p:cNvSpPr>
            <a:spLocks noGrp="1"/>
          </p:cNvSpPr>
          <p:nvPr>
            <p:ph type="sldNum" sz="quarter" idx="12"/>
          </p:nvPr>
        </p:nvSpPr>
        <p:spPr/>
        <p:txBody>
          <a:bodyPr/>
          <a:lstStyle/>
          <a:p>
            <a:fld id="{15E994C2-78C3-427D-BDF4-B8C9744D7DA6}" type="slidenum">
              <a:rPr lang="en-US" smtClean="0"/>
              <a:t>‹#›</a:t>
            </a:fld>
            <a:endParaRPr lang="en-US" dirty="0"/>
          </a:p>
        </p:txBody>
      </p:sp>
    </p:spTree>
    <p:extLst>
      <p:ext uri="{BB962C8B-B14F-4D97-AF65-F5344CB8AC3E}">
        <p14:creationId xmlns:p14="http://schemas.microsoft.com/office/powerpoint/2010/main" val="2071541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15600" y="593367"/>
            <a:ext cx="11360800" cy="7636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415600" y="1536633"/>
            <a:ext cx="113608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11296609" y="6217621"/>
            <a:ext cx="731600" cy="524800"/>
          </a:xfrm>
          <a:prstGeom prst="rect">
            <a:avLst/>
          </a:prstGeom>
          <a:noFill/>
          <a:ln>
            <a:noFill/>
          </a:ln>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114506176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qransburg@mdek12.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www.mdek12.org/OFP/Title-IX-Part-A"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US" sz="3733" dirty="0"/>
              <a:t>Identification of Homeless Students</a:t>
            </a:r>
          </a:p>
        </p:txBody>
      </p:sp>
      <p:sp>
        <p:nvSpPr>
          <p:cNvPr id="11" name="Text Placeholder 10">
            <a:extLst>
              <a:ext uri="{FF2B5EF4-FFF2-40B4-BE49-F238E27FC236}">
                <a16:creationId xmlns:a16="http://schemas.microsoft.com/office/drawing/2014/main" xmlns="" id="{36057DD4-9509-4877-B55F-59F883C456DD}"/>
              </a:ext>
            </a:extLst>
          </p:cNvPr>
          <p:cNvSpPr txBox="1">
            <a:spLocks/>
          </p:cNvSpPr>
          <p:nvPr/>
        </p:nvSpPr>
        <p:spPr>
          <a:xfrm>
            <a:off x="3602567" y="5628904"/>
            <a:ext cx="5935133" cy="754963"/>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chemeClr val="dk2"/>
              </a:buClr>
              <a:buSzPct val="100000"/>
              <a:buNone/>
              <a:defRPr sz="1867" b="0" i="0" u="none" strike="noStrike" cap="none" baseline="0">
                <a:solidFill>
                  <a:schemeClr val="accent3">
                    <a:lumMod val="50000"/>
                  </a:schemeClr>
                </a:solidFill>
                <a:latin typeface="Arial"/>
                <a:ea typeface="Arial"/>
                <a:cs typeface="Arial"/>
                <a:sym typeface="Arial"/>
              </a:defRPr>
            </a:lvl1pPr>
            <a:lvl2pPr marR="0" lvl="1" algn="l" rtl="0" eaLnBrk="1" hangingPunct="1">
              <a:lnSpc>
                <a:spcPct val="115000"/>
              </a:lnSpc>
              <a:spcBef>
                <a:spcPts val="0"/>
              </a:spcBef>
              <a:spcAft>
                <a:spcPts val="1600"/>
              </a:spcAft>
              <a:buClr>
                <a:schemeClr val="dk2"/>
              </a:buClr>
              <a:buNone/>
              <a:defRPr sz="1867" b="0" i="0" u="none" strike="noStrike" cap="none">
                <a:solidFill>
                  <a:schemeClr val="dk2"/>
                </a:solidFill>
                <a:latin typeface="Arial"/>
                <a:ea typeface="Arial"/>
                <a:cs typeface="Arial"/>
                <a:sym typeface="Arial"/>
              </a:defRPr>
            </a:lvl2pPr>
            <a:lvl3pPr marR="0" lvl="2" algn="l" rtl="0" eaLnBrk="1" hangingPunct="1">
              <a:lnSpc>
                <a:spcPct val="115000"/>
              </a:lnSpc>
              <a:spcBef>
                <a:spcPts val="0"/>
              </a:spcBef>
              <a:spcAft>
                <a:spcPts val="1600"/>
              </a:spcAft>
              <a:buClr>
                <a:schemeClr val="dk2"/>
              </a:buClr>
              <a:buNone/>
              <a:defRPr sz="1867" b="0" i="0" u="none" strike="noStrike" cap="none">
                <a:solidFill>
                  <a:schemeClr val="dk2"/>
                </a:solidFill>
                <a:latin typeface="Arial"/>
                <a:ea typeface="Arial"/>
                <a:cs typeface="Arial"/>
                <a:sym typeface="Arial"/>
              </a:defRPr>
            </a:lvl3pPr>
            <a:lvl4pPr marR="0" lvl="3" algn="l" rtl="0" eaLnBrk="1" hangingPunct="1">
              <a:lnSpc>
                <a:spcPct val="115000"/>
              </a:lnSpc>
              <a:spcBef>
                <a:spcPts val="0"/>
              </a:spcBef>
              <a:spcAft>
                <a:spcPts val="1600"/>
              </a:spcAft>
              <a:buClr>
                <a:schemeClr val="dk2"/>
              </a:buClr>
              <a:buNone/>
              <a:defRPr sz="1867" b="0" i="0" u="none" strike="noStrike" cap="none">
                <a:solidFill>
                  <a:schemeClr val="dk2"/>
                </a:solidFill>
                <a:latin typeface="Arial"/>
                <a:ea typeface="Arial"/>
                <a:cs typeface="Arial"/>
                <a:sym typeface="Arial"/>
              </a:defRPr>
            </a:lvl4pPr>
            <a:lvl5pPr marR="0" lvl="4" algn="l" rtl="0" eaLnBrk="1" hangingPunct="1">
              <a:lnSpc>
                <a:spcPct val="115000"/>
              </a:lnSpc>
              <a:spcBef>
                <a:spcPts val="0"/>
              </a:spcBef>
              <a:spcAft>
                <a:spcPts val="1600"/>
              </a:spcAft>
              <a:buClr>
                <a:schemeClr val="dk2"/>
              </a:buClr>
              <a:buNone/>
              <a:defRPr sz="1867" b="0" i="0" u="none" strike="noStrike" cap="none">
                <a:solidFill>
                  <a:schemeClr val="dk2"/>
                </a:solidFill>
                <a:latin typeface="Arial"/>
                <a:ea typeface="Arial"/>
                <a:cs typeface="Arial"/>
                <a:sym typeface="Arial"/>
              </a:defRPr>
            </a:lvl5pPr>
            <a:lvl6pPr marR="0" lvl="5" algn="l" rtl="0" eaLnBrk="1" hangingPunct="1">
              <a:lnSpc>
                <a:spcPct val="115000"/>
              </a:lnSpc>
              <a:spcBef>
                <a:spcPts val="0"/>
              </a:spcBef>
              <a:spcAft>
                <a:spcPts val="1600"/>
              </a:spcAft>
              <a:buClr>
                <a:schemeClr val="dk2"/>
              </a:buClr>
              <a:buNone/>
              <a:defRPr sz="1867" b="0" i="0" u="none" strike="noStrike" cap="none">
                <a:solidFill>
                  <a:schemeClr val="dk2"/>
                </a:solidFill>
                <a:latin typeface="Arial"/>
                <a:ea typeface="Arial"/>
                <a:cs typeface="Arial"/>
                <a:sym typeface="Arial"/>
              </a:defRPr>
            </a:lvl6pPr>
            <a:lvl7pPr marR="0" lvl="6" algn="l" rtl="0" eaLnBrk="1" hangingPunct="1">
              <a:lnSpc>
                <a:spcPct val="115000"/>
              </a:lnSpc>
              <a:spcBef>
                <a:spcPts val="0"/>
              </a:spcBef>
              <a:spcAft>
                <a:spcPts val="1600"/>
              </a:spcAft>
              <a:buClr>
                <a:schemeClr val="dk2"/>
              </a:buClr>
              <a:buNone/>
              <a:defRPr sz="1867" b="0" i="0" u="none" strike="noStrike" cap="none">
                <a:solidFill>
                  <a:schemeClr val="dk2"/>
                </a:solidFill>
                <a:latin typeface="Arial"/>
                <a:ea typeface="Arial"/>
                <a:cs typeface="Arial"/>
                <a:sym typeface="Arial"/>
              </a:defRPr>
            </a:lvl7pPr>
            <a:lvl8pPr marR="0" lvl="7" algn="l" rtl="0" eaLnBrk="1" hangingPunct="1">
              <a:lnSpc>
                <a:spcPct val="115000"/>
              </a:lnSpc>
              <a:spcBef>
                <a:spcPts val="0"/>
              </a:spcBef>
              <a:spcAft>
                <a:spcPts val="1600"/>
              </a:spcAft>
              <a:buClr>
                <a:schemeClr val="dk2"/>
              </a:buClr>
              <a:buNone/>
              <a:defRPr sz="1867" b="0" i="0" u="none" strike="noStrike" cap="none">
                <a:solidFill>
                  <a:schemeClr val="dk2"/>
                </a:solidFill>
                <a:latin typeface="Arial"/>
                <a:ea typeface="Arial"/>
                <a:cs typeface="Arial"/>
                <a:sym typeface="Arial"/>
              </a:defRPr>
            </a:lvl8pPr>
            <a:lvl9pPr marR="0" lvl="8" algn="l" rtl="0" eaLnBrk="1" hangingPunct="1">
              <a:lnSpc>
                <a:spcPct val="115000"/>
              </a:lnSpc>
              <a:spcBef>
                <a:spcPts val="0"/>
              </a:spcBef>
              <a:spcAft>
                <a:spcPts val="1600"/>
              </a:spcAft>
              <a:buClr>
                <a:schemeClr val="dk2"/>
              </a:buClr>
              <a:buNone/>
              <a:defRPr sz="1867" b="0" i="0" u="none" strike="noStrike" cap="none">
                <a:solidFill>
                  <a:schemeClr val="dk2"/>
                </a:solidFill>
                <a:latin typeface="Arial"/>
                <a:ea typeface="Arial"/>
                <a:cs typeface="Arial"/>
                <a:sym typeface="Arial"/>
              </a:defRPr>
            </a:lvl9pPr>
          </a:lstStyle>
          <a:p>
            <a:r>
              <a:rPr lang="en-US" kern="0" dirty="0"/>
              <a:t>Executive Director of Federal Programs</a:t>
            </a:r>
          </a:p>
          <a:p>
            <a:r>
              <a:rPr lang="en-US" kern="0" dirty="0">
                <a:hlinkClick r:id="rId3"/>
              </a:rPr>
              <a:t>qransburg@mdek12.org</a:t>
            </a:r>
            <a:r>
              <a:rPr lang="en-US" kern="0" dirty="0"/>
              <a:t> </a:t>
            </a:r>
          </a:p>
        </p:txBody>
      </p:sp>
      <p:sp>
        <p:nvSpPr>
          <p:cNvPr id="3" name="Text Placeholder 2">
            <a:extLst>
              <a:ext uri="{FF2B5EF4-FFF2-40B4-BE49-F238E27FC236}">
                <a16:creationId xmlns:a16="http://schemas.microsoft.com/office/drawing/2014/main" xmlns="" id="{58C1C507-EC7D-4AF8-A1E6-821E6CD7C150}"/>
              </a:ext>
            </a:extLst>
          </p:cNvPr>
          <p:cNvSpPr>
            <a:spLocks noGrp="1"/>
          </p:cNvSpPr>
          <p:nvPr>
            <p:ph type="body" sz="quarter" idx="14"/>
          </p:nvPr>
        </p:nvSpPr>
        <p:spPr/>
        <p:txBody>
          <a:bodyPr/>
          <a:lstStyle/>
          <a:p>
            <a:r>
              <a:rPr lang="en-US" dirty="0"/>
              <a:t>Quentin Ransburg</a:t>
            </a:r>
          </a:p>
        </p:txBody>
      </p:sp>
      <p:sp>
        <p:nvSpPr>
          <p:cNvPr id="2" name="TextBox 1">
            <a:extLst>
              <a:ext uri="{FF2B5EF4-FFF2-40B4-BE49-F238E27FC236}">
                <a16:creationId xmlns:a16="http://schemas.microsoft.com/office/drawing/2014/main" xmlns="" id="{4CF1964C-FCC8-494A-94D2-59A7288E9347}"/>
              </a:ext>
            </a:extLst>
          </p:cNvPr>
          <p:cNvSpPr txBox="1"/>
          <p:nvPr/>
        </p:nvSpPr>
        <p:spPr>
          <a:xfrm>
            <a:off x="550333" y="3930150"/>
            <a:ext cx="5545668" cy="369332"/>
          </a:xfrm>
          <a:prstGeom prst="rect">
            <a:avLst/>
          </a:prstGeom>
          <a:noFill/>
        </p:spPr>
        <p:txBody>
          <a:bodyPr wrap="square" rtlCol="0">
            <a:spAutoFit/>
          </a:bodyPr>
          <a:lstStyle/>
          <a:p>
            <a:r>
              <a:rPr lang="en-US" kern="0" dirty="0">
                <a:solidFill>
                  <a:srgbClr val="78909C">
                    <a:lumMod val="75000"/>
                  </a:srgbClr>
                </a:solidFill>
                <a:sym typeface="Open Sans"/>
              </a:rPr>
              <a:t>June 5</a:t>
            </a:r>
            <a:r>
              <a:rPr lang="en-US" kern="0">
                <a:solidFill>
                  <a:srgbClr val="78909C">
                    <a:lumMod val="75000"/>
                  </a:srgbClr>
                </a:solidFill>
                <a:sym typeface="Open Sans"/>
              </a:rPr>
              <a:t>, 2019</a:t>
            </a:r>
            <a:endParaRPr lang="en-US" dirty="0"/>
          </a:p>
        </p:txBody>
      </p:sp>
    </p:spTree>
    <p:extLst>
      <p:ext uri="{BB962C8B-B14F-4D97-AF65-F5344CB8AC3E}">
        <p14:creationId xmlns:p14="http://schemas.microsoft.com/office/powerpoint/2010/main" val="139777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A73DF64A-7042-47D4-BCD5-508F445FFA8A}"/>
              </a:ext>
            </a:extLst>
          </p:cNvPr>
          <p:cNvSpPr>
            <a:spLocks noGrp="1"/>
          </p:cNvSpPr>
          <p:nvPr>
            <p:ph type="body" sz="quarter" idx="13"/>
          </p:nvPr>
        </p:nvSpPr>
        <p:spPr/>
        <p:txBody>
          <a:bodyPr/>
          <a:lstStyle/>
          <a:p>
            <a:r>
              <a:rPr lang="en-US" sz="3600" dirty="0"/>
              <a:t>Unaccompanied Homeless Children and Youth</a:t>
            </a:r>
          </a:p>
        </p:txBody>
      </p:sp>
      <p:sp>
        <p:nvSpPr>
          <p:cNvPr id="3" name="Text Placeholder 2">
            <a:extLst>
              <a:ext uri="{FF2B5EF4-FFF2-40B4-BE49-F238E27FC236}">
                <a16:creationId xmlns:a16="http://schemas.microsoft.com/office/drawing/2014/main" xmlns="" id="{1FBE3933-1494-4C7F-BC90-EBAAC0A1BD5A}"/>
              </a:ext>
            </a:extLst>
          </p:cNvPr>
          <p:cNvSpPr>
            <a:spLocks noGrp="1"/>
          </p:cNvSpPr>
          <p:nvPr>
            <p:ph type="body" sz="quarter" idx="14"/>
          </p:nvPr>
        </p:nvSpPr>
        <p:spPr>
          <a:xfrm>
            <a:off x="554182" y="1205948"/>
            <a:ext cx="11059887" cy="4863548"/>
          </a:xfrm>
        </p:spPr>
        <p:txBody>
          <a:bodyPr/>
          <a:lstStyle/>
          <a:p>
            <a:r>
              <a:rPr lang="en-US" sz="2800" dirty="0"/>
              <a:t>One subgroup of students experiencing homelessness includes those who are considered unaccompanied. </a:t>
            </a:r>
          </a:p>
          <a:p>
            <a:r>
              <a:rPr lang="en-US" sz="2800" dirty="0"/>
              <a:t>According to the McKinney-Vento Act, the term unaccompanied youth includes a homeless child or youth not in the physical custody of a parent or guardian [42 U.S.C. § 11434a(6)]. </a:t>
            </a:r>
          </a:p>
          <a:p>
            <a:r>
              <a:rPr lang="en-US" sz="2800" dirty="0"/>
              <a:t>Unaccompanied homeless students may face unique challenges related to college and career development, as compared to students who are experiencing homelessness who have parental or guardian support. </a:t>
            </a:r>
          </a:p>
        </p:txBody>
      </p:sp>
      <p:sp>
        <p:nvSpPr>
          <p:cNvPr id="4" name="Slide Number Placeholder 3">
            <a:extLst>
              <a:ext uri="{FF2B5EF4-FFF2-40B4-BE49-F238E27FC236}">
                <a16:creationId xmlns:a16="http://schemas.microsoft.com/office/drawing/2014/main" xmlns="" id="{070E9A0D-E04B-43CE-8B63-FBA8318231CB}"/>
              </a:ext>
            </a:extLst>
          </p:cNvPr>
          <p:cNvSpPr>
            <a:spLocks noGrp="1"/>
          </p:cNvSpPr>
          <p:nvPr>
            <p:ph type="sldNum" idx="12"/>
          </p:nvPr>
        </p:nvSpPr>
        <p:spPr/>
        <p:txBody>
          <a:bodyPr/>
          <a:lstStyle/>
          <a:p>
            <a:fld id="{00000000-1234-1234-1234-123412341234}" type="slidenum">
              <a:rPr lang="en" smtClean="0"/>
              <a:pPr/>
              <a:t>10</a:t>
            </a:fld>
            <a:endParaRPr lang="en" dirty="0"/>
          </a:p>
        </p:txBody>
      </p:sp>
    </p:spTree>
    <p:extLst>
      <p:ext uri="{BB962C8B-B14F-4D97-AF65-F5344CB8AC3E}">
        <p14:creationId xmlns:p14="http://schemas.microsoft.com/office/powerpoint/2010/main" val="2990475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F6F7101-9DE9-4463-8774-9CE39D2AE710}"/>
              </a:ext>
            </a:extLst>
          </p:cNvPr>
          <p:cNvSpPr>
            <a:spLocks noGrp="1"/>
          </p:cNvSpPr>
          <p:nvPr>
            <p:ph type="body" sz="quarter" idx="13"/>
          </p:nvPr>
        </p:nvSpPr>
        <p:spPr>
          <a:xfrm>
            <a:off x="415600" y="-1"/>
            <a:ext cx="11007000" cy="874643"/>
          </a:xfrm>
        </p:spPr>
        <p:txBody>
          <a:bodyPr>
            <a:normAutofit fontScale="32500" lnSpcReduction="20000"/>
          </a:bodyPr>
          <a:lstStyle/>
          <a:p>
            <a:pPr marL="0" indent="0">
              <a:buNone/>
            </a:pPr>
            <a:r>
              <a:rPr lang="en-US" sz="12300" dirty="0"/>
              <a:t>Homeless Liaisons</a:t>
            </a:r>
            <a:r>
              <a:rPr lang="en-US" dirty="0"/>
              <a:t>	</a:t>
            </a:r>
          </a:p>
        </p:txBody>
      </p:sp>
      <p:sp>
        <p:nvSpPr>
          <p:cNvPr id="3" name="Text Placeholder 2">
            <a:extLst>
              <a:ext uri="{FF2B5EF4-FFF2-40B4-BE49-F238E27FC236}">
                <a16:creationId xmlns:a16="http://schemas.microsoft.com/office/drawing/2014/main" xmlns="" id="{50B508B7-8A31-4CAA-8284-56934E7779A6}"/>
              </a:ext>
            </a:extLst>
          </p:cNvPr>
          <p:cNvSpPr>
            <a:spLocks noGrp="1"/>
          </p:cNvSpPr>
          <p:nvPr>
            <p:ph type="body" sz="quarter" idx="14"/>
          </p:nvPr>
        </p:nvSpPr>
        <p:spPr>
          <a:xfrm>
            <a:off x="566056" y="1191479"/>
            <a:ext cx="11059887" cy="4290484"/>
          </a:xfrm>
        </p:spPr>
        <p:txBody>
          <a:bodyPr/>
          <a:lstStyle/>
          <a:p>
            <a:r>
              <a:rPr lang="en-US" sz="2200" b="1" dirty="0"/>
              <a:t>Every LEA </a:t>
            </a:r>
            <a:r>
              <a:rPr lang="en-US" sz="2200" dirty="0"/>
              <a:t>must designate a McKinney-Vento liaison who is able to carry out his/her legal duties to ensure the identification, immediate enrollment, and provide needed services for homeless students. </a:t>
            </a:r>
            <a:r>
              <a:rPr lang="en-US" sz="2200" i="1" dirty="0"/>
              <a:t>McKinney-Vento Act Sec. 722(g)(1)(J)(ii)</a:t>
            </a:r>
          </a:p>
          <a:p>
            <a:r>
              <a:rPr lang="en-US" sz="2200" dirty="0"/>
              <a:t>Statutory amendments also require local liaisons to inform unaccompanied homeless students of their independent status for purposes of applying for federal student aid under the FAFSA and assist these students in obtaining documentation of this status. Independent students, including unaccompanied homeless youth, do not include parent information on their FAFSA; as a result, independent students’ federal aid packages are calculated based solely on the student’s own income and assets [42 U.S.C. § 11432g(6)(A)(x)(III)]</a:t>
            </a:r>
            <a:endParaRPr lang="en-US" sz="2200" i="1" dirty="0"/>
          </a:p>
          <a:p>
            <a:endParaRPr lang="en-US" sz="2000" i="1" dirty="0"/>
          </a:p>
        </p:txBody>
      </p:sp>
      <p:sp>
        <p:nvSpPr>
          <p:cNvPr id="4" name="Slide Number Placeholder 3">
            <a:extLst>
              <a:ext uri="{FF2B5EF4-FFF2-40B4-BE49-F238E27FC236}">
                <a16:creationId xmlns:a16="http://schemas.microsoft.com/office/drawing/2014/main" xmlns="" id="{C7226C80-AB4E-4CB5-821C-5331DDDB792B}"/>
              </a:ext>
            </a:extLst>
          </p:cNvPr>
          <p:cNvSpPr>
            <a:spLocks noGrp="1"/>
          </p:cNvSpPr>
          <p:nvPr>
            <p:ph type="sldNum" idx="12"/>
          </p:nvPr>
        </p:nvSpPr>
        <p:spPr/>
        <p:txBody>
          <a:bodyPr/>
          <a:lstStyle/>
          <a:p>
            <a:fld id="{00000000-1234-1234-1234-123412341234}" type="slidenum">
              <a:rPr lang="en" smtClean="0"/>
              <a:pPr/>
              <a:t>11</a:t>
            </a:fld>
            <a:endParaRPr lang="en" dirty="0"/>
          </a:p>
        </p:txBody>
      </p:sp>
    </p:spTree>
    <p:extLst>
      <p:ext uri="{BB962C8B-B14F-4D97-AF65-F5344CB8AC3E}">
        <p14:creationId xmlns:p14="http://schemas.microsoft.com/office/powerpoint/2010/main" val="4023206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D4914C8-3006-4045-BFDF-809DA7DD67D9}"/>
              </a:ext>
            </a:extLst>
          </p:cNvPr>
          <p:cNvSpPr>
            <a:spLocks noGrp="1"/>
          </p:cNvSpPr>
          <p:nvPr>
            <p:ph type="body" sz="quarter" idx="13"/>
          </p:nvPr>
        </p:nvSpPr>
        <p:spPr/>
        <p:txBody>
          <a:bodyPr/>
          <a:lstStyle/>
          <a:p>
            <a:r>
              <a:rPr lang="en-US" dirty="0"/>
              <a:t>New Federal Requirement</a:t>
            </a:r>
          </a:p>
        </p:txBody>
      </p:sp>
      <p:sp>
        <p:nvSpPr>
          <p:cNvPr id="3" name="Text Placeholder 2">
            <a:extLst>
              <a:ext uri="{FF2B5EF4-FFF2-40B4-BE49-F238E27FC236}">
                <a16:creationId xmlns:a16="http://schemas.microsoft.com/office/drawing/2014/main" xmlns="" id="{2328ABC1-12A8-4891-A9E0-8B947EB1C137}"/>
              </a:ext>
            </a:extLst>
          </p:cNvPr>
          <p:cNvSpPr>
            <a:spLocks noGrp="1"/>
          </p:cNvSpPr>
          <p:nvPr>
            <p:ph type="body" sz="quarter" idx="14"/>
          </p:nvPr>
        </p:nvSpPr>
        <p:spPr/>
        <p:txBody>
          <a:bodyPr/>
          <a:lstStyle/>
          <a:p>
            <a:pPr marL="0" indent="0">
              <a:buNone/>
            </a:pPr>
            <a:r>
              <a:rPr lang="en-US" sz="2800" dirty="0"/>
              <a:t>The U.S. Department of Education (ED) Non-Regulatory Guidance explicitly states that: “The local liaison, along with guidance counselors and other LEA staff tasked with college preparation, should ensure that all homeless high school students receive information and individualized counseling regarding college readiness, college selection, the application process, financial aid, and the availability of on-campus supports” (United States Department of Education, 2016a, p. 48).” </a:t>
            </a:r>
          </a:p>
        </p:txBody>
      </p:sp>
      <p:sp>
        <p:nvSpPr>
          <p:cNvPr id="4" name="Slide Number Placeholder 3">
            <a:extLst>
              <a:ext uri="{FF2B5EF4-FFF2-40B4-BE49-F238E27FC236}">
                <a16:creationId xmlns:a16="http://schemas.microsoft.com/office/drawing/2014/main" xmlns="" id="{0789BAF7-93A1-48AC-BC92-8209765E3860}"/>
              </a:ext>
            </a:extLst>
          </p:cNvPr>
          <p:cNvSpPr>
            <a:spLocks noGrp="1"/>
          </p:cNvSpPr>
          <p:nvPr>
            <p:ph type="sldNum" idx="12"/>
          </p:nvPr>
        </p:nvSpPr>
        <p:spPr/>
        <p:txBody>
          <a:bodyPr/>
          <a:lstStyle/>
          <a:p>
            <a:fld id="{00000000-1234-1234-1234-123412341234}" type="slidenum">
              <a:rPr lang="en" smtClean="0"/>
              <a:pPr/>
              <a:t>12</a:t>
            </a:fld>
            <a:endParaRPr lang="en" dirty="0"/>
          </a:p>
        </p:txBody>
      </p:sp>
    </p:spTree>
    <p:extLst>
      <p:ext uri="{BB962C8B-B14F-4D97-AF65-F5344CB8AC3E}">
        <p14:creationId xmlns:p14="http://schemas.microsoft.com/office/powerpoint/2010/main" val="3250171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85E2081C-7812-4081-9DC9-59EB54B082A5}"/>
              </a:ext>
            </a:extLst>
          </p:cNvPr>
          <p:cNvSpPr>
            <a:spLocks noGrp="1"/>
          </p:cNvSpPr>
          <p:nvPr>
            <p:ph type="body" sz="quarter" idx="13"/>
          </p:nvPr>
        </p:nvSpPr>
        <p:spPr/>
        <p:txBody>
          <a:bodyPr/>
          <a:lstStyle/>
          <a:p>
            <a:r>
              <a:rPr lang="en-US" dirty="0"/>
              <a:t>New Federal Requirement</a:t>
            </a:r>
          </a:p>
        </p:txBody>
      </p:sp>
      <p:sp>
        <p:nvSpPr>
          <p:cNvPr id="3" name="Text Placeholder 2">
            <a:extLst>
              <a:ext uri="{FF2B5EF4-FFF2-40B4-BE49-F238E27FC236}">
                <a16:creationId xmlns:a16="http://schemas.microsoft.com/office/drawing/2014/main" xmlns="" id="{49C2F7C6-DEEB-4CE2-A376-8625A1E34183}"/>
              </a:ext>
            </a:extLst>
          </p:cNvPr>
          <p:cNvSpPr>
            <a:spLocks noGrp="1"/>
          </p:cNvSpPr>
          <p:nvPr>
            <p:ph type="body" sz="quarter" idx="14"/>
          </p:nvPr>
        </p:nvSpPr>
        <p:spPr/>
        <p:txBody>
          <a:bodyPr/>
          <a:lstStyle/>
          <a:p>
            <a:r>
              <a:rPr lang="en-US" dirty="0"/>
              <a:t>Statutory amendments also require local liaisons to inform unaccompanied homeless students of their independent status for purposes of applying for federal student aid under the FAFSA, and assist these students in obtaining documentation of this status. [42 U.S.C. § 11432g(6)(A)(x)(III)]</a:t>
            </a:r>
          </a:p>
        </p:txBody>
      </p:sp>
      <p:sp>
        <p:nvSpPr>
          <p:cNvPr id="4" name="Slide Number Placeholder 3">
            <a:extLst>
              <a:ext uri="{FF2B5EF4-FFF2-40B4-BE49-F238E27FC236}">
                <a16:creationId xmlns:a16="http://schemas.microsoft.com/office/drawing/2014/main" xmlns="" id="{F8BD084E-4DDF-442D-BB2C-8CA937154412}"/>
              </a:ext>
            </a:extLst>
          </p:cNvPr>
          <p:cNvSpPr>
            <a:spLocks noGrp="1"/>
          </p:cNvSpPr>
          <p:nvPr>
            <p:ph type="sldNum" idx="12"/>
          </p:nvPr>
        </p:nvSpPr>
        <p:spPr/>
        <p:txBody>
          <a:bodyPr/>
          <a:lstStyle/>
          <a:p>
            <a:fld id="{00000000-1234-1234-1234-123412341234}" type="slidenum">
              <a:rPr lang="en" smtClean="0"/>
              <a:pPr/>
              <a:t>13</a:t>
            </a:fld>
            <a:endParaRPr lang="en" dirty="0"/>
          </a:p>
        </p:txBody>
      </p:sp>
    </p:spTree>
    <p:extLst>
      <p:ext uri="{BB962C8B-B14F-4D97-AF65-F5344CB8AC3E}">
        <p14:creationId xmlns:p14="http://schemas.microsoft.com/office/powerpoint/2010/main" val="1416555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B2D4B2A-C3A1-4842-89FD-7988055580D9}"/>
              </a:ext>
            </a:extLst>
          </p:cNvPr>
          <p:cNvSpPr>
            <a:spLocks noGrp="1"/>
          </p:cNvSpPr>
          <p:nvPr>
            <p:ph type="body" sz="quarter" idx="13"/>
          </p:nvPr>
        </p:nvSpPr>
        <p:spPr/>
        <p:txBody>
          <a:bodyPr/>
          <a:lstStyle/>
          <a:p>
            <a:r>
              <a:rPr lang="en-US" dirty="0"/>
              <a:t>Ways to Partner</a:t>
            </a:r>
          </a:p>
        </p:txBody>
      </p:sp>
      <p:sp>
        <p:nvSpPr>
          <p:cNvPr id="3" name="Text Placeholder 2">
            <a:extLst>
              <a:ext uri="{FF2B5EF4-FFF2-40B4-BE49-F238E27FC236}">
                <a16:creationId xmlns:a16="http://schemas.microsoft.com/office/drawing/2014/main" xmlns="" id="{06F9A4B7-D9A4-4753-820F-57E6A6095C57}"/>
              </a:ext>
            </a:extLst>
          </p:cNvPr>
          <p:cNvSpPr>
            <a:spLocks noGrp="1"/>
          </p:cNvSpPr>
          <p:nvPr>
            <p:ph type="body" sz="quarter" idx="14"/>
          </p:nvPr>
        </p:nvSpPr>
        <p:spPr/>
        <p:txBody>
          <a:bodyPr/>
          <a:lstStyle/>
          <a:p>
            <a:r>
              <a:rPr lang="en-US" dirty="0"/>
              <a:t>Know how to contact school district homeless liaisons - </a:t>
            </a:r>
            <a:r>
              <a:rPr lang="en-US" dirty="0">
                <a:hlinkClick r:id="rId2"/>
              </a:rPr>
              <a:t>https://www.mdek12.org/OFP/Title-IX-Part-A</a:t>
            </a:r>
            <a:endParaRPr lang="en-US" dirty="0"/>
          </a:p>
          <a:p>
            <a:r>
              <a:rPr lang="en-US" dirty="0"/>
              <a:t>Designate a Homeless Point of Contact at your college/university</a:t>
            </a:r>
          </a:p>
          <a:p>
            <a:r>
              <a:rPr lang="en-US" dirty="0"/>
              <a:t>Become familiar with the educational definition of homelessness and barriers faced during their educational journey</a:t>
            </a:r>
          </a:p>
          <a:p>
            <a:endParaRPr lang="en-US" dirty="0"/>
          </a:p>
        </p:txBody>
      </p:sp>
      <p:sp>
        <p:nvSpPr>
          <p:cNvPr id="4" name="Slide Number Placeholder 3">
            <a:extLst>
              <a:ext uri="{FF2B5EF4-FFF2-40B4-BE49-F238E27FC236}">
                <a16:creationId xmlns:a16="http://schemas.microsoft.com/office/drawing/2014/main" xmlns="" id="{6E5388C5-AF16-480B-9953-3B7E09A2EE3B}"/>
              </a:ext>
            </a:extLst>
          </p:cNvPr>
          <p:cNvSpPr>
            <a:spLocks noGrp="1"/>
          </p:cNvSpPr>
          <p:nvPr>
            <p:ph type="sldNum" idx="12"/>
          </p:nvPr>
        </p:nvSpPr>
        <p:spPr/>
        <p:txBody>
          <a:bodyPr/>
          <a:lstStyle/>
          <a:p>
            <a:fld id="{00000000-1234-1234-1234-123412341234}" type="slidenum">
              <a:rPr lang="en" smtClean="0"/>
              <a:pPr/>
              <a:t>14</a:t>
            </a:fld>
            <a:endParaRPr lang="en" dirty="0"/>
          </a:p>
        </p:txBody>
      </p:sp>
    </p:spTree>
    <p:extLst>
      <p:ext uri="{BB962C8B-B14F-4D97-AF65-F5344CB8AC3E}">
        <p14:creationId xmlns:p14="http://schemas.microsoft.com/office/powerpoint/2010/main" val="3948272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240767" y="2288117"/>
            <a:ext cx="7469716" cy="1140884"/>
          </a:xfrm>
        </p:spPr>
        <p:txBody>
          <a:bodyPr/>
          <a:lstStyle/>
          <a:p>
            <a:r>
              <a:rPr lang="en-US" sz="4800" dirty="0"/>
              <a:t>McKinney-Vento Data</a:t>
            </a:r>
            <a:endParaRPr lang="en-US" sz="1867" dirty="0"/>
          </a:p>
        </p:txBody>
      </p:sp>
      <p:sp>
        <p:nvSpPr>
          <p:cNvPr id="3" name="Slide Number Placeholder 2"/>
          <p:cNvSpPr>
            <a:spLocks noGrp="1"/>
          </p:cNvSpPr>
          <p:nvPr>
            <p:ph type="sldNum" idx="12"/>
          </p:nvPr>
        </p:nvSpPr>
        <p:spPr>
          <a:xfrm>
            <a:off x="11308111" y="6532558"/>
            <a:ext cx="731600" cy="311561"/>
          </a:xfrm>
        </p:spPr>
        <p:txBody>
          <a:bodyPr/>
          <a:lstStyle/>
          <a:p>
            <a:fld id="{00000000-1234-1234-1234-123412341234}" type="slidenum">
              <a:rPr lang="en" smtClean="0"/>
              <a:pPr/>
              <a:t>15</a:t>
            </a:fld>
            <a:endParaRPr lang="en" dirty="0"/>
          </a:p>
        </p:txBody>
      </p:sp>
    </p:spTree>
    <p:extLst>
      <p:ext uri="{BB962C8B-B14F-4D97-AF65-F5344CB8AC3E}">
        <p14:creationId xmlns:p14="http://schemas.microsoft.com/office/powerpoint/2010/main" val="1544459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McKinney-Vento Data Collection	</a:t>
            </a:r>
          </a:p>
        </p:txBody>
      </p:sp>
      <p:sp>
        <p:nvSpPr>
          <p:cNvPr id="4" name="Slide Number Placeholder 3"/>
          <p:cNvSpPr>
            <a:spLocks noGrp="1"/>
          </p:cNvSpPr>
          <p:nvPr>
            <p:ph type="sldNum" idx="12"/>
          </p:nvPr>
        </p:nvSpPr>
        <p:spPr>
          <a:xfrm>
            <a:off x="11308111" y="6532558"/>
            <a:ext cx="731600" cy="311561"/>
          </a:xfrm>
        </p:spPr>
        <p:txBody>
          <a:bodyPr/>
          <a:lstStyle/>
          <a:p>
            <a:fld id="{00000000-1234-1234-1234-123412341234}" type="slidenum">
              <a:rPr lang="en" smtClean="0"/>
              <a:pPr/>
              <a:t>16</a:t>
            </a:fld>
            <a:endParaRPr lang="en" dirty="0"/>
          </a:p>
        </p:txBody>
      </p:sp>
      <p:sp>
        <p:nvSpPr>
          <p:cNvPr id="7" name="Text Placeholder 6"/>
          <p:cNvSpPr>
            <a:spLocks noGrp="1"/>
          </p:cNvSpPr>
          <p:nvPr>
            <p:ph type="body" sz="quarter" idx="14"/>
          </p:nvPr>
        </p:nvSpPr>
        <p:spPr>
          <a:xfrm>
            <a:off x="614025" y="1283758"/>
            <a:ext cx="11059887" cy="4290484"/>
          </a:xfrm>
        </p:spPr>
        <p:txBody>
          <a:bodyPr/>
          <a:lstStyle/>
          <a:p>
            <a:pPr>
              <a:tabLst/>
            </a:pPr>
            <a:r>
              <a:rPr lang="en-US" dirty="0"/>
              <a:t>Homeless data is collected in the Mississippi Student Information System (MSIS) database from the Local Educational Agency’s (LEAs) School Application Package (SAP).</a:t>
            </a:r>
          </a:p>
          <a:p>
            <a:pPr>
              <a:tabLst/>
            </a:pPr>
            <a:r>
              <a:rPr lang="en-US" dirty="0"/>
              <a:t>Data is submitted monthly from the SAP that produces a student roster, and populates each student’s information on the Homeless Service Provided and Homeless Barriers screens.</a:t>
            </a:r>
          </a:p>
          <a:p>
            <a:pPr>
              <a:tabLst/>
            </a:pPr>
            <a:endParaRPr lang="en-US" dirty="0"/>
          </a:p>
        </p:txBody>
      </p:sp>
    </p:spTree>
    <p:extLst>
      <p:ext uri="{BB962C8B-B14F-4D97-AF65-F5344CB8AC3E}">
        <p14:creationId xmlns:p14="http://schemas.microsoft.com/office/powerpoint/2010/main" val="736006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B2671E72-5071-44B9-B8A2-C402AFE69394}"/>
              </a:ext>
            </a:extLst>
          </p:cNvPr>
          <p:cNvSpPr>
            <a:spLocks noGrp="1"/>
          </p:cNvSpPr>
          <p:nvPr>
            <p:ph type="body" sz="quarter" idx="13"/>
          </p:nvPr>
        </p:nvSpPr>
        <p:spPr>
          <a:xfrm>
            <a:off x="301111" y="42042"/>
            <a:ext cx="11007000" cy="600591"/>
          </a:xfrm>
        </p:spPr>
        <p:txBody>
          <a:bodyPr/>
          <a:lstStyle/>
          <a:p>
            <a:r>
              <a:rPr lang="en-US" dirty="0"/>
              <a:t>Contact Information</a:t>
            </a:r>
          </a:p>
        </p:txBody>
      </p:sp>
      <p:sp>
        <p:nvSpPr>
          <p:cNvPr id="3" name="Text Placeholder 2">
            <a:extLst>
              <a:ext uri="{FF2B5EF4-FFF2-40B4-BE49-F238E27FC236}">
                <a16:creationId xmlns:a16="http://schemas.microsoft.com/office/drawing/2014/main" xmlns="" id="{00B91EBC-3136-4D7D-BDC5-E99C9E36CA80}"/>
              </a:ext>
            </a:extLst>
          </p:cNvPr>
          <p:cNvSpPr>
            <a:spLocks noGrp="1"/>
          </p:cNvSpPr>
          <p:nvPr>
            <p:ph type="body" sz="quarter" idx="14"/>
          </p:nvPr>
        </p:nvSpPr>
        <p:spPr>
          <a:xfrm>
            <a:off x="410747" y="1007783"/>
            <a:ext cx="11059887" cy="4290484"/>
          </a:xfrm>
        </p:spPr>
        <p:txBody>
          <a:bodyPr/>
          <a:lstStyle/>
          <a:p>
            <a:pPr marL="0" indent="0">
              <a:buNone/>
            </a:pPr>
            <a:r>
              <a:rPr lang="en-US" dirty="0"/>
              <a:t>Captures the district’s personnel contact information and the homeless liaison.  As stated in the National Association for the Education of Homeless Children and Youth law, homeless liaisons are required to be identified for each LEA.  The liaison may be a coordinator for the Federal programs, as a local educational agency liaison for homeless children and youths.</a:t>
            </a:r>
            <a:endParaRPr lang="en-US" dirty="0">
              <a:solidFill>
                <a:srgbClr val="FF0000"/>
              </a:solidFill>
            </a:endParaRPr>
          </a:p>
        </p:txBody>
      </p:sp>
      <p:sp>
        <p:nvSpPr>
          <p:cNvPr id="4" name="Slide Number Placeholder 3">
            <a:extLst>
              <a:ext uri="{FF2B5EF4-FFF2-40B4-BE49-F238E27FC236}">
                <a16:creationId xmlns:a16="http://schemas.microsoft.com/office/drawing/2014/main" xmlns="" id="{95DCB0C8-CF13-4CAD-8B4D-5936A8FD619C}"/>
              </a:ext>
            </a:extLst>
          </p:cNvPr>
          <p:cNvSpPr>
            <a:spLocks noGrp="1"/>
          </p:cNvSpPr>
          <p:nvPr>
            <p:ph type="sldNum" idx="12"/>
          </p:nvPr>
        </p:nvSpPr>
        <p:spPr/>
        <p:txBody>
          <a:bodyPr/>
          <a:lstStyle/>
          <a:p>
            <a:fld id="{00000000-1234-1234-1234-123412341234}" type="slidenum">
              <a:rPr lang="en" smtClean="0"/>
              <a:pPr/>
              <a:t>17</a:t>
            </a:fld>
            <a:endParaRPr lang="en" dirty="0"/>
          </a:p>
        </p:txBody>
      </p:sp>
    </p:spTree>
    <p:extLst>
      <p:ext uri="{BB962C8B-B14F-4D97-AF65-F5344CB8AC3E}">
        <p14:creationId xmlns:p14="http://schemas.microsoft.com/office/powerpoint/2010/main" val="1236097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C5F52B50-3B1C-49F7-9B36-A3C1909B5FB6}"/>
              </a:ext>
            </a:extLst>
          </p:cNvPr>
          <p:cNvSpPr>
            <a:spLocks noGrp="1"/>
          </p:cNvSpPr>
          <p:nvPr>
            <p:ph type="body" sz="quarter" idx="13"/>
          </p:nvPr>
        </p:nvSpPr>
        <p:spPr>
          <a:xfrm>
            <a:off x="301111" y="122723"/>
            <a:ext cx="11007000" cy="600591"/>
          </a:xfrm>
        </p:spPr>
        <p:txBody>
          <a:bodyPr/>
          <a:lstStyle/>
          <a:p>
            <a:endParaRPr lang="en-US" dirty="0"/>
          </a:p>
          <a:p>
            <a:r>
              <a:rPr lang="en-US" dirty="0"/>
              <a:t>Contact Information Screen</a:t>
            </a:r>
          </a:p>
          <a:p>
            <a:r>
              <a:rPr lang="en-US" sz="3200" b="0" dirty="0">
                <a:solidFill>
                  <a:schemeClr val="tx1"/>
                </a:solidFill>
              </a:rPr>
              <a:t>             Homeless liaisons information is required.</a:t>
            </a:r>
          </a:p>
        </p:txBody>
      </p:sp>
      <p:sp>
        <p:nvSpPr>
          <p:cNvPr id="4" name="Slide Number Placeholder 3">
            <a:extLst>
              <a:ext uri="{FF2B5EF4-FFF2-40B4-BE49-F238E27FC236}">
                <a16:creationId xmlns:a16="http://schemas.microsoft.com/office/drawing/2014/main" xmlns="" id="{6A7A986C-A42D-4CEA-983C-8F775E904BC4}"/>
              </a:ext>
            </a:extLst>
          </p:cNvPr>
          <p:cNvSpPr>
            <a:spLocks noGrp="1"/>
          </p:cNvSpPr>
          <p:nvPr>
            <p:ph type="sldNum" idx="12"/>
          </p:nvPr>
        </p:nvSpPr>
        <p:spPr/>
        <p:txBody>
          <a:bodyPr/>
          <a:lstStyle/>
          <a:p>
            <a:fld id="{00000000-1234-1234-1234-123412341234}" type="slidenum">
              <a:rPr lang="en" smtClean="0"/>
              <a:pPr/>
              <a:t>18</a:t>
            </a:fld>
            <a:endParaRPr lang="en" dirty="0"/>
          </a:p>
        </p:txBody>
      </p:sp>
      <p:pic>
        <p:nvPicPr>
          <p:cNvPr id="5" name="Picture 4">
            <a:extLst>
              <a:ext uri="{FF2B5EF4-FFF2-40B4-BE49-F238E27FC236}">
                <a16:creationId xmlns:a16="http://schemas.microsoft.com/office/drawing/2014/main" xmlns="" id="{16DD732B-14D2-449D-96DB-449805080BF9}"/>
              </a:ext>
            </a:extLst>
          </p:cNvPr>
          <p:cNvPicPr>
            <a:picLocks noChangeAspect="1"/>
          </p:cNvPicPr>
          <p:nvPr/>
        </p:nvPicPr>
        <p:blipFill>
          <a:blip r:embed="rId2"/>
          <a:stretch>
            <a:fillRect/>
          </a:stretch>
        </p:blipFill>
        <p:spPr>
          <a:xfrm>
            <a:off x="1890808" y="2115204"/>
            <a:ext cx="8230345" cy="4142161"/>
          </a:xfrm>
          <a:prstGeom prst="rect">
            <a:avLst/>
          </a:prstGeom>
        </p:spPr>
      </p:pic>
    </p:spTree>
    <p:extLst>
      <p:ext uri="{BB962C8B-B14F-4D97-AF65-F5344CB8AC3E}">
        <p14:creationId xmlns:p14="http://schemas.microsoft.com/office/powerpoint/2010/main" val="1624339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508E81F-C4E1-4A61-9050-D9258211C9B5}"/>
              </a:ext>
            </a:extLst>
          </p:cNvPr>
          <p:cNvSpPr>
            <a:spLocks noGrp="1"/>
          </p:cNvSpPr>
          <p:nvPr>
            <p:ph type="body" sz="quarter" idx="13"/>
          </p:nvPr>
        </p:nvSpPr>
        <p:spPr/>
        <p:txBody>
          <a:bodyPr/>
          <a:lstStyle/>
          <a:p>
            <a:r>
              <a:rPr lang="en-US" dirty="0"/>
              <a:t>Schools Screen</a:t>
            </a:r>
          </a:p>
        </p:txBody>
      </p:sp>
      <p:sp>
        <p:nvSpPr>
          <p:cNvPr id="3" name="Text Placeholder 2">
            <a:extLst>
              <a:ext uri="{FF2B5EF4-FFF2-40B4-BE49-F238E27FC236}">
                <a16:creationId xmlns:a16="http://schemas.microsoft.com/office/drawing/2014/main" xmlns="" id="{F3D6F9ED-9F3B-4F3D-99AE-80F9F86827A0}"/>
              </a:ext>
            </a:extLst>
          </p:cNvPr>
          <p:cNvSpPr>
            <a:spLocks noGrp="1"/>
          </p:cNvSpPr>
          <p:nvPr>
            <p:ph type="body" sz="quarter" idx="14"/>
          </p:nvPr>
        </p:nvSpPr>
        <p:spPr>
          <a:xfrm>
            <a:off x="582706" y="1333995"/>
            <a:ext cx="9190687" cy="4290484"/>
          </a:xfrm>
        </p:spPr>
        <p:txBody>
          <a:bodyPr/>
          <a:lstStyle/>
          <a:p>
            <a:pPr marL="0" indent="0" algn="ctr">
              <a:buNone/>
            </a:pPr>
            <a:r>
              <a:rPr lang="en-US" dirty="0"/>
              <a:t>District monthly counts are captured.</a:t>
            </a:r>
          </a:p>
        </p:txBody>
      </p:sp>
      <p:sp>
        <p:nvSpPr>
          <p:cNvPr id="4" name="Slide Number Placeholder 3">
            <a:extLst>
              <a:ext uri="{FF2B5EF4-FFF2-40B4-BE49-F238E27FC236}">
                <a16:creationId xmlns:a16="http://schemas.microsoft.com/office/drawing/2014/main" xmlns="" id="{A6C18531-E0E2-4C0E-8C38-0935AED5526B}"/>
              </a:ext>
            </a:extLst>
          </p:cNvPr>
          <p:cNvSpPr>
            <a:spLocks noGrp="1"/>
          </p:cNvSpPr>
          <p:nvPr>
            <p:ph type="sldNum" idx="12"/>
          </p:nvPr>
        </p:nvSpPr>
        <p:spPr/>
        <p:txBody>
          <a:bodyPr/>
          <a:lstStyle/>
          <a:p>
            <a:fld id="{00000000-1234-1234-1234-123412341234}" type="slidenum">
              <a:rPr lang="en" smtClean="0"/>
              <a:pPr/>
              <a:t>19</a:t>
            </a:fld>
            <a:endParaRPr lang="en" dirty="0"/>
          </a:p>
        </p:txBody>
      </p:sp>
      <p:pic>
        <p:nvPicPr>
          <p:cNvPr id="6" name="Picture 5">
            <a:extLst>
              <a:ext uri="{FF2B5EF4-FFF2-40B4-BE49-F238E27FC236}">
                <a16:creationId xmlns:a16="http://schemas.microsoft.com/office/drawing/2014/main" xmlns="" id="{DD202952-ACFD-419D-BA63-3D97844AD0D4}"/>
              </a:ext>
            </a:extLst>
          </p:cNvPr>
          <p:cNvPicPr>
            <a:picLocks noChangeAspect="1"/>
          </p:cNvPicPr>
          <p:nvPr/>
        </p:nvPicPr>
        <p:blipFill>
          <a:blip r:embed="rId2"/>
          <a:stretch>
            <a:fillRect/>
          </a:stretch>
        </p:blipFill>
        <p:spPr>
          <a:xfrm>
            <a:off x="1876381" y="2190172"/>
            <a:ext cx="8038585" cy="4416817"/>
          </a:xfrm>
          <a:prstGeom prst="rect">
            <a:avLst/>
          </a:prstGeom>
        </p:spPr>
      </p:pic>
    </p:spTree>
    <p:extLst>
      <p:ext uri="{BB962C8B-B14F-4D97-AF65-F5344CB8AC3E}">
        <p14:creationId xmlns:p14="http://schemas.microsoft.com/office/powerpoint/2010/main" val="51300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a:xfrm>
            <a:off x="11308111" y="6516409"/>
            <a:ext cx="731600" cy="311561"/>
          </a:xfrm>
        </p:spPr>
        <p:txBody>
          <a:bodyPr/>
          <a:lstStyle/>
          <a:p>
            <a:fld id="{00000000-1234-1234-1234-123412341234}" type="slidenum">
              <a:rPr lang="en" smtClean="0"/>
              <a:pPr/>
              <a:t>2</a:t>
            </a:fld>
            <a:endParaRPr lang="en" dirty="0"/>
          </a:p>
        </p:txBody>
      </p:sp>
    </p:spTree>
    <p:extLst>
      <p:ext uri="{BB962C8B-B14F-4D97-AF65-F5344CB8AC3E}">
        <p14:creationId xmlns:p14="http://schemas.microsoft.com/office/powerpoint/2010/main" val="622321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A0421E8C-E833-457F-A8DE-CD76E07BFD46}"/>
              </a:ext>
            </a:extLst>
          </p:cNvPr>
          <p:cNvSpPr>
            <a:spLocks noGrp="1"/>
          </p:cNvSpPr>
          <p:nvPr>
            <p:ph type="body" sz="quarter" idx="13"/>
          </p:nvPr>
        </p:nvSpPr>
        <p:spPr/>
        <p:txBody>
          <a:bodyPr/>
          <a:lstStyle/>
          <a:p>
            <a:r>
              <a:rPr lang="en-US" dirty="0"/>
              <a:t>Homeless Services Provided Screen</a:t>
            </a:r>
          </a:p>
        </p:txBody>
      </p:sp>
      <p:sp>
        <p:nvSpPr>
          <p:cNvPr id="4" name="Slide Number Placeholder 3">
            <a:extLst>
              <a:ext uri="{FF2B5EF4-FFF2-40B4-BE49-F238E27FC236}">
                <a16:creationId xmlns:a16="http://schemas.microsoft.com/office/drawing/2014/main" xmlns="" id="{AF66B6FF-7655-4423-B142-23F9D2E0C066}"/>
              </a:ext>
            </a:extLst>
          </p:cNvPr>
          <p:cNvSpPr>
            <a:spLocks noGrp="1"/>
          </p:cNvSpPr>
          <p:nvPr>
            <p:ph type="sldNum" idx="12"/>
          </p:nvPr>
        </p:nvSpPr>
        <p:spPr/>
        <p:txBody>
          <a:bodyPr/>
          <a:lstStyle/>
          <a:p>
            <a:fld id="{00000000-1234-1234-1234-123412341234}" type="slidenum">
              <a:rPr lang="en" smtClean="0"/>
              <a:pPr/>
              <a:t>20</a:t>
            </a:fld>
            <a:endParaRPr lang="en" dirty="0"/>
          </a:p>
        </p:txBody>
      </p:sp>
      <p:pic>
        <p:nvPicPr>
          <p:cNvPr id="3" name="Picture 2">
            <a:extLst>
              <a:ext uri="{FF2B5EF4-FFF2-40B4-BE49-F238E27FC236}">
                <a16:creationId xmlns:a16="http://schemas.microsoft.com/office/drawing/2014/main" xmlns="" id="{2474E988-5BDC-4411-B242-B9496C9F2B03}"/>
              </a:ext>
            </a:extLst>
          </p:cNvPr>
          <p:cNvPicPr>
            <a:picLocks noChangeAspect="1"/>
          </p:cNvPicPr>
          <p:nvPr/>
        </p:nvPicPr>
        <p:blipFill>
          <a:blip r:embed="rId2"/>
          <a:stretch>
            <a:fillRect/>
          </a:stretch>
        </p:blipFill>
        <p:spPr>
          <a:xfrm>
            <a:off x="1792941" y="1923339"/>
            <a:ext cx="8337177" cy="4715436"/>
          </a:xfrm>
          <a:prstGeom prst="rect">
            <a:avLst/>
          </a:prstGeom>
        </p:spPr>
      </p:pic>
      <p:sp>
        <p:nvSpPr>
          <p:cNvPr id="5" name="TextBox 4">
            <a:extLst>
              <a:ext uri="{FF2B5EF4-FFF2-40B4-BE49-F238E27FC236}">
                <a16:creationId xmlns:a16="http://schemas.microsoft.com/office/drawing/2014/main" xmlns="" id="{0C95CDD5-CCBF-4B74-B197-E50CDC8AE2A9}"/>
              </a:ext>
            </a:extLst>
          </p:cNvPr>
          <p:cNvSpPr txBox="1"/>
          <p:nvPr/>
        </p:nvSpPr>
        <p:spPr>
          <a:xfrm>
            <a:off x="1776577" y="1184404"/>
            <a:ext cx="9018495" cy="584775"/>
          </a:xfrm>
          <a:prstGeom prst="rect">
            <a:avLst/>
          </a:prstGeom>
          <a:noFill/>
        </p:spPr>
        <p:txBody>
          <a:bodyPr wrap="square" rtlCol="0">
            <a:spAutoFit/>
          </a:bodyPr>
          <a:lstStyle/>
          <a:p>
            <a:r>
              <a:rPr lang="en-US" sz="3200" dirty="0"/>
              <a:t>Multiple services provided is captured.</a:t>
            </a:r>
          </a:p>
        </p:txBody>
      </p:sp>
    </p:spTree>
    <p:extLst>
      <p:ext uri="{BB962C8B-B14F-4D97-AF65-F5344CB8AC3E}">
        <p14:creationId xmlns:p14="http://schemas.microsoft.com/office/powerpoint/2010/main" val="2455719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696F242-DC04-4438-B92C-408D06ED2E31}"/>
              </a:ext>
            </a:extLst>
          </p:cNvPr>
          <p:cNvSpPr>
            <a:spLocks noGrp="1"/>
          </p:cNvSpPr>
          <p:nvPr>
            <p:ph type="body" sz="quarter" idx="13"/>
          </p:nvPr>
        </p:nvSpPr>
        <p:spPr/>
        <p:txBody>
          <a:bodyPr/>
          <a:lstStyle/>
          <a:p>
            <a:r>
              <a:rPr lang="en-US" dirty="0"/>
              <a:t>Homeless Barriers Screen</a:t>
            </a:r>
          </a:p>
        </p:txBody>
      </p:sp>
      <p:sp>
        <p:nvSpPr>
          <p:cNvPr id="4" name="Slide Number Placeholder 3">
            <a:extLst>
              <a:ext uri="{FF2B5EF4-FFF2-40B4-BE49-F238E27FC236}">
                <a16:creationId xmlns:a16="http://schemas.microsoft.com/office/drawing/2014/main" xmlns="" id="{D1FE46EA-1D4D-40EF-979E-D89893FA2FDE}"/>
              </a:ext>
            </a:extLst>
          </p:cNvPr>
          <p:cNvSpPr>
            <a:spLocks noGrp="1"/>
          </p:cNvSpPr>
          <p:nvPr>
            <p:ph type="sldNum" idx="12"/>
          </p:nvPr>
        </p:nvSpPr>
        <p:spPr/>
        <p:txBody>
          <a:bodyPr/>
          <a:lstStyle/>
          <a:p>
            <a:fld id="{00000000-1234-1234-1234-123412341234}" type="slidenum">
              <a:rPr lang="en" smtClean="0"/>
              <a:pPr/>
              <a:t>21</a:t>
            </a:fld>
            <a:endParaRPr lang="en" dirty="0"/>
          </a:p>
        </p:txBody>
      </p:sp>
      <p:sp>
        <p:nvSpPr>
          <p:cNvPr id="7" name="TextBox 6">
            <a:extLst>
              <a:ext uri="{FF2B5EF4-FFF2-40B4-BE49-F238E27FC236}">
                <a16:creationId xmlns:a16="http://schemas.microsoft.com/office/drawing/2014/main" xmlns="" id="{EB5512AD-168D-4CD6-8FFA-6DA0527D9E6B}"/>
              </a:ext>
            </a:extLst>
          </p:cNvPr>
          <p:cNvSpPr txBox="1"/>
          <p:nvPr/>
        </p:nvSpPr>
        <p:spPr>
          <a:xfrm>
            <a:off x="690283" y="3195167"/>
            <a:ext cx="3558988" cy="1733488"/>
          </a:xfrm>
          <a:prstGeom prst="rect">
            <a:avLst/>
          </a:prstGeom>
          <a:noFill/>
        </p:spPr>
        <p:txBody>
          <a:bodyPr wrap="square" rtlCol="0">
            <a:spAutoFit/>
          </a:bodyPr>
          <a:lstStyle/>
          <a:p>
            <a:r>
              <a:rPr lang="en-US" sz="2133" dirty="0"/>
              <a:t>Living condition includes:</a:t>
            </a:r>
          </a:p>
          <a:p>
            <a:pPr marL="380990" indent="-380990">
              <a:buFont typeface="Arial" panose="020B0604020202020204" pitchFamily="34" charset="0"/>
              <a:buChar char="•"/>
            </a:pPr>
            <a:r>
              <a:rPr lang="en-US" sz="2133" dirty="0"/>
              <a:t>Doubled-up</a:t>
            </a:r>
          </a:p>
          <a:p>
            <a:pPr marL="380990" indent="-380990">
              <a:buFont typeface="Arial" panose="020B0604020202020204" pitchFamily="34" charset="0"/>
              <a:buChar char="•"/>
            </a:pPr>
            <a:r>
              <a:rPr lang="en-US" sz="2133" dirty="0"/>
              <a:t>Hotels or Motels</a:t>
            </a:r>
          </a:p>
          <a:p>
            <a:pPr marL="380990" indent="-380990">
              <a:buFont typeface="Arial" panose="020B0604020202020204" pitchFamily="34" charset="0"/>
              <a:buChar char="•"/>
            </a:pPr>
            <a:r>
              <a:rPr lang="en-US" sz="2133" dirty="0"/>
              <a:t>Shelters</a:t>
            </a:r>
          </a:p>
          <a:p>
            <a:pPr marL="380990" indent="-380990">
              <a:buFont typeface="Arial" panose="020B0604020202020204" pitchFamily="34" charset="0"/>
              <a:buChar char="•"/>
            </a:pPr>
            <a:r>
              <a:rPr lang="en-US" sz="2133" dirty="0"/>
              <a:t>Unsheltered</a:t>
            </a:r>
          </a:p>
        </p:txBody>
      </p:sp>
      <p:pic>
        <p:nvPicPr>
          <p:cNvPr id="1026" name="Picture 2" descr="image001">
            <a:extLst>
              <a:ext uri="{FF2B5EF4-FFF2-40B4-BE49-F238E27FC236}">
                <a16:creationId xmlns:a16="http://schemas.microsoft.com/office/drawing/2014/main" xmlns="" id="{4AB0A813-C4DD-431A-A9F2-CEFBEF0013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3" y="3064997"/>
            <a:ext cx="6436656" cy="3451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xmlns="" id="{4A3512AA-D29D-449B-A7C7-3EA2381404D1}"/>
              </a:ext>
            </a:extLst>
          </p:cNvPr>
          <p:cNvSpPr txBox="1"/>
          <p:nvPr/>
        </p:nvSpPr>
        <p:spPr>
          <a:xfrm>
            <a:off x="690283" y="1246095"/>
            <a:ext cx="9861176" cy="2062103"/>
          </a:xfrm>
          <a:prstGeom prst="rect">
            <a:avLst/>
          </a:prstGeom>
          <a:noFill/>
        </p:spPr>
        <p:txBody>
          <a:bodyPr wrap="square" rtlCol="0">
            <a:spAutoFit/>
          </a:bodyPr>
          <a:lstStyle/>
          <a:p>
            <a:r>
              <a:rPr lang="en-US" sz="3200" dirty="0"/>
              <a:t>Barriers screen captures the barriers to success, living condition and if the student is an unaccompanied homeless youth.</a:t>
            </a:r>
          </a:p>
          <a:p>
            <a:endParaRPr lang="en-US" sz="3200" dirty="0"/>
          </a:p>
        </p:txBody>
      </p:sp>
    </p:spTree>
    <p:extLst>
      <p:ext uri="{BB962C8B-B14F-4D97-AF65-F5344CB8AC3E}">
        <p14:creationId xmlns:p14="http://schemas.microsoft.com/office/powerpoint/2010/main" val="2431669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p:txBody>
          <a:bodyPr/>
          <a:lstStyle/>
          <a:p>
            <a:r>
              <a:rPr lang="en-US" dirty="0"/>
              <a:t>Reporting Homeless</a:t>
            </a:r>
          </a:p>
        </p:txBody>
      </p:sp>
      <p:sp>
        <p:nvSpPr>
          <p:cNvPr id="4" name="Slide Number Placeholder 3"/>
          <p:cNvSpPr>
            <a:spLocks noGrp="1"/>
          </p:cNvSpPr>
          <p:nvPr>
            <p:ph type="sldNum" idx="12"/>
          </p:nvPr>
        </p:nvSpPr>
        <p:spPr>
          <a:xfrm>
            <a:off x="11308111" y="6532558"/>
            <a:ext cx="731600" cy="311561"/>
          </a:xfrm>
        </p:spPr>
        <p:txBody>
          <a:bodyPr/>
          <a:lstStyle/>
          <a:p>
            <a:fld id="{00000000-1234-1234-1234-123412341234}" type="slidenum">
              <a:rPr lang="en" smtClean="0"/>
              <a:pPr/>
              <a:t>22</a:t>
            </a:fld>
            <a:endParaRPr lang="en" dirty="0"/>
          </a:p>
        </p:txBody>
      </p:sp>
      <p:sp>
        <p:nvSpPr>
          <p:cNvPr id="7" name="Text Placeholder 6"/>
          <p:cNvSpPr>
            <a:spLocks noGrp="1"/>
          </p:cNvSpPr>
          <p:nvPr>
            <p:ph type="body" sz="quarter" idx="14"/>
          </p:nvPr>
        </p:nvSpPr>
        <p:spPr/>
        <p:txBody>
          <a:bodyPr/>
          <a:lstStyle/>
          <a:p>
            <a:pPr marL="0" indent="0">
              <a:buNone/>
              <a:tabLst/>
            </a:pPr>
            <a:r>
              <a:rPr lang="en-US" dirty="0"/>
              <a:t>MDE is required to submit federal reports, which includes services provided and barriers confronted by homeless students.</a:t>
            </a:r>
          </a:p>
        </p:txBody>
      </p:sp>
    </p:spTree>
    <p:extLst>
      <p:ext uri="{BB962C8B-B14F-4D97-AF65-F5344CB8AC3E}">
        <p14:creationId xmlns:p14="http://schemas.microsoft.com/office/powerpoint/2010/main" val="2917007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963531" y="2470727"/>
            <a:ext cx="9784336" cy="3506053"/>
          </a:xfrm>
        </p:spPr>
        <p:txBody>
          <a:bodyPr/>
          <a:lstStyle/>
          <a:p>
            <a:pPr algn="ctr">
              <a:lnSpc>
                <a:spcPct val="100000"/>
              </a:lnSpc>
              <a:spcAft>
                <a:spcPts val="0"/>
              </a:spcAft>
            </a:pPr>
            <a:r>
              <a:rPr lang="en-US" sz="3200" dirty="0"/>
              <a:t>Mr. Quentin Ransburg, Executive Director</a:t>
            </a:r>
          </a:p>
          <a:p>
            <a:pPr algn="ctr">
              <a:lnSpc>
                <a:spcPct val="100000"/>
              </a:lnSpc>
              <a:spcAft>
                <a:spcPts val="0"/>
              </a:spcAft>
            </a:pPr>
            <a:r>
              <a:rPr lang="en-US" sz="3200" dirty="0"/>
              <a:t>Office of Federal Programs</a:t>
            </a:r>
          </a:p>
          <a:p>
            <a:pPr algn="ctr">
              <a:lnSpc>
                <a:spcPct val="100000"/>
              </a:lnSpc>
              <a:spcAft>
                <a:spcPts val="0"/>
              </a:spcAft>
            </a:pPr>
            <a:endParaRPr lang="en-US" sz="800" dirty="0"/>
          </a:p>
          <a:p>
            <a:pPr algn="ctr">
              <a:lnSpc>
                <a:spcPct val="100000"/>
              </a:lnSpc>
              <a:spcAft>
                <a:spcPts val="0"/>
              </a:spcAft>
            </a:pPr>
            <a:r>
              <a:rPr lang="en-US" sz="2933" dirty="0"/>
              <a:t> Mrs. Judy Nelson, Bureau Director</a:t>
            </a:r>
          </a:p>
          <a:p>
            <a:pPr algn="ctr">
              <a:lnSpc>
                <a:spcPct val="100000"/>
              </a:lnSpc>
              <a:spcAft>
                <a:spcPts val="0"/>
              </a:spcAft>
            </a:pPr>
            <a:r>
              <a:rPr lang="en-US" sz="2933" dirty="0"/>
              <a:t>District and School Support</a:t>
            </a:r>
          </a:p>
          <a:p>
            <a:pPr algn="ctr">
              <a:lnSpc>
                <a:spcPct val="100000"/>
              </a:lnSpc>
              <a:spcAft>
                <a:spcPts val="0"/>
              </a:spcAft>
            </a:pPr>
            <a:endParaRPr lang="en-US" sz="800" dirty="0"/>
          </a:p>
          <a:p>
            <a:pPr algn="ctr">
              <a:lnSpc>
                <a:spcPct val="100000"/>
              </a:lnSpc>
              <a:spcAft>
                <a:spcPts val="0"/>
              </a:spcAft>
            </a:pPr>
            <a:r>
              <a:rPr lang="en-US" sz="2933" dirty="0"/>
              <a:t>Mrs. Tiffany Jones</a:t>
            </a:r>
          </a:p>
          <a:p>
            <a:pPr algn="ctr">
              <a:lnSpc>
                <a:spcPct val="100000"/>
              </a:lnSpc>
              <a:spcAft>
                <a:spcPts val="0"/>
              </a:spcAft>
            </a:pPr>
            <a:r>
              <a:rPr lang="en-US" sz="2933" dirty="0"/>
              <a:t>Homeless/Neglected and Delinquent Coordinator</a:t>
            </a:r>
          </a:p>
          <a:p>
            <a:pPr algn="ctr">
              <a:lnSpc>
                <a:spcPct val="100000"/>
              </a:lnSpc>
              <a:spcAft>
                <a:spcPts val="0"/>
              </a:spcAft>
            </a:pPr>
            <a:endParaRPr lang="en-US" sz="800" dirty="0"/>
          </a:p>
          <a:p>
            <a:pPr algn="ctr">
              <a:lnSpc>
                <a:spcPct val="100000"/>
              </a:lnSpc>
              <a:spcAft>
                <a:spcPts val="0"/>
              </a:spcAft>
            </a:pPr>
            <a:r>
              <a:rPr lang="en-US" sz="2667" dirty="0"/>
              <a:t>601.359.3499</a:t>
            </a:r>
          </a:p>
          <a:p>
            <a:pPr algn="ctr">
              <a:lnSpc>
                <a:spcPct val="100000"/>
              </a:lnSpc>
              <a:spcAft>
                <a:spcPts val="0"/>
              </a:spcAft>
            </a:pPr>
            <a:r>
              <a:rPr lang="en-US" sz="2667" dirty="0"/>
              <a:t>federalprograms2@mdek12.org</a:t>
            </a:r>
          </a:p>
          <a:p>
            <a:pPr algn="ctr"/>
            <a:endParaRPr lang="en-US" dirty="0"/>
          </a:p>
        </p:txBody>
      </p:sp>
      <p:sp>
        <p:nvSpPr>
          <p:cNvPr id="4" name="Slide Number Placeholder 3"/>
          <p:cNvSpPr>
            <a:spLocks noGrp="1"/>
          </p:cNvSpPr>
          <p:nvPr>
            <p:ph type="sldNum" idx="12"/>
          </p:nvPr>
        </p:nvSpPr>
        <p:spPr>
          <a:xfrm>
            <a:off x="11308111" y="6532558"/>
            <a:ext cx="731600" cy="311561"/>
          </a:xfrm>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0" cap="none" spc="0" normalizeH="0" baseline="0" noProof="0">
                <a:ln>
                  <a:noFill/>
                </a:ln>
                <a:solidFill>
                  <a:srgbClr val="78909C">
                    <a:lumMod val="50000"/>
                  </a:srgbClr>
                </a:solidFill>
                <a:effectLst/>
                <a:uLnTx/>
                <a:uFillTx/>
                <a:latin typeface="Arial"/>
                <a:ea typeface="+mn-ea"/>
                <a:cs typeface="Arial"/>
                <a:sym typeface="Arial"/>
              </a:rPr>
              <a:pPr marL="0" marR="0" lvl="0" indent="0" algn="r" defTabSz="1219170" rtl="0" eaLnBrk="1" fontAlgn="auto" latinLnBrk="0" hangingPunct="1">
                <a:lnSpc>
                  <a:spcPct val="100000"/>
                </a:lnSpc>
                <a:spcBef>
                  <a:spcPts val="0"/>
                </a:spcBef>
                <a:spcAft>
                  <a:spcPts val="0"/>
                </a:spcAft>
                <a:buClrTx/>
                <a:buSzTx/>
                <a:buFontTx/>
                <a:buNone/>
                <a:tabLst/>
                <a:defRPr/>
              </a:pPr>
              <a:t>23</a:t>
            </a:fld>
            <a:endParaRPr kumimoji="0" lang="en" sz="1400" b="0" i="0" u="none" strike="noStrike" kern="0" cap="none" spc="0" normalizeH="0" baseline="0" noProof="0">
              <a:ln>
                <a:noFill/>
              </a:ln>
              <a:solidFill>
                <a:srgbClr val="78909C">
                  <a:lumMod val="50000"/>
                </a:srgbClr>
              </a:solidFill>
              <a:effectLst/>
              <a:uLnTx/>
              <a:uFillTx/>
              <a:latin typeface="Arial"/>
              <a:ea typeface="+mn-ea"/>
              <a:cs typeface="Arial"/>
              <a:sym typeface="Arial"/>
            </a:endParaRPr>
          </a:p>
        </p:txBody>
      </p:sp>
    </p:spTree>
    <p:extLst>
      <p:ext uri="{BB962C8B-B14F-4D97-AF65-F5344CB8AC3E}">
        <p14:creationId xmlns:p14="http://schemas.microsoft.com/office/powerpoint/2010/main" val="107117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peech Bubble: Rectangle with Corners Rounded 29">
            <a:extLst>
              <a:ext uri="{FF2B5EF4-FFF2-40B4-BE49-F238E27FC236}">
                <a16:creationId xmlns:a16="http://schemas.microsoft.com/office/drawing/2014/main" xmlns="" id="{A1F24C4D-D390-4096-806E-219C51161C3D}"/>
              </a:ext>
            </a:extLst>
          </p:cNvPr>
          <p:cNvSpPr/>
          <p:nvPr/>
        </p:nvSpPr>
        <p:spPr>
          <a:xfrm flipH="1">
            <a:off x="6711389" y="1324667"/>
            <a:ext cx="661995" cy="624971"/>
          </a:xfrm>
          <a:prstGeom prst="wedgeRoundRectCallout">
            <a:avLst>
              <a:gd name="adj1" fmla="val -6820"/>
              <a:gd name="adj2" fmla="val 70230"/>
              <a:gd name="adj3" fmla="val 16667"/>
            </a:avLst>
          </a:prstGeom>
          <a:solidFill>
            <a:srgbClr val="68C8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nvGrpSpPr>
          <p:cNvPr id="66" name="Group 65">
            <a:extLst>
              <a:ext uri="{FF2B5EF4-FFF2-40B4-BE49-F238E27FC236}">
                <a16:creationId xmlns:a16="http://schemas.microsoft.com/office/drawing/2014/main" xmlns="" id="{870D59C5-54B5-4B31-AA76-14C64B84CB14}"/>
              </a:ext>
            </a:extLst>
          </p:cNvPr>
          <p:cNvGrpSpPr/>
          <p:nvPr/>
        </p:nvGrpSpPr>
        <p:grpSpPr>
          <a:xfrm>
            <a:off x="4339312" y="1337153"/>
            <a:ext cx="1645920" cy="4709376"/>
            <a:chOff x="4327272" y="1564673"/>
            <a:chExt cx="1645920" cy="4709376"/>
          </a:xfrm>
        </p:grpSpPr>
        <p:sp>
          <p:nvSpPr>
            <p:cNvPr id="24" name="Rectangle 23">
              <a:extLst>
                <a:ext uri="{FF2B5EF4-FFF2-40B4-BE49-F238E27FC236}">
                  <a16:creationId xmlns:a16="http://schemas.microsoft.com/office/drawing/2014/main" xmlns="" id="{A0697143-754F-429E-B62A-AC7B869DA6B4}"/>
                </a:ext>
              </a:extLst>
            </p:cNvPr>
            <p:cNvSpPr/>
            <p:nvPr/>
          </p:nvSpPr>
          <p:spPr>
            <a:xfrm>
              <a:off x="4327272"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lumMod val="50000"/>
                    </a:schemeClr>
                  </a:solidFill>
                  <a:latin typeface="Arial Narrow" panose="020B0606020202030204" pitchFamily="34" charset="0"/>
                  <a:cs typeface="Arial" panose="020B0604020202020204" pitchFamily="34" charset="0"/>
                </a:rPr>
                <a:t>Every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Child Has Access</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to a High- Quality Early Childhood Program </a:t>
              </a:r>
            </a:p>
            <a:p>
              <a:pPr algn="ctr"/>
              <a:endParaRPr lang="en-US" sz="2000" b="1" dirty="0">
                <a:solidFill>
                  <a:schemeClr val="accent1">
                    <a:lumMod val="50000"/>
                  </a:schemeClr>
                </a:solidFill>
                <a:latin typeface="Arial Narrow" panose="020B0606020202030204" pitchFamily="34" charset="0"/>
                <a:cs typeface="Arial" panose="020B0604020202020204" pitchFamily="34" charset="0"/>
              </a:endParaRPr>
            </a:p>
          </p:txBody>
        </p:sp>
        <p:sp>
          <p:nvSpPr>
            <p:cNvPr id="32" name="Speech Bubble: Rectangle with Corners Rounded 31">
              <a:extLst>
                <a:ext uri="{FF2B5EF4-FFF2-40B4-BE49-F238E27FC236}">
                  <a16:creationId xmlns:a16="http://schemas.microsoft.com/office/drawing/2014/main" xmlns="" id="{66050A3D-7E7A-4F66-B6BA-81EEE30C170C}"/>
                </a:ext>
              </a:extLst>
            </p:cNvPr>
            <p:cNvSpPr/>
            <p:nvPr/>
          </p:nvSpPr>
          <p:spPr>
            <a:xfrm flipH="1">
              <a:off x="4819235" y="1564673"/>
              <a:ext cx="661994" cy="624970"/>
            </a:xfrm>
            <a:prstGeom prst="wedgeRoundRectCallout">
              <a:avLst>
                <a:gd name="adj1" fmla="val -6820"/>
                <a:gd name="adj2" fmla="val 70230"/>
                <a:gd name="adj3" fmla="val 16667"/>
              </a:avLst>
            </a:prstGeom>
            <a:solidFill>
              <a:srgbClr val="F7C5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7" name="TextBox 36">
              <a:extLst>
                <a:ext uri="{FF2B5EF4-FFF2-40B4-BE49-F238E27FC236}">
                  <a16:creationId xmlns:a16="http://schemas.microsoft.com/office/drawing/2014/main" xmlns="" id="{A2072715-1D63-4136-B991-0D759D3B8F9F}"/>
                </a:ext>
              </a:extLst>
            </p:cNvPr>
            <p:cNvSpPr txBox="1"/>
            <p:nvPr/>
          </p:nvSpPr>
          <p:spPr>
            <a:xfrm>
              <a:off x="4759293" y="1572284"/>
              <a:ext cx="781879" cy="584775"/>
            </a:xfrm>
            <a:prstGeom prst="rect">
              <a:avLst/>
            </a:prstGeom>
            <a:noFill/>
          </p:spPr>
          <p:txBody>
            <a:bodyPr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3</a:t>
              </a:r>
            </a:p>
          </p:txBody>
        </p:sp>
        <p:pic>
          <p:nvPicPr>
            <p:cNvPr id="45" name="Picture 44">
              <a:extLst>
                <a:ext uri="{FF2B5EF4-FFF2-40B4-BE49-F238E27FC236}">
                  <a16:creationId xmlns:a16="http://schemas.microsoft.com/office/drawing/2014/main" xmlns="" id="{21F21A48-0F1F-41DE-9F4A-5C9FD2BFFA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93032" y="5359649"/>
              <a:ext cx="914400" cy="914400"/>
            </a:xfrm>
            <a:prstGeom prst="rect">
              <a:avLst/>
            </a:prstGeom>
          </p:spPr>
        </p:pic>
      </p:grpSp>
      <p:grpSp>
        <p:nvGrpSpPr>
          <p:cNvPr id="68" name="Group 67">
            <a:extLst>
              <a:ext uri="{FF2B5EF4-FFF2-40B4-BE49-F238E27FC236}">
                <a16:creationId xmlns:a16="http://schemas.microsoft.com/office/drawing/2014/main" xmlns="" id="{12B1879A-8496-43E6-A662-4461429531EF}"/>
              </a:ext>
            </a:extLst>
          </p:cNvPr>
          <p:cNvGrpSpPr/>
          <p:nvPr/>
        </p:nvGrpSpPr>
        <p:grpSpPr>
          <a:xfrm>
            <a:off x="555003" y="1381733"/>
            <a:ext cx="1645920" cy="4946291"/>
            <a:chOff x="542962" y="1609253"/>
            <a:chExt cx="1645920" cy="4946291"/>
          </a:xfrm>
        </p:grpSpPr>
        <p:sp>
          <p:nvSpPr>
            <p:cNvPr id="17" name="Rectangle 16">
              <a:extLst>
                <a:ext uri="{FF2B5EF4-FFF2-40B4-BE49-F238E27FC236}">
                  <a16:creationId xmlns:a16="http://schemas.microsoft.com/office/drawing/2014/main" xmlns="" id="{C4771151-6E87-4898-8192-14543166D620}"/>
                </a:ext>
              </a:extLst>
            </p:cNvPr>
            <p:cNvSpPr/>
            <p:nvPr/>
          </p:nvSpPr>
          <p:spPr>
            <a:xfrm>
              <a:off x="542962"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lumMod val="50000"/>
                    </a:schemeClr>
                  </a:solidFill>
                  <a:latin typeface="Arial Narrow" panose="020B0606020202030204" pitchFamily="34" charset="0"/>
                  <a:cs typeface="Arial" panose="020B0604020202020204" pitchFamily="34" charset="0"/>
                </a:rPr>
                <a:t>All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Students Proficient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and Showing Growth in All Assessed</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Areas </a:t>
              </a:r>
            </a:p>
            <a:p>
              <a:pPr algn="ctr"/>
              <a:endParaRPr lang="en-US" sz="2000" b="1" dirty="0">
                <a:solidFill>
                  <a:schemeClr val="accent1">
                    <a:lumMod val="50000"/>
                  </a:schemeClr>
                </a:solidFill>
                <a:latin typeface="Arial Narrow" panose="020B0606020202030204" pitchFamily="34" charset="0"/>
                <a:cs typeface="Arial" panose="020B0604020202020204" pitchFamily="34" charset="0"/>
              </a:endParaRPr>
            </a:p>
          </p:txBody>
        </p:sp>
        <p:sp>
          <p:nvSpPr>
            <p:cNvPr id="34" name="Speech Bubble: Rectangle with Corners Rounded 33">
              <a:extLst>
                <a:ext uri="{FF2B5EF4-FFF2-40B4-BE49-F238E27FC236}">
                  <a16:creationId xmlns:a16="http://schemas.microsoft.com/office/drawing/2014/main" xmlns="" id="{CBE01417-C4C5-496C-A8EB-F1451A315F58}"/>
                </a:ext>
              </a:extLst>
            </p:cNvPr>
            <p:cNvSpPr/>
            <p:nvPr/>
          </p:nvSpPr>
          <p:spPr>
            <a:xfrm flipH="1">
              <a:off x="1034925" y="1609253"/>
              <a:ext cx="661994" cy="624970"/>
            </a:xfrm>
            <a:prstGeom prst="wedgeRoundRectCallout">
              <a:avLst>
                <a:gd name="adj1" fmla="val -6820"/>
                <a:gd name="adj2" fmla="val 70230"/>
                <a:gd name="adj3" fmla="val 16667"/>
              </a:avLst>
            </a:prstGeom>
            <a:solidFill>
              <a:srgbClr val="FF21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5" name="TextBox 34">
              <a:extLst>
                <a:ext uri="{FF2B5EF4-FFF2-40B4-BE49-F238E27FC236}">
                  <a16:creationId xmlns:a16="http://schemas.microsoft.com/office/drawing/2014/main" xmlns="" id="{C1E4D880-1131-4B9F-8163-5776BEC5EB80}"/>
                </a:ext>
              </a:extLst>
            </p:cNvPr>
            <p:cNvSpPr txBox="1"/>
            <p:nvPr/>
          </p:nvSpPr>
          <p:spPr>
            <a:xfrm>
              <a:off x="974983" y="1617681"/>
              <a:ext cx="781879" cy="584775"/>
            </a:xfrm>
            <a:prstGeom prst="rect">
              <a:avLst/>
            </a:prstGeom>
            <a:noFill/>
          </p:spPr>
          <p:txBody>
            <a:bodyPr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1</a:t>
              </a:r>
            </a:p>
          </p:txBody>
        </p:sp>
        <p:pic>
          <p:nvPicPr>
            <p:cNvPr id="47" name="Picture 46">
              <a:extLst>
                <a:ext uri="{FF2B5EF4-FFF2-40B4-BE49-F238E27FC236}">
                  <a16:creationId xmlns:a16="http://schemas.microsoft.com/office/drawing/2014/main" xmlns="" id="{B0361D6D-F809-48D5-AD0A-2EF9D9CEBC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0103" y="5043906"/>
              <a:ext cx="1511638" cy="1511638"/>
            </a:xfrm>
            <a:prstGeom prst="rect">
              <a:avLst/>
            </a:prstGeom>
          </p:spPr>
        </p:pic>
      </p:grpSp>
      <p:grpSp>
        <p:nvGrpSpPr>
          <p:cNvPr id="65" name="Group 64">
            <a:extLst>
              <a:ext uri="{FF2B5EF4-FFF2-40B4-BE49-F238E27FC236}">
                <a16:creationId xmlns:a16="http://schemas.microsoft.com/office/drawing/2014/main" xmlns="" id="{E9916769-C626-4CC8-9D39-8A35381CDB9A}"/>
              </a:ext>
            </a:extLst>
          </p:cNvPr>
          <p:cNvGrpSpPr/>
          <p:nvPr/>
        </p:nvGrpSpPr>
        <p:grpSpPr>
          <a:xfrm>
            <a:off x="6231467" y="1324665"/>
            <a:ext cx="1645920" cy="4807035"/>
            <a:chOff x="6219427" y="1552186"/>
            <a:chExt cx="1645920" cy="4807034"/>
          </a:xfrm>
        </p:grpSpPr>
        <p:sp>
          <p:nvSpPr>
            <p:cNvPr id="25" name="Rectangle 24">
              <a:extLst>
                <a:ext uri="{FF2B5EF4-FFF2-40B4-BE49-F238E27FC236}">
                  <a16:creationId xmlns:a16="http://schemas.microsoft.com/office/drawing/2014/main" xmlns="" id="{382B29C8-2CE6-4F5F-AB0C-1AC4D89B81E3}"/>
                </a:ext>
              </a:extLst>
            </p:cNvPr>
            <p:cNvSpPr/>
            <p:nvPr/>
          </p:nvSpPr>
          <p:spPr>
            <a:xfrm>
              <a:off x="6219427"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lumMod val="50000"/>
                    </a:schemeClr>
                  </a:solidFill>
                  <a:latin typeface="Arial Narrow" panose="020B0606020202030204" pitchFamily="34" charset="0"/>
                  <a:cs typeface="Arial" panose="020B0604020202020204" pitchFamily="34" charset="0"/>
                </a:rPr>
                <a:t>Every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School Has Effective Teachers and Leaders </a:t>
              </a:r>
            </a:p>
            <a:p>
              <a:pPr algn="ctr"/>
              <a:endParaRPr lang="en-US" sz="2000" b="1" dirty="0">
                <a:solidFill>
                  <a:schemeClr val="accent1">
                    <a:lumMod val="50000"/>
                  </a:schemeClr>
                </a:solidFill>
                <a:latin typeface="Arial Narrow" panose="020B0606020202030204" pitchFamily="34" charset="0"/>
                <a:cs typeface="Arial" panose="020B0604020202020204" pitchFamily="34" charset="0"/>
              </a:endParaRPr>
            </a:p>
          </p:txBody>
        </p:sp>
        <p:sp>
          <p:nvSpPr>
            <p:cNvPr id="31" name="Speech Bubble: Rectangle with Corners Rounded 30">
              <a:extLst>
                <a:ext uri="{FF2B5EF4-FFF2-40B4-BE49-F238E27FC236}">
                  <a16:creationId xmlns:a16="http://schemas.microsoft.com/office/drawing/2014/main" xmlns="" id="{FA70DAE9-EBD8-49F3-99D0-C6C926909FF9}"/>
                </a:ext>
              </a:extLst>
            </p:cNvPr>
            <p:cNvSpPr/>
            <p:nvPr/>
          </p:nvSpPr>
          <p:spPr>
            <a:xfrm flipH="1">
              <a:off x="6711390" y="1552187"/>
              <a:ext cx="661994" cy="624970"/>
            </a:xfrm>
            <a:prstGeom prst="wedgeRoundRectCallout">
              <a:avLst>
                <a:gd name="adj1" fmla="val -6820"/>
                <a:gd name="adj2" fmla="val 70230"/>
                <a:gd name="adj3" fmla="val 16667"/>
              </a:avLst>
            </a:prstGeom>
            <a:solidFill>
              <a:srgbClr val="2ACB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8" name="TextBox 37">
              <a:extLst>
                <a:ext uri="{FF2B5EF4-FFF2-40B4-BE49-F238E27FC236}">
                  <a16:creationId xmlns:a16="http://schemas.microsoft.com/office/drawing/2014/main" xmlns="" id="{EFDD1CDD-61F6-42E0-B0A3-3F5592B8D220}"/>
                </a:ext>
              </a:extLst>
            </p:cNvPr>
            <p:cNvSpPr txBox="1"/>
            <p:nvPr/>
          </p:nvSpPr>
          <p:spPr>
            <a:xfrm>
              <a:off x="6651448" y="1552186"/>
              <a:ext cx="781879" cy="584775"/>
            </a:xfrm>
            <a:prstGeom prst="rect">
              <a:avLst/>
            </a:prstGeom>
            <a:noFill/>
          </p:spPr>
          <p:txBody>
            <a:bodyPr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4</a:t>
              </a:r>
            </a:p>
          </p:txBody>
        </p:sp>
        <p:pic>
          <p:nvPicPr>
            <p:cNvPr id="49" name="Picture 48">
              <a:extLst>
                <a:ext uri="{FF2B5EF4-FFF2-40B4-BE49-F238E27FC236}">
                  <a16:creationId xmlns:a16="http://schemas.microsoft.com/office/drawing/2014/main" xmlns="" id="{4C75781A-312E-457A-952C-CD21A279A5A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00017" y="5274479"/>
              <a:ext cx="1084741" cy="1084741"/>
            </a:xfrm>
            <a:prstGeom prst="rect">
              <a:avLst/>
            </a:prstGeom>
          </p:spPr>
        </p:pic>
      </p:grpSp>
      <p:grpSp>
        <p:nvGrpSpPr>
          <p:cNvPr id="67" name="Group 66">
            <a:extLst>
              <a:ext uri="{FF2B5EF4-FFF2-40B4-BE49-F238E27FC236}">
                <a16:creationId xmlns:a16="http://schemas.microsoft.com/office/drawing/2014/main" xmlns="" id="{1200C020-7EE4-4AA8-88C5-37C8690591CA}"/>
              </a:ext>
            </a:extLst>
          </p:cNvPr>
          <p:cNvGrpSpPr/>
          <p:nvPr/>
        </p:nvGrpSpPr>
        <p:grpSpPr>
          <a:xfrm>
            <a:off x="2447157" y="1381734"/>
            <a:ext cx="1645920" cy="4730565"/>
            <a:chOff x="2435117" y="1609253"/>
            <a:chExt cx="1645920" cy="4730565"/>
          </a:xfrm>
        </p:grpSpPr>
        <p:sp>
          <p:nvSpPr>
            <p:cNvPr id="23" name="Rectangle 22">
              <a:extLst>
                <a:ext uri="{FF2B5EF4-FFF2-40B4-BE49-F238E27FC236}">
                  <a16:creationId xmlns:a16="http://schemas.microsoft.com/office/drawing/2014/main" xmlns="" id="{80655905-09BA-45D8-806E-9EE50487DF67}"/>
                </a:ext>
              </a:extLst>
            </p:cNvPr>
            <p:cNvSpPr/>
            <p:nvPr/>
          </p:nvSpPr>
          <p:spPr>
            <a:xfrm>
              <a:off x="2435117"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lumMod val="50000"/>
                    </a:schemeClr>
                  </a:solidFill>
                  <a:latin typeface="Arial Narrow" panose="020B0606020202030204" pitchFamily="34" charset="0"/>
                  <a:cs typeface="Arial" panose="020B0604020202020204" pitchFamily="34" charset="0"/>
                </a:rPr>
                <a:t>Every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Student Graduates</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 from High School and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is Ready for College and Career </a:t>
              </a:r>
            </a:p>
            <a:p>
              <a:pPr algn="ctr"/>
              <a:endParaRPr lang="en-US" sz="2000" b="1" dirty="0">
                <a:solidFill>
                  <a:schemeClr val="accent1">
                    <a:lumMod val="50000"/>
                  </a:schemeClr>
                </a:solidFill>
                <a:latin typeface="Arial Narrow" panose="020B0606020202030204" pitchFamily="34" charset="0"/>
                <a:cs typeface="Arial" panose="020B0604020202020204" pitchFamily="34" charset="0"/>
              </a:endParaRPr>
            </a:p>
          </p:txBody>
        </p:sp>
        <p:sp>
          <p:nvSpPr>
            <p:cNvPr id="33" name="Speech Bubble: Rectangle with Corners Rounded 32">
              <a:extLst>
                <a:ext uri="{FF2B5EF4-FFF2-40B4-BE49-F238E27FC236}">
                  <a16:creationId xmlns:a16="http://schemas.microsoft.com/office/drawing/2014/main" xmlns="" id="{6B178623-0232-44FD-8E8A-214F04884A62}"/>
                </a:ext>
              </a:extLst>
            </p:cNvPr>
            <p:cNvSpPr/>
            <p:nvPr/>
          </p:nvSpPr>
          <p:spPr>
            <a:xfrm flipH="1">
              <a:off x="2927080" y="1609253"/>
              <a:ext cx="661994" cy="624970"/>
            </a:xfrm>
            <a:prstGeom prst="wedgeRoundRectCallout">
              <a:avLst>
                <a:gd name="adj1" fmla="val -6820"/>
                <a:gd name="adj2" fmla="val 70230"/>
                <a:gd name="adj3" fmla="val 16667"/>
              </a:avLst>
            </a:prstGeom>
            <a:solidFill>
              <a:srgbClr val="FCA0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6" name="TextBox 35">
              <a:extLst>
                <a:ext uri="{FF2B5EF4-FFF2-40B4-BE49-F238E27FC236}">
                  <a16:creationId xmlns:a16="http://schemas.microsoft.com/office/drawing/2014/main" xmlns="" id="{E534F4D4-61DD-4D4B-BCC4-ACB4E08C68AE}"/>
                </a:ext>
              </a:extLst>
            </p:cNvPr>
            <p:cNvSpPr txBox="1"/>
            <p:nvPr/>
          </p:nvSpPr>
          <p:spPr>
            <a:xfrm>
              <a:off x="2867138" y="1629350"/>
              <a:ext cx="781879" cy="584775"/>
            </a:xfrm>
            <a:prstGeom prst="rect">
              <a:avLst/>
            </a:prstGeom>
            <a:noFill/>
          </p:spPr>
          <p:txBody>
            <a:bodyPr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2</a:t>
              </a:r>
            </a:p>
          </p:txBody>
        </p:sp>
        <p:pic>
          <p:nvPicPr>
            <p:cNvPr id="51" name="Picture 50">
              <a:extLst>
                <a:ext uri="{FF2B5EF4-FFF2-40B4-BE49-F238E27FC236}">
                  <a16:creationId xmlns:a16="http://schemas.microsoft.com/office/drawing/2014/main" xmlns="" id="{91CFFA26-71B2-4351-8559-2295C09052E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53178" y="5274479"/>
              <a:ext cx="1009798" cy="1065339"/>
            </a:xfrm>
            <a:prstGeom prst="rect">
              <a:avLst/>
            </a:prstGeom>
          </p:spPr>
        </p:pic>
      </p:grpSp>
      <p:grpSp>
        <p:nvGrpSpPr>
          <p:cNvPr id="63" name="Group 62">
            <a:extLst>
              <a:ext uri="{FF2B5EF4-FFF2-40B4-BE49-F238E27FC236}">
                <a16:creationId xmlns:a16="http://schemas.microsoft.com/office/drawing/2014/main" xmlns="" id="{61707639-E181-4522-B7B7-99BC8D70AF3E}"/>
              </a:ext>
            </a:extLst>
          </p:cNvPr>
          <p:cNvGrpSpPr/>
          <p:nvPr/>
        </p:nvGrpSpPr>
        <p:grpSpPr>
          <a:xfrm>
            <a:off x="10015775" y="1324667"/>
            <a:ext cx="1645920" cy="4694143"/>
            <a:chOff x="10003735" y="1552187"/>
            <a:chExt cx="1645920" cy="4694142"/>
          </a:xfrm>
        </p:grpSpPr>
        <p:sp>
          <p:nvSpPr>
            <p:cNvPr id="27" name="Rectangle 26">
              <a:extLst>
                <a:ext uri="{FF2B5EF4-FFF2-40B4-BE49-F238E27FC236}">
                  <a16:creationId xmlns:a16="http://schemas.microsoft.com/office/drawing/2014/main" xmlns="" id="{D658AC72-D989-472D-B862-08916EDECC79}"/>
                </a:ext>
              </a:extLst>
            </p:cNvPr>
            <p:cNvSpPr/>
            <p:nvPr/>
          </p:nvSpPr>
          <p:spPr>
            <a:xfrm>
              <a:off x="10003735"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lumMod val="50000"/>
                    </a:schemeClr>
                  </a:solidFill>
                  <a:latin typeface="Arial Narrow" panose="020B0606020202030204" pitchFamily="34" charset="0"/>
                  <a:cs typeface="Arial" panose="020B0604020202020204" pitchFamily="34" charset="0"/>
                </a:rPr>
                <a:t>Every</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School and District is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Rated “C” or Higher </a:t>
              </a:r>
            </a:p>
            <a:p>
              <a:pPr algn="ctr"/>
              <a:endParaRPr lang="en-US" sz="2000" b="1" dirty="0">
                <a:solidFill>
                  <a:schemeClr val="accent1">
                    <a:lumMod val="50000"/>
                  </a:schemeClr>
                </a:solidFill>
                <a:latin typeface="Arial Narrow" panose="020B0606020202030204" pitchFamily="34" charset="0"/>
                <a:cs typeface="Arial" panose="020B0604020202020204" pitchFamily="34" charset="0"/>
              </a:endParaRPr>
            </a:p>
          </p:txBody>
        </p:sp>
        <p:sp>
          <p:nvSpPr>
            <p:cNvPr id="28" name="Speech Bubble: Rectangle with Corners Rounded 27">
              <a:extLst>
                <a:ext uri="{FF2B5EF4-FFF2-40B4-BE49-F238E27FC236}">
                  <a16:creationId xmlns:a16="http://schemas.microsoft.com/office/drawing/2014/main" xmlns="" id="{DE715218-0C2F-4529-99CF-EF4FF5A3F454}"/>
                </a:ext>
              </a:extLst>
            </p:cNvPr>
            <p:cNvSpPr/>
            <p:nvPr/>
          </p:nvSpPr>
          <p:spPr>
            <a:xfrm flipH="1">
              <a:off x="10495698" y="1552187"/>
              <a:ext cx="661994" cy="624970"/>
            </a:xfrm>
            <a:prstGeom prst="wedgeRoundRectCallout">
              <a:avLst>
                <a:gd name="adj1" fmla="val -6820"/>
                <a:gd name="adj2" fmla="val 70230"/>
                <a:gd name="adj3" fmla="val 16667"/>
              </a:avLst>
            </a:prstGeom>
            <a:solidFill>
              <a:srgbClr val="BC45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TextBox 39">
              <a:extLst>
                <a:ext uri="{FF2B5EF4-FFF2-40B4-BE49-F238E27FC236}">
                  <a16:creationId xmlns:a16="http://schemas.microsoft.com/office/drawing/2014/main" xmlns="" id="{E7770FDD-DBEA-490D-A598-B1A7E7378CBE}"/>
                </a:ext>
              </a:extLst>
            </p:cNvPr>
            <p:cNvSpPr txBox="1"/>
            <p:nvPr/>
          </p:nvSpPr>
          <p:spPr>
            <a:xfrm>
              <a:off x="10435756" y="1552187"/>
              <a:ext cx="781879" cy="584775"/>
            </a:xfrm>
            <a:prstGeom prst="rect">
              <a:avLst/>
            </a:prstGeom>
            <a:noFill/>
          </p:spPr>
          <p:txBody>
            <a:bodyPr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6</a:t>
              </a:r>
            </a:p>
          </p:txBody>
        </p:sp>
        <p:pic>
          <p:nvPicPr>
            <p:cNvPr id="53" name="Picture 52">
              <a:extLst>
                <a:ext uri="{FF2B5EF4-FFF2-40B4-BE49-F238E27FC236}">
                  <a16:creationId xmlns:a16="http://schemas.microsoft.com/office/drawing/2014/main" xmlns="" id="{DBA29183-0860-4125-BD7C-257F7E24BE2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83355" y="5359649"/>
              <a:ext cx="886680" cy="886680"/>
            </a:xfrm>
            <a:prstGeom prst="rect">
              <a:avLst/>
            </a:prstGeom>
          </p:spPr>
        </p:pic>
      </p:grpSp>
      <p:grpSp>
        <p:nvGrpSpPr>
          <p:cNvPr id="64" name="Group 63">
            <a:extLst>
              <a:ext uri="{FF2B5EF4-FFF2-40B4-BE49-F238E27FC236}">
                <a16:creationId xmlns:a16="http://schemas.microsoft.com/office/drawing/2014/main" xmlns="" id="{9A0E3BAB-B083-4DD4-9A1F-E79CAE750DE0}"/>
              </a:ext>
            </a:extLst>
          </p:cNvPr>
          <p:cNvGrpSpPr/>
          <p:nvPr/>
        </p:nvGrpSpPr>
        <p:grpSpPr>
          <a:xfrm>
            <a:off x="8123623" y="1324667"/>
            <a:ext cx="1645920" cy="4643316"/>
            <a:chOff x="8111582" y="1552187"/>
            <a:chExt cx="1645920" cy="4643316"/>
          </a:xfrm>
        </p:grpSpPr>
        <p:sp>
          <p:nvSpPr>
            <p:cNvPr id="26" name="Rectangle 25">
              <a:extLst>
                <a:ext uri="{FF2B5EF4-FFF2-40B4-BE49-F238E27FC236}">
                  <a16:creationId xmlns:a16="http://schemas.microsoft.com/office/drawing/2014/main" xmlns="" id="{3A637EA0-17DB-46DE-B72A-1D476746640F}"/>
                </a:ext>
              </a:extLst>
            </p:cNvPr>
            <p:cNvSpPr/>
            <p:nvPr/>
          </p:nvSpPr>
          <p:spPr>
            <a:xfrm>
              <a:off x="8111582" y="1921738"/>
              <a:ext cx="1645920" cy="3867742"/>
            </a:xfrm>
            <a:prstGeom prst="rect">
              <a:avLst/>
            </a:prstGeom>
            <a:solidFill>
              <a:srgbClr val="D6F3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accent1">
                      <a:lumMod val="50000"/>
                    </a:schemeClr>
                  </a:solidFill>
                  <a:latin typeface="Arial Narrow" panose="020B0606020202030204" pitchFamily="34" charset="0"/>
                  <a:cs typeface="Arial" panose="020B0604020202020204" pitchFamily="34" charset="0"/>
                </a:rPr>
                <a:t>Every Community Effectively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Uses a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World-Class Data System </a:t>
              </a:r>
              <a:br>
                <a:rPr lang="en-US" sz="2000" b="1" dirty="0">
                  <a:solidFill>
                    <a:schemeClr val="accent1">
                      <a:lumMod val="50000"/>
                    </a:schemeClr>
                  </a:solidFill>
                  <a:latin typeface="Arial Narrow" panose="020B0606020202030204" pitchFamily="34" charset="0"/>
                  <a:cs typeface="Arial" panose="020B0604020202020204" pitchFamily="34" charset="0"/>
                </a:rPr>
              </a:br>
              <a:r>
                <a:rPr lang="en-US" sz="2000" b="1" dirty="0">
                  <a:solidFill>
                    <a:schemeClr val="accent1">
                      <a:lumMod val="50000"/>
                    </a:schemeClr>
                  </a:solidFill>
                  <a:latin typeface="Arial Narrow" panose="020B0606020202030204" pitchFamily="34" charset="0"/>
                  <a:cs typeface="Arial" panose="020B0604020202020204" pitchFamily="34" charset="0"/>
                </a:rPr>
                <a:t>to Improve Student Outcomes </a:t>
              </a:r>
            </a:p>
            <a:p>
              <a:pPr algn="ctr"/>
              <a:endParaRPr lang="en-US" sz="2000" b="1" dirty="0">
                <a:solidFill>
                  <a:schemeClr val="accent1">
                    <a:lumMod val="50000"/>
                  </a:schemeClr>
                </a:solidFill>
                <a:latin typeface="Arial Narrow" panose="020B0606020202030204" pitchFamily="34" charset="0"/>
                <a:cs typeface="Arial" panose="020B0604020202020204" pitchFamily="34" charset="0"/>
              </a:endParaRPr>
            </a:p>
          </p:txBody>
        </p:sp>
        <p:sp>
          <p:nvSpPr>
            <p:cNvPr id="29" name="Speech Bubble: Rectangle with Corners Rounded 28">
              <a:extLst>
                <a:ext uri="{FF2B5EF4-FFF2-40B4-BE49-F238E27FC236}">
                  <a16:creationId xmlns:a16="http://schemas.microsoft.com/office/drawing/2014/main" xmlns="" id="{0793C9F1-1022-444C-81D4-3ED27F5875A0}"/>
                </a:ext>
              </a:extLst>
            </p:cNvPr>
            <p:cNvSpPr/>
            <p:nvPr/>
          </p:nvSpPr>
          <p:spPr>
            <a:xfrm flipH="1">
              <a:off x="8603545" y="1552187"/>
              <a:ext cx="661994" cy="624970"/>
            </a:xfrm>
            <a:prstGeom prst="wedgeRoundRectCallout">
              <a:avLst>
                <a:gd name="adj1" fmla="val -6820"/>
                <a:gd name="adj2" fmla="val 70230"/>
                <a:gd name="adj3" fmla="val 16667"/>
              </a:avLst>
            </a:prstGeom>
            <a:solidFill>
              <a:srgbClr val="0BA2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9" name="TextBox 38">
              <a:extLst>
                <a:ext uri="{FF2B5EF4-FFF2-40B4-BE49-F238E27FC236}">
                  <a16:creationId xmlns:a16="http://schemas.microsoft.com/office/drawing/2014/main" xmlns="" id="{DA828BEE-5B99-4D62-8ED4-5432ED824890}"/>
                </a:ext>
              </a:extLst>
            </p:cNvPr>
            <p:cNvSpPr txBox="1"/>
            <p:nvPr/>
          </p:nvSpPr>
          <p:spPr>
            <a:xfrm>
              <a:off x="8543603" y="1552187"/>
              <a:ext cx="781879" cy="584775"/>
            </a:xfrm>
            <a:prstGeom prst="rect">
              <a:avLst/>
            </a:prstGeom>
            <a:noFill/>
          </p:spPr>
          <p:txBody>
            <a:bodyPr wrap="square" rtlCol="0">
              <a:spAutoFit/>
            </a:bodyPr>
            <a:lstStyle/>
            <a:p>
              <a:pPr algn="ctr"/>
              <a:r>
                <a:rPr lang="en-US" sz="3200" b="1" dirty="0">
                  <a:solidFill>
                    <a:schemeClr val="bg1"/>
                  </a:solidFill>
                  <a:latin typeface="Arial" panose="020B0604020202020204" pitchFamily="34" charset="0"/>
                  <a:cs typeface="Arial" panose="020B0604020202020204" pitchFamily="34" charset="0"/>
                </a:rPr>
                <a:t>5</a:t>
              </a:r>
            </a:p>
          </p:txBody>
        </p:sp>
        <p:grpSp>
          <p:nvGrpSpPr>
            <p:cNvPr id="62" name="Group 61">
              <a:extLst>
                <a:ext uri="{FF2B5EF4-FFF2-40B4-BE49-F238E27FC236}">
                  <a16:creationId xmlns:a16="http://schemas.microsoft.com/office/drawing/2014/main" xmlns="" id="{C865226C-E146-4E50-AE08-DD2AA17745E9}"/>
                </a:ext>
              </a:extLst>
            </p:cNvPr>
            <p:cNvGrpSpPr/>
            <p:nvPr/>
          </p:nvGrpSpPr>
          <p:grpSpPr>
            <a:xfrm>
              <a:off x="8487404" y="5354653"/>
              <a:ext cx="894276" cy="840850"/>
              <a:chOff x="8480898" y="5354653"/>
              <a:chExt cx="894276" cy="840850"/>
            </a:xfrm>
          </p:grpSpPr>
          <p:sp>
            <p:nvSpPr>
              <p:cNvPr id="54" name="Rectangle: Rounded Corners 53">
                <a:extLst>
                  <a:ext uri="{FF2B5EF4-FFF2-40B4-BE49-F238E27FC236}">
                    <a16:creationId xmlns:a16="http://schemas.microsoft.com/office/drawing/2014/main" xmlns="" id="{4DA7E1D6-5253-42F6-8CA0-D4C49B635B5A}"/>
                  </a:ext>
                </a:extLst>
              </p:cNvPr>
              <p:cNvSpPr/>
              <p:nvPr/>
            </p:nvSpPr>
            <p:spPr>
              <a:xfrm>
                <a:off x="8480898" y="5938838"/>
                <a:ext cx="187558" cy="256665"/>
              </a:xfrm>
              <a:prstGeom prst="roundRect">
                <a:avLst/>
              </a:prstGeom>
              <a:solidFill>
                <a:srgbClr val="2EA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5" name="Rectangle: Rounded Corners 54">
                <a:extLst>
                  <a:ext uri="{FF2B5EF4-FFF2-40B4-BE49-F238E27FC236}">
                    <a16:creationId xmlns:a16="http://schemas.microsoft.com/office/drawing/2014/main" xmlns="" id="{7E9B2D56-A098-4139-930E-E2BD87B9C907}"/>
                  </a:ext>
                </a:extLst>
              </p:cNvPr>
              <p:cNvSpPr/>
              <p:nvPr/>
            </p:nvSpPr>
            <p:spPr>
              <a:xfrm>
                <a:off x="8760675" y="5753100"/>
                <a:ext cx="203310" cy="442403"/>
              </a:xfrm>
              <a:prstGeom prst="roundRect">
                <a:avLst/>
              </a:prstGeom>
              <a:solidFill>
                <a:srgbClr val="2EA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nvGrpSpPr>
              <p:cNvPr id="60" name="Group 59">
                <a:extLst>
                  <a:ext uri="{FF2B5EF4-FFF2-40B4-BE49-F238E27FC236}">
                    <a16:creationId xmlns:a16="http://schemas.microsoft.com/office/drawing/2014/main" xmlns="" id="{0B6ABEEA-CF4E-404A-AB80-035EA63D1401}"/>
                  </a:ext>
                </a:extLst>
              </p:cNvPr>
              <p:cNvGrpSpPr/>
              <p:nvPr/>
            </p:nvGrpSpPr>
            <p:grpSpPr>
              <a:xfrm>
                <a:off x="8972172" y="5354653"/>
                <a:ext cx="403002" cy="840850"/>
                <a:chOff x="3773061" y="2486025"/>
                <a:chExt cx="232202" cy="580732"/>
              </a:xfrm>
            </p:grpSpPr>
            <p:sp>
              <p:nvSpPr>
                <p:cNvPr id="56" name="Rectangle: Rounded Corners 55">
                  <a:extLst>
                    <a:ext uri="{FF2B5EF4-FFF2-40B4-BE49-F238E27FC236}">
                      <a16:creationId xmlns:a16="http://schemas.microsoft.com/office/drawing/2014/main" xmlns="" id="{606D4DE4-88AA-4BD0-A2C2-EE400FA9186B}"/>
                    </a:ext>
                  </a:extLst>
                </p:cNvPr>
                <p:cNvSpPr/>
                <p:nvPr/>
              </p:nvSpPr>
              <p:spPr>
                <a:xfrm>
                  <a:off x="3832035" y="2590800"/>
                  <a:ext cx="109537" cy="475957"/>
                </a:xfrm>
                <a:prstGeom prst="roundRect">
                  <a:avLst/>
                </a:prstGeom>
                <a:solidFill>
                  <a:srgbClr val="2EA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9" name="Isosceles Triangle 58">
                  <a:extLst>
                    <a:ext uri="{FF2B5EF4-FFF2-40B4-BE49-F238E27FC236}">
                      <a16:creationId xmlns:a16="http://schemas.microsoft.com/office/drawing/2014/main" xmlns="" id="{30EB58A1-2072-4F54-9885-24A9482BA857}"/>
                    </a:ext>
                  </a:extLst>
                </p:cNvPr>
                <p:cNvSpPr/>
                <p:nvPr/>
              </p:nvSpPr>
              <p:spPr>
                <a:xfrm>
                  <a:off x="3773061" y="2486025"/>
                  <a:ext cx="232202" cy="157163"/>
                </a:xfrm>
                <a:prstGeom prst="triangle">
                  <a:avLst/>
                </a:prstGeom>
                <a:solidFill>
                  <a:srgbClr val="2EAB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grpSp>
        </p:grpSp>
      </p:grpSp>
      <p:sp>
        <p:nvSpPr>
          <p:cNvPr id="2" name="Text Placeholder 1">
            <a:extLst>
              <a:ext uri="{FF2B5EF4-FFF2-40B4-BE49-F238E27FC236}">
                <a16:creationId xmlns:a16="http://schemas.microsoft.com/office/drawing/2014/main" xmlns="" id="{E83285A8-91F1-4B7E-ACFA-B63A8F9F57B5}"/>
              </a:ext>
            </a:extLst>
          </p:cNvPr>
          <p:cNvSpPr>
            <a:spLocks noGrp="1"/>
          </p:cNvSpPr>
          <p:nvPr>
            <p:ph type="body" sz="quarter" idx="13"/>
          </p:nvPr>
        </p:nvSpPr>
        <p:spPr/>
        <p:txBody>
          <a:bodyPr/>
          <a:lstStyle/>
          <a:p>
            <a:r>
              <a:rPr lang="en-US" sz="3200" dirty="0"/>
              <a:t>State Board of Education Goals </a:t>
            </a:r>
            <a:r>
              <a:rPr lang="en-US" sz="1600" dirty="0"/>
              <a:t>FIVE-YEAR STRATEGIC PLAN FOR 2016-2020</a:t>
            </a:r>
          </a:p>
        </p:txBody>
      </p:sp>
    </p:spTree>
    <p:extLst>
      <p:ext uri="{BB962C8B-B14F-4D97-AF65-F5344CB8AC3E}">
        <p14:creationId xmlns:p14="http://schemas.microsoft.com/office/powerpoint/2010/main" val="708479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p:txBody>
          <a:bodyPr/>
          <a:lstStyle/>
          <a:p>
            <a:r>
              <a:rPr lang="en-US" sz="6400"/>
              <a:t>Agenda</a:t>
            </a:r>
          </a:p>
        </p:txBody>
      </p:sp>
      <p:sp>
        <p:nvSpPr>
          <p:cNvPr id="3" name="Slide Number Placeholder 2"/>
          <p:cNvSpPr>
            <a:spLocks noGrp="1"/>
          </p:cNvSpPr>
          <p:nvPr>
            <p:ph type="sldNum" idx="12"/>
          </p:nvPr>
        </p:nvSpPr>
        <p:spPr>
          <a:xfrm>
            <a:off x="11308111" y="6532558"/>
            <a:ext cx="731600" cy="311561"/>
          </a:xfrm>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0" cap="none" spc="0" normalizeH="0" baseline="0" noProof="0">
                <a:ln>
                  <a:noFill/>
                </a:ln>
                <a:solidFill>
                  <a:srgbClr val="78909C">
                    <a:lumMod val="50000"/>
                  </a:srgbClr>
                </a:solidFill>
                <a:effectLst/>
                <a:uLnTx/>
                <a:uFillTx/>
                <a:latin typeface="Arial"/>
                <a:ea typeface="+mn-ea"/>
                <a:cs typeface="Arial"/>
                <a:sym typeface="Arial"/>
              </a:rPr>
              <a:pPr marL="0" marR="0" lvl="0" indent="0" algn="r" defTabSz="1219170" rtl="0" eaLnBrk="1" fontAlgn="auto" latinLnBrk="0" hangingPunct="1">
                <a:lnSpc>
                  <a:spcPct val="100000"/>
                </a:lnSpc>
                <a:spcBef>
                  <a:spcPts val="0"/>
                </a:spcBef>
                <a:spcAft>
                  <a:spcPts val="0"/>
                </a:spcAft>
                <a:buClrTx/>
                <a:buSzTx/>
                <a:buFontTx/>
                <a:buNone/>
                <a:tabLst/>
                <a:defRPr/>
              </a:pPr>
              <a:t>4</a:t>
            </a:fld>
            <a:endParaRPr kumimoji="0" lang="en" sz="1400" b="0" i="0" u="none" strike="noStrike" kern="0" cap="none" spc="0" normalizeH="0" baseline="0" noProof="0">
              <a:ln>
                <a:noFill/>
              </a:ln>
              <a:solidFill>
                <a:srgbClr val="78909C">
                  <a:lumMod val="50000"/>
                </a:srgbClr>
              </a:solidFill>
              <a:effectLst/>
              <a:uLnTx/>
              <a:uFillTx/>
              <a:latin typeface="Arial"/>
              <a:ea typeface="+mn-ea"/>
              <a:cs typeface="Arial"/>
              <a:sym typeface="Arial"/>
            </a:endParaRPr>
          </a:p>
        </p:txBody>
      </p:sp>
    </p:spTree>
    <p:extLst>
      <p:ext uri="{BB962C8B-B14F-4D97-AF65-F5344CB8AC3E}">
        <p14:creationId xmlns:p14="http://schemas.microsoft.com/office/powerpoint/2010/main" val="1812680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4A87BD56-3643-43C1-AAD8-1933DEAF8DAA}"/>
              </a:ext>
            </a:extLst>
          </p:cNvPr>
          <p:cNvSpPr>
            <a:spLocks noGrp="1"/>
          </p:cNvSpPr>
          <p:nvPr>
            <p:ph type="body" sz="quarter" idx="13"/>
          </p:nvPr>
        </p:nvSpPr>
        <p:spPr/>
        <p:txBody>
          <a:bodyPr/>
          <a:lstStyle/>
          <a:p>
            <a:r>
              <a:rPr lang="en-US"/>
              <a:t>Agenda</a:t>
            </a:r>
          </a:p>
        </p:txBody>
      </p:sp>
      <p:sp>
        <p:nvSpPr>
          <p:cNvPr id="3" name="Text Placeholder 2">
            <a:extLst>
              <a:ext uri="{FF2B5EF4-FFF2-40B4-BE49-F238E27FC236}">
                <a16:creationId xmlns:a16="http://schemas.microsoft.com/office/drawing/2014/main" xmlns="" id="{DAA09A26-D26B-4B0E-9702-32B3862BDAD3}"/>
              </a:ext>
            </a:extLst>
          </p:cNvPr>
          <p:cNvSpPr>
            <a:spLocks noGrp="1"/>
          </p:cNvSpPr>
          <p:nvPr>
            <p:ph type="body" sz="quarter" idx="14"/>
          </p:nvPr>
        </p:nvSpPr>
        <p:spPr>
          <a:xfrm>
            <a:off x="415601" y="1571956"/>
            <a:ext cx="11059887" cy="2851728"/>
          </a:xfrm>
        </p:spPr>
        <p:txBody>
          <a:bodyPr/>
          <a:lstStyle/>
          <a:p>
            <a:pPr>
              <a:lnSpc>
                <a:spcPct val="100000"/>
              </a:lnSpc>
            </a:pPr>
            <a:r>
              <a:rPr lang="en-US" dirty="0"/>
              <a:t>Overview and Purpose</a:t>
            </a:r>
          </a:p>
          <a:p>
            <a:pPr>
              <a:lnSpc>
                <a:spcPct val="100000"/>
              </a:lnSpc>
            </a:pPr>
            <a:r>
              <a:rPr lang="en-US" dirty="0"/>
              <a:t>Federal Definition of Homelessness for Educators</a:t>
            </a:r>
          </a:p>
          <a:p>
            <a:pPr>
              <a:lnSpc>
                <a:spcPct val="100000"/>
              </a:lnSpc>
            </a:pPr>
            <a:r>
              <a:rPr lang="en-US" dirty="0"/>
              <a:t>Data</a:t>
            </a:r>
          </a:p>
        </p:txBody>
      </p:sp>
      <p:sp>
        <p:nvSpPr>
          <p:cNvPr id="4" name="Slide Number Placeholder 3">
            <a:extLst>
              <a:ext uri="{FF2B5EF4-FFF2-40B4-BE49-F238E27FC236}">
                <a16:creationId xmlns:a16="http://schemas.microsoft.com/office/drawing/2014/main" xmlns="" id="{038000EE-3F9E-45CA-A551-61670BBF2178}"/>
              </a:ext>
            </a:extLst>
          </p:cNvPr>
          <p:cNvSpPr>
            <a:spLocks noGrp="1"/>
          </p:cNvSpPr>
          <p:nvPr>
            <p:ph type="sldNum"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00000000-1234-1234-1234-123412341234}" type="slidenum">
              <a:rPr kumimoji="0" lang="en" sz="1400" b="0" i="0" u="none" strike="noStrike" kern="0" cap="none" spc="0" normalizeH="0" baseline="0" noProof="0">
                <a:ln>
                  <a:noFill/>
                </a:ln>
                <a:solidFill>
                  <a:srgbClr val="78909C">
                    <a:lumMod val="50000"/>
                  </a:srgbClr>
                </a:solidFill>
                <a:effectLst/>
                <a:uLnTx/>
                <a:uFillTx/>
                <a:latin typeface="Arial"/>
                <a:ea typeface="+mn-ea"/>
                <a:cs typeface="Arial"/>
                <a:sym typeface="Arial"/>
              </a:rPr>
              <a:pPr marL="0" marR="0" lvl="0" indent="0" algn="r" defTabSz="1219170" rtl="0" eaLnBrk="1" fontAlgn="auto" latinLnBrk="0" hangingPunct="1">
                <a:lnSpc>
                  <a:spcPct val="100000"/>
                </a:lnSpc>
                <a:spcBef>
                  <a:spcPts val="0"/>
                </a:spcBef>
                <a:spcAft>
                  <a:spcPts val="0"/>
                </a:spcAft>
                <a:buClrTx/>
                <a:buSzTx/>
                <a:buFontTx/>
                <a:buNone/>
                <a:tabLst/>
                <a:defRPr/>
              </a:pPr>
              <a:t>5</a:t>
            </a:fld>
            <a:endParaRPr kumimoji="0" lang="en" sz="1400" b="0" i="0" u="none" strike="noStrike" kern="0" cap="none" spc="0" normalizeH="0" baseline="0" noProof="0">
              <a:ln>
                <a:noFill/>
              </a:ln>
              <a:solidFill>
                <a:srgbClr val="78909C">
                  <a:lumMod val="50000"/>
                </a:srgbClr>
              </a:solidFill>
              <a:effectLst/>
              <a:uLnTx/>
              <a:uFillTx/>
              <a:latin typeface="Arial"/>
              <a:ea typeface="+mn-ea"/>
              <a:cs typeface="Arial"/>
              <a:sym typeface="Arial"/>
            </a:endParaRPr>
          </a:p>
        </p:txBody>
      </p:sp>
    </p:spTree>
    <p:extLst>
      <p:ext uri="{BB962C8B-B14F-4D97-AF65-F5344CB8AC3E}">
        <p14:creationId xmlns:p14="http://schemas.microsoft.com/office/powerpoint/2010/main" val="896839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D36AB614-A78E-461F-9CC9-DA4FA5E65CCC}"/>
              </a:ext>
            </a:extLst>
          </p:cNvPr>
          <p:cNvSpPr>
            <a:spLocks noGrp="1"/>
          </p:cNvSpPr>
          <p:nvPr>
            <p:ph type="body" sz="quarter" idx="13"/>
          </p:nvPr>
        </p:nvSpPr>
        <p:spPr/>
        <p:txBody>
          <a:bodyPr/>
          <a:lstStyle/>
          <a:p>
            <a:r>
              <a:rPr lang="en-US" dirty="0"/>
              <a:t>Federal Law</a:t>
            </a:r>
          </a:p>
        </p:txBody>
      </p:sp>
      <p:sp>
        <p:nvSpPr>
          <p:cNvPr id="3" name="Text Placeholder 2">
            <a:extLst>
              <a:ext uri="{FF2B5EF4-FFF2-40B4-BE49-F238E27FC236}">
                <a16:creationId xmlns:a16="http://schemas.microsoft.com/office/drawing/2014/main" xmlns="" id="{7320FBF8-B2B4-48F2-8324-A2E16AA619A2}"/>
              </a:ext>
            </a:extLst>
          </p:cNvPr>
          <p:cNvSpPr>
            <a:spLocks noGrp="1"/>
          </p:cNvSpPr>
          <p:nvPr>
            <p:ph type="body" sz="quarter" idx="14"/>
          </p:nvPr>
        </p:nvSpPr>
        <p:spPr/>
        <p:txBody>
          <a:bodyPr/>
          <a:lstStyle/>
          <a:p>
            <a:r>
              <a:rPr lang="en-US" dirty="0"/>
              <a:t>Subtitle VII-B of the McKinney-Vento Homeless Assistance Act establishes the definition of homeless used by U.S. public schools. </a:t>
            </a:r>
          </a:p>
        </p:txBody>
      </p:sp>
      <p:sp>
        <p:nvSpPr>
          <p:cNvPr id="4" name="Slide Number Placeholder 3">
            <a:extLst>
              <a:ext uri="{FF2B5EF4-FFF2-40B4-BE49-F238E27FC236}">
                <a16:creationId xmlns:a16="http://schemas.microsoft.com/office/drawing/2014/main" xmlns="" id="{9AD4A88E-5D23-4AF4-9609-3AFF6DD067C7}"/>
              </a:ext>
            </a:extLst>
          </p:cNvPr>
          <p:cNvSpPr>
            <a:spLocks noGrp="1"/>
          </p:cNvSpPr>
          <p:nvPr>
            <p:ph type="sldNum" idx="12"/>
          </p:nvPr>
        </p:nvSpPr>
        <p:spPr/>
        <p:txBody>
          <a:bodyPr/>
          <a:lstStyle/>
          <a:p>
            <a:fld id="{00000000-1234-1234-1234-123412341234}" type="slidenum">
              <a:rPr lang="en" smtClean="0"/>
              <a:pPr/>
              <a:t>6</a:t>
            </a:fld>
            <a:endParaRPr lang="en" dirty="0"/>
          </a:p>
        </p:txBody>
      </p:sp>
    </p:spTree>
    <p:extLst>
      <p:ext uri="{BB962C8B-B14F-4D97-AF65-F5344CB8AC3E}">
        <p14:creationId xmlns:p14="http://schemas.microsoft.com/office/powerpoint/2010/main" val="3129547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BFCF4003-9AE6-4628-AF07-281C5B3A791C}"/>
              </a:ext>
            </a:extLst>
          </p:cNvPr>
          <p:cNvSpPr>
            <a:spLocks noGrp="1"/>
          </p:cNvSpPr>
          <p:nvPr>
            <p:ph type="body" sz="quarter" idx="13"/>
          </p:nvPr>
        </p:nvSpPr>
        <p:spPr/>
        <p:txBody>
          <a:bodyPr/>
          <a:lstStyle/>
          <a:p>
            <a:r>
              <a:rPr lang="en-US" dirty="0"/>
              <a:t>National Data Trends</a:t>
            </a:r>
          </a:p>
        </p:txBody>
      </p:sp>
      <p:sp>
        <p:nvSpPr>
          <p:cNvPr id="3" name="Text Placeholder 2">
            <a:extLst>
              <a:ext uri="{FF2B5EF4-FFF2-40B4-BE49-F238E27FC236}">
                <a16:creationId xmlns:a16="http://schemas.microsoft.com/office/drawing/2014/main" xmlns="" id="{EAE4A19F-AA9D-4F4E-B359-2E61C84061A3}"/>
              </a:ext>
            </a:extLst>
          </p:cNvPr>
          <p:cNvSpPr>
            <a:spLocks noGrp="1"/>
          </p:cNvSpPr>
          <p:nvPr>
            <p:ph type="body" sz="quarter" idx="14"/>
          </p:nvPr>
        </p:nvSpPr>
        <p:spPr>
          <a:xfrm>
            <a:off x="566056" y="1165640"/>
            <a:ext cx="11059887" cy="4290484"/>
          </a:xfrm>
        </p:spPr>
        <p:txBody>
          <a:bodyPr/>
          <a:lstStyle/>
          <a:p>
            <a:r>
              <a:rPr lang="en-US" dirty="0"/>
              <a:t>The number of students identified as homeless and enrolled in schools increased by 3.5% over a three-year span during the 2012-2013 to 2014-2015 school years (National Center for Homeless Education [NCHE], 2016).</a:t>
            </a:r>
          </a:p>
          <a:p>
            <a:r>
              <a:rPr lang="en-US" dirty="0"/>
              <a:t>Free Application for Federal Student Aid (FAFSA) data indicates that in 2015-2016 school year 31,948 unaccompanied homeless youth applied for financial aid (NCHE, n.d.).</a:t>
            </a:r>
          </a:p>
        </p:txBody>
      </p:sp>
      <p:sp>
        <p:nvSpPr>
          <p:cNvPr id="4" name="Slide Number Placeholder 3">
            <a:extLst>
              <a:ext uri="{FF2B5EF4-FFF2-40B4-BE49-F238E27FC236}">
                <a16:creationId xmlns:a16="http://schemas.microsoft.com/office/drawing/2014/main" xmlns="" id="{85358C8A-C93C-4F5C-899A-F127370A2F47}"/>
              </a:ext>
            </a:extLst>
          </p:cNvPr>
          <p:cNvSpPr>
            <a:spLocks noGrp="1"/>
          </p:cNvSpPr>
          <p:nvPr>
            <p:ph type="sldNum" idx="12"/>
          </p:nvPr>
        </p:nvSpPr>
        <p:spPr/>
        <p:txBody>
          <a:bodyPr/>
          <a:lstStyle/>
          <a:p>
            <a:fld id="{00000000-1234-1234-1234-123412341234}" type="slidenum">
              <a:rPr lang="en" smtClean="0"/>
              <a:pPr/>
              <a:t>7</a:t>
            </a:fld>
            <a:endParaRPr lang="en" dirty="0"/>
          </a:p>
        </p:txBody>
      </p:sp>
    </p:spTree>
    <p:extLst>
      <p:ext uri="{BB962C8B-B14F-4D97-AF65-F5344CB8AC3E}">
        <p14:creationId xmlns:p14="http://schemas.microsoft.com/office/powerpoint/2010/main" val="2685396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4EE8363-928A-494E-95A5-3EFD93C03148}"/>
              </a:ext>
            </a:extLst>
          </p:cNvPr>
          <p:cNvSpPr>
            <a:spLocks noGrp="1"/>
          </p:cNvSpPr>
          <p:nvPr>
            <p:ph type="body" sz="quarter" idx="13"/>
          </p:nvPr>
        </p:nvSpPr>
        <p:spPr>
          <a:xfrm>
            <a:off x="415600" y="42042"/>
            <a:ext cx="11776400" cy="600591"/>
          </a:xfrm>
        </p:spPr>
        <p:txBody>
          <a:bodyPr/>
          <a:lstStyle/>
          <a:p>
            <a:r>
              <a:rPr lang="en-US" sz="4000" dirty="0"/>
              <a:t>McKinney-Vento Definition of Homelessness</a:t>
            </a:r>
          </a:p>
        </p:txBody>
      </p:sp>
      <p:sp>
        <p:nvSpPr>
          <p:cNvPr id="3" name="Text Placeholder 2">
            <a:extLst>
              <a:ext uri="{FF2B5EF4-FFF2-40B4-BE49-F238E27FC236}">
                <a16:creationId xmlns:a16="http://schemas.microsoft.com/office/drawing/2014/main" xmlns="" id="{D3A876ED-2DDF-4CC0-BC23-1312D03AA49E}"/>
              </a:ext>
            </a:extLst>
          </p:cNvPr>
          <p:cNvSpPr>
            <a:spLocks noGrp="1"/>
          </p:cNvSpPr>
          <p:nvPr>
            <p:ph type="body" sz="quarter" idx="14"/>
          </p:nvPr>
        </p:nvSpPr>
        <p:spPr>
          <a:xfrm>
            <a:off x="415600" y="1283758"/>
            <a:ext cx="11059887" cy="4290484"/>
          </a:xfrm>
        </p:spPr>
        <p:txBody>
          <a:bodyPr/>
          <a:lstStyle/>
          <a:p>
            <a:pPr marL="0" indent="0">
              <a:buNone/>
            </a:pPr>
            <a:r>
              <a:rPr lang="en-US" altLang="en-US" dirty="0"/>
              <a:t>Children who lack a fixed, regular and adequate nighttime residence – </a:t>
            </a:r>
          </a:p>
          <a:p>
            <a:pPr lvl="1"/>
            <a:r>
              <a:rPr lang="en-US" altLang="en-US" sz="2667" dirty="0"/>
              <a:t>	Sharing the housing of others due to loss of housing, economic 	hardship, or similar reason</a:t>
            </a:r>
          </a:p>
          <a:p>
            <a:pPr lvl="1"/>
            <a:r>
              <a:rPr lang="en-US" altLang="en-US" sz="2667" dirty="0"/>
              <a:t>	</a:t>
            </a:r>
            <a:r>
              <a:rPr lang="en-US" altLang="en-US" sz="2667" dirty="0">
                <a:solidFill>
                  <a:srgbClr val="FF0000"/>
                </a:solidFill>
              </a:rPr>
              <a:t>*</a:t>
            </a:r>
            <a:r>
              <a:rPr lang="en-US" altLang="en-US" sz="2667" dirty="0"/>
              <a:t>Living in motels, hotels, trailer parks or camping grounds due 	to lack of adequate alternative accommodations</a:t>
            </a:r>
          </a:p>
          <a:p>
            <a:pPr lvl="1"/>
            <a:r>
              <a:rPr lang="en-US" altLang="en-US" sz="2667" dirty="0"/>
              <a:t>	Living in emergency or transitional shelters</a:t>
            </a:r>
          </a:p>
          <a:p>
            <a:pPr lvl="5"/>
            <a:r>
              <a:rPr lang="en-US" altLang="en-US" sz="2400" dirty="0">
                <a:solidFill>
                  <a:srgbClr val="FF0000"/>
                </a:solidFill>
              </a:rPr>
              <a:t>           * Review cases individually to determine eligibility.</a:t>
            </a:r>
          </a:p>
          <a:p>
            <a:pPr lvl="1"/>
            <a:endParaRPr lang="en-US" altLang="en-US" sz="2667" dirty="0"/>
          </a:p>
          <a:p>
            <a:endParaRPr lang="en-US" dirty="0"/>
          </a:p>
        </p:txBody>
      </p:sp>
      <p:sp>
        <p:nvSpPr>
          <p:cNvPr id="4" name="Slide Number Placeholder 3">
            <a:extLst>
              <a:ext uri="{FF2B5EF4-FFF2-40B4-BE49-F238E27FC236}">
                <a16:creationId xmlns:a16="http://schemas.microsoft.com/office/drawing/2014/main" xmlns="" id="{0F980606-59A8-44E6-B672-12B172D9084A}"/>
              </a:ext>
            </a:extLst>
          </p:cNvPr>
          <p:cNvSpPr>
            <a:spLocks noGrp="1"/>
          </p:cNvSpPr>
          <p:nvPr>
            <p:ph type="sldNum" idx="12"/>
          </p:nvPr>
        </p:nvSpPr>
        <p:spPr/>
        <p:txBody>
          <a:bodyPr/>
          <a:lstStyle/>
          <a:p>
            <a:fld id="{00000000-1234-1234-1234-123412341234}" type="slidenum">
              <a:rPr lang="en" smtClean="0"/>
              <a:pPr/>
              <a:t>8</a:t>
            </a:fld>
            <a:endParaRPr lang="en" dirty="0"/>
          </a:p>
        </p:txBody>
      </p:sp>
    </p:spTree>
    <p:extLst>
      <p:ext uri="{BB962C8B-B14F-4D97-AF65-F5344CB8AC3E}">
        <p14:creationId xmlns:p14="http://schemas.microsoft.com/office/powerpoint/2010/main" val="666975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6804C963-2CFF-4D90-91DE-B343A13D754B}"/>
              </a:ext>
            </a:extLst>
          </p:cNvPr>
          <p:cNvSpPr>
            <a:spLocks noGrp="1"/>
          </p:cNvSpPr>
          <p:nvPr>
            <p:ph type="body" sz="quarter" idx="13"/>
          </p:nvPr>
        </p:nvSpPr>
        <p:spPr>
          <a:xfrm>
            <a:off x="424163" y="-11353"/>
            <a:ext cx="11437046" cy="740224"/>
          </a:xfrm>
        </p:spPr>
        <p:txBody>
          <a:bodyPr/>
          <a:lstStyle/>
          <a:p>
            <a:r>
              <a:rPr lang="en-US" sz="4000" dirty="0"/>
              <a:t>Homeless Definition (continued)</a:t>
            </a:r>
          </a:p>
        </p:txBody>
      </p:sp>
      <p:sp>
        <p:nvSpPr>
          <p:cNvPr id="3" name="Text Placeholder 2">
            <a:extLst>
              <a:ext uri="{FF2B5EF4-FFF2-40B4-BE49-F238E27FC236}">
                <a16:creationId xmlns:a16="http://schemas.microsoft.com/office/drawing/2014/main" xmlns="" id="{70214C3A-07C2-4DA6-AF34-5F966E0E35EB}"/>
              </a:ext>
            </a:extLst>
          </p:cNvPr>
          <p:cNvSpPr>
            <a:spLocks noGrp="1"/>
          </p:cNvSpPr>
          <p:nvPr>
            <p:ph type="body" sz="quarter" idx="14"/>
          </p:nvPr>
        </p:nvSpPr>
        <p:spPr>
          <a:xfrm>
            <a:off x="424163" y="985755"/>
            <a:ext cx="11059887" cy="4290484"/>
          </a:xfrm>
        </p:spPr>
        <p:txBody>
          <a:bodyPr/>
          <a:lstStyle/>
          <a:p>
            <a:r>
              <a:rPr lang="en-US" altLang="en-US" sz="2933" dirty="0"/>
              <a:t>Living in a public or private place not designed for humans to live</a:t>
            </a:r>
          </a:p>
          <a:p>
            <a:r>
              <a:rPr lang="en-US" altLang="en-US" sz="2933" dirty="0"/>
              <a:t>Living in cars, parks, abandoned buildings, substandard housing, bus or train stations, or similar settings</a:t>
            </a:r>
          </a:p>
          <a:p>
            <a:r>
              <a:rPr lang="en-US" altLang="en-US" sz="2933" dirty="0"/>
              <a:t>Utilities, infestation, mold and danger should be considered when determining substandard housing</a:t>
            </a:r>
          </a:p>
          <a:p>
            <a:r>
              <a:rPr lang="en-US" altLang="en-US" sz="2933" dirty="0"/>
              <a:t>Unaccompanied youth or migratory children in </a:t>
            </a:r>
            <a:r>
              <a:rPr lang="en-US" altLang="en-US" sz="2933" b="1" dirty="0"/>
              <a:t>one of the above situations</a:t>
            </a:r>
            <a:r>
              <a:rPr lang="en-US" altLang="en-US" sz="2933" dirty="0"/>
              <a:t> would be homeless</a:t>
            </a:r>
          </a:p>
          <a:p>
            <a:endParaRPr lang="en-US" altLang="en-US" dirty="0"/>
          </a:p>
          <a:p>
            <a:endParaRPr lang="en-US" dirty="0"/>
          </a:p>
        </p:txBody>
      </p:sp>
      <p:sp>
        <p:nvSpPr>
          <p:cNvPr id="4" name="Slide Number Placeholder 3">
            <a:extLst>
              <a:ext uri="{FF2B5EF4-FFF2-40B4-BE49-F238E27FC236}">
                <a16:creationId xmlns:a16="http://schemas.microsoft.com/office/drawing/2014/main" xmlns="" id="{5CE36DAA-E3D9-451B-AD91-EC233A93AA93}"/>
              </a:ext>
            </a:extLst>
          </p:cNvPr>
          <p:cNvSpPr>
            <a:spLocks noGrp="1"/>
          </p:cNvSpPr>
          <p:nvPr>
            <p:ph type="sldNum" idx="12"/>
          </p:nvPr>
        </p:nvSpPr>
        <p:spPr/>
        <p:txBody>
          <a:bodyPr/>
          <a:lstStyle/>
          <a:p>
            <a:fld id="{00000000-1234-1234-1234-123412341234}" type="slidenum">
              <a:rPr lang="en" smtClean="0"/>
              <a:pPr/>
              <a:t>9</a:t>
            </a:fld>
            <a:endParaRPr lang="en" dirty="0"/>
          </a:p>
        </p:txBody>
      </p:sp>
    </p:spTree>
    <p:extLst>
      <p:ext uri="{BB962C8B-B14F-4D97-AF65-F5344CB8AC3E}">
        <p14:creationId xmlns:p14="http://schemas.microsoft.com/office/powerpoint/2010/main" val="4240292892"/>
      </p:ext>
    </p:extLst>
  </p:cSld>
  <p:clrMapOvr>
    <a:masterClrMapping/>
  </p:clrMapOvr>
</p:sld>
</file>

<file path=ppt/theme/theme1.xml><?xml version="1.0" encoding="utf-8"?>
<a:theme xmlns:a="http://schemas.openxmlformats.org/drawingml/2006/main" name="simple-light-2">
  <a:themeElements>
    <a:clrScheme name="MDE Template_NEW 1">
      <a:dk1>
        <a:srgbClr val="000000"/>
      </a:dk1>
      <a:lt1>
        <a:srgbClr val="FFFFFF"/>
      </a:lt1>
      <a:dk2>
        <a:srgbClr val="797979"/>
      </a:dk2>
      <a:lt2>
        <a:srgbClr val="B0D357"/>
      </a:lt2>
      <a:accent1>
        <a:srgbClr val="B7618C"/>
      </a:accent1>
      <a:accent2>
        <a:srgbClr val="CC0000"/>
      </a:accent2>
      <a:accent3>
        <a:srgbClr val="78909C"/>
      </a:accent3>
      <a:accent4>
        <a:srgbClr val="FFAB40"/>
      </a:accent4>
      <a:accent5>
        <a:srgbClr val="68C7C3"/>
      </a:accent5>
      <a:accent6>
        <a:srgbClr val="1071BD"/>
      </a:accent6>
      <a:hlink>
        <a:srgbClr val="5EAADE"/>
      </a:hlink>
      <a:folHlink>
        <a:srgbClr val="0053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DE_blank template" id="{A72772A2-276F-5A4A-AF91-CCDCB75C27E9}" vid="{D5DF34BD-99C2-DE4E-BC83-08FF9AC520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918</Words>
  <Application>Microsoft Office PowerPoint</Application>
  <PresentationFormat>Widescreen</PresentationFormat>
  <Paragraphs>112</Paragraphs>
  <Slides>23</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Arial Narrow</vt:lpstr>
      <vt:lpstr>Calibri</vt:lpstr>
      <vt:lpstr>Open Sans</vt:lpstr>
      <vt:lpstr>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Rajeeni Clay-Scott</dc:creator>
  <cp:lastModifiedBy>Davita Weary</cp:lastModifiedBy>
  <cp:revision>31</cp:revision>
  <cp:lastPrinted>2019-05-31T16:47:57Z</cp:lastPrinted>
  <dcterms:created xsi:type="dcterms:W3CDTF">2019-02-15T16:58:24Z</dcterms:created>
  <dcterms:modified xsi:type="dcterms:W3CDTF">2019-06-20T15:41:17Z</dcterms:modified>
</cp:coreProperties>
</file>