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1358" autoAdjust="0"/>
  </p:normalViewPr>
  <p:slideViewPr>
    <p:cSldViewPr snapToGrid="0">
      <p:cViewPr varScale="1">
        <p:scale>
          <a:sx n="63" d="100"/>
          <a:sy n="63" d="100"/>
        </p:scale>
        <p:origin x="11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190F64-5C50-4EEC-9B78-4739D3D21840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DF2B9F-1BF2-4695-A75A-69EE861AE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5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MAAP Assessments</a:t>
            </a:r>
          </a:p>
          <a:p>
            <a:pPr marL="232943" indent="-232943">
              <a:buFont typeface="+mj-lt"/>
              <a:buAutoNum type="arabicParenR"/>
            </a:pPr>
            <a:r>
              <a:rPr lang="en-US" dirty="0" smtClean="0"/>
              <a:t>Algebra I</a:t>
            </a:r>
          </a:p>
          <a:p>
            <a:pPr marL="232943" indent="-232943">
              <a:buFont typeface="+mj-lt"/>
              <a:buAutoNum type="arabicParenR"/>
            </a:pPr>
            <a:r>
              <a:rPr lang="en-US" dirty="0" smtClean="0"/>
              <a:t>Biology I</a:t>
            </a:r>
          </a:p>
          <a:p>
            <a:pPr marL="232943" indent="-232943">
              <a:buFont typeface="+mj-lt"/>
              <a:buAutoNum type="arabicParenR"/>
            </a:pPr>
            <a:r>
              <a:rPr lang="en-US" dirty="0" smtClean="0"/>
              <a:t>English II</a:t>
            </a:r>
          </a:p>
          <a:p>
            <a:pPr marL="232943" indent="-232943">
              <a:buFont typeface="+mj-lt"/>
              <a:buAutoNum type="arabicParenR"/>
            </a:pPr>
            <a:r>
              <a:rPr lang="en-US" dirty="0" smtClean="0"/>
              <a:t>US History</a:t>
            </a:r>
          </a:p>
          <a:p>
            <a:pPr marL="232943" indent="-232943">
              <a:buFont typeface="+mj-lt"/>
              <a:buAutoNum type="arabicParenR"/>
            </a:pPr>
            <a:endParaRPr lang="en-US" dirty="0" smtClean="0"/>
          </a:p>
          <a:p>
            <a:pPr marL="232943" indent="-232943">
              <a:buFont typeface="+mj-lt"/>
              <a:buAutoNum type="arabicParenR"/>
            </a:pPr>
            <a:endParaRPr lang="en-US" dirty="0" smtClean="0"/>
          </a:p>
          <a:p>
            <a:r>
              <a:rPr lang="en-US" dirty="0" smtClean="0"/>
              <a:t>Beginning with school year 2014-2015, students may graduate by passing the course and meeting one of the following options: </a:t>
            </a:r>
          </a:p>
          <a:p>
            <a:endParaRPr lang="en-US" dirty="0" smtClean="0"/>
          </a:p>
          <a:p>
            <a:r>
              <a:rPr lang="en-US" dirty="0" smtClean="0"/>
              <a:t>Pass the applicable end-of-course Subject Area Test</a:t>
            </a:r>
          </a:p>
          <a:p>
            <a:r>
              <a:rPr lang="en-US" dirty="0" smtClean="0"/>
              <a:t>Use the end-of-course Subject Area Test score with the overall course grade (For seniors in 2014-2015 and 2015-2016 only. Starting in the 2016-2017 school year, SATP scores will constitute 25 percent of a student’s final grade.)</a:t>
            </a:r>
          </a:p>
          <a:p>
            <a:r>
              <a:rPr lang="en-US" dirty="0" smtClean="0"/>
              <a:t>Obtain a score of 17 or higher in the specific subject area on the ACT. </a:t>
            </a:r>
          </a:p>
          <a:p>
            <a:r>
              <a:rPr lang="en-US" dirty="0" smtClean="0"/>
              <a:t>Earn a C or higher in an entry level, credit-bearing dual enrollment/dual credit /college credit course. </a:t>
            </a:r>
          </a:p>
          <a:p>
            <a:r>
              <a:rPr lang="en-US" dirty="0" smtClean="0"/>
              <a:t>Obtain an Armed Services Vocational Aptitude Battery (ASVAB) AFQT (Armed Forces Qualification Test) score of 36 plus one of the following:</a:t>
            </a:r>
          </a:p>
          <a:p>
            <a:r>
              <a:rPr lang="en-US" dirty="0" smtClean="0"/>
              <a:t>1)      Earn a CPAS (Career Planning and Assessment System) score that meets the attainment level assigned by Federal Perkins requirements.</a:t>
            </a:r>
          </a:p>
          <a:p>
            <a:endParaRPr lang="en-US" dirty="0" smtClean="0"/>
          </a:p>
          <a:p>
            <a:r>
              <a:rPr lang="en-US" dirty="0" smtClean="0"/>
              <a:t>2)     Earn an approved Industry Certification as specified in the Career Pathway’s Assessment Blueprint and outlined in Appendix A-5 in the current edition of the Mississippi Public School Accountability Standards.</a:t>
            </a:r>
          </a:p>
          <a:p>
            <a:endParaRPr lang="en-US" dirty="0" smtClean="0"/>
          </a:p>
          <a:p>
            <a:r>
              <a:rPr lang="en-US" dirty="0" smtClean="0"/>
              <a:t>Obtain the Silver Level on the ACT </a:t>
            </a:r>
            <a:r>
              <a:rPr lang="en-US" dirty="0" err="1" smtClean="0"/>
              <a:t>WorkKeys</a:t>
            </a:r>
            <a:r>
              <a:rPr lang="en-US" dirty="0" smtClean="0"/>
              <a:t> plus one of the following:</a:t>
            </a:r>
          </a:p>
          <a:p>
            <a:r>
              <a:rPr lang="en-US" dirty="0" smtClean="0"/>
              <a:t>1)      Earn a CPAS (Career Planning and Assessment System) score that meets the attainment level assigned by Federal Perkins requirements. </a:t>
            </a:r>
          </a:p>
          <a:p>
            <a:endParaRPr lang="en-US" dirty="0" smtClean="0"/>
          </a:p>
          <a:p>
            <a:r>
              <a:rPr lang="en-US" dirty="0" smtClean="0"/>
              <a:t>2)     Earn an approved Industry Certification as specified in the Career Pathway’s Assessment Blueprint and in Appendix A-5 in the current edition of the Mississippi Public School Accountability Standards.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F2B9F-1BF2-4695-A75A-69EE861AE0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70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Mississippi High  School Diploma Options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541" y="4273117"/>
            <a:ext cx="9144000" cy="1858742"/>
          </a:xfrm>
        </p:spPr>
        <p:txBody>
          <a:bodyPr>
            <a:normAutofit/>
          </a:bodyPr>
          <a:lstStyle/>
          <a:p>
            <a:r>
              <a:rPr lang="en-US" b="1" dirty="0" smtClean="0"/>
              <a:t>Audra Love Kimble</a:t>
            </a:r>
          </a:p>
          <a:p>
            <a:r>
              <a:rPr lang="en-US" dirty="0" smtClean="0"/>
              <a:t>Assistant Executive Director for Academic &amp; Student Affairs</a:t>
            </a:r>
          </a:p>
          <a:p>
            <a:r>
              <a:rPr lang="en-US" dirty="0" smtClean="0"/>
              <a:t>Mississippi Community College Board</a:t>
            </a:r>
          </a:p>
          <a:p>
            <a:r>
              <a:rPr lang="en-US" u="sng" dirty="0" smtClean="0"/>
              <a:t>akimble@mccb.edu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247098"/>
            <a:ext cx="1419123" cy="12521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225306" y="6131859"/>
            <a:ext cx="1644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June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9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030" y="98451"/>
            <a:ext cx="9784080" cy="141960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options for all High School students</a:t>
            </a:r>
            <a:endParaRPr lang="en-US" sz="3600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30360" y="2048976"/>
            <a:ext cx="4754880" cy="74309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Traditional Diploma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30360" y="3051980"/>
            <a:ext cx="4754880" cy="356616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Plus Endorsement Options:</a:t>
            </a:r>
          </a:p>
          <a:p>
            <a:pPr lvl="1"/>
            <a:endParaRPr lang="en-US" sz="800" dirty="0" smtClean="0"/>
          </a:p>
          <a:p>
            <a:pPr lvl="1"/>
            <a:r>
              <a:rPr lang="en-US" dirty="0" smtClean="0"/>
              <a:t>Career &amp; Technical Endorsement</a:t>
            </a:r>
          </a:p>
          <a:p>
            <a:pPr marL="2286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Academic Endorsement</a:t>
            </a:r>
          </a:p>
          <a:p>
            <a:pPr marL="2286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Distinguished Endorsement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31230" y="2009130"/>
            <a:ext cx="4754880" cy="74309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Alternate Diploma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31230" y="3047722"/>
            <a:ext cx="5441786" cy="3566160"/>
          </a:xfrm>
        </p:spPr>
        <p:txBody>
          <a:bodyPr>
            <a:normAutofit/>
          </a:bodyPr>
          <a:lstStyle/>
          <a:p>
            <a:r>
              <a:rPr lang="en-US" sz="1600" i="1" dirty="0" smtClean="0"/>
              <a:t>For students with a Significant Cognitive Disability (SCD) </a:t>
            </a:r>
          </a:p>
          <a:p>
            <a:pPr marL="0" indent="0">
              <a:buNone/>
            </a:pPr>
            <a:r>
              <a:rPr lang="en-US" sz="1600" i="1" dirty="0"/>
              <a:t> </a:t>
            </a:r>
            <a:r>
              <a:rPr lang="en-US" sz="1600" i="1" dirty="0" smtClean="0"/>
              <a:t>         (about 1% of the student population)</a:t>
            </a:r>
          </a:p>
          <a:p>
            <a:r>
              <a:rPr lang="en-US" sz="1600" i="1" dirty="0" smtClean="0"/>
              <a:t>Not equivalent to a traditional HS diploma</a:t>
            </a:r>
          </a:p>
          <a:p>
            <a:r>
              <a:rPr lang="en-US" sz="1600" i="1" dirty="0" smtClean="0"/>
              <a:t>Not recognized by postsecondary institutions for admissions</a:t>
            </a:r>
          </a:p>
          <a:p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380565" y="1069666"/>
            <a:ext cx="8937811" cy="643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Beginning with 2018-2019 class of high school freshmen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Graduating Class of 2022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531" y="5603368"/>
            <a:ext cx="2194750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93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Diploma Option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646" y="1926628"/>
            <a:ext cx="9968754" cy="477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95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&amp; Technical Endorsement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522" y="2018384"/>
            <a:ext cx="10580874" cy="456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93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endorsement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06" y="1979238"/>
            <a:ext cx="10846735" cy="473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68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8" y="284176"/>
            <a:ext cx="10029857" cy="1508760"/>
          </a:xfrm>
        </p:spPr>
        <p:txBody>
          <a:bodyPr/>
          <a:lstStyle/>
          <a:p>
            <a:r>
              <a:rPr lang="en-US" dirty="0" smtClean="0"/>
              <a:t>Distinguished academic endorsement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489" y="2035828"/>
            <a:ext cx="10545017" cy="464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2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29" y="2011680"/>
            <a:ext cx="11770659" cy="4693920"/>
          </a:xfrm>
        </p:spPr>
        <p:txBody>
          <a:bodyPr>
            <a:normAutofit/>
          </a:bodyPr>
          <a:lstStyle/>
          <a:p>
            <a:r>
              <a:rPr lang="en-US" dirty="0" smtClean="0"/>
              <a:t>Added the </a:t>
            </a:r>
            <a:r>
              <a:rPr lang="en-US" sz="2800" b="1" dirty="0" smtClean="0"/>
              <a:t>College &amp; Career Readiness Course </a:t>
            </a:r>
            <a:r>
              <a:rPr lang="en-US" dirty="0" smtClean="0"/>
              <a:t>as a requirement for all students.</a:t>
            </a:r>
          </a:p>
          <a:p>
            <a:r>
              <a:rPr lang="en-US" sz="2800" b="1" dirty="0" smtClean="0"/>
              <a:t>IHL changed its freshman admission requirements </a:t>
            </a:r>
            <a:r>
              <a:rPr lang="en-US" dirty="0" smtClean="0"/>
              <a:t>beginning with the Class of 2022 to mirror MDE’s new graduation requirements.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Current Required College Preparatory Curriculum (CPC) = </a:t>
            </a:r>
            <a:r>
              <a:rPr lang="en-US" b="1" dirty="0" smtClean="0"/>
              <a:t>16 ½ Carnegie Units      </a:t>
            </a:r>
            <a:r>
              <a:rPr lang="en-US" dirty="0" smtClean="0"/>
              <a:t>(Recommended = 19 ½)</a:t>
            </a:r>
          </a:p>
          <a:p>
            <a:pPr lvl="2"/>
            <a:r>
              <a:rPr lang="en-US" sz="2800" b="1" dirty="0" smtClean="0"/>
              <a:t>Class of 2022 </a:t>
            </a:r>
          </a:p>
          <a:p>
            <a:pPr lvl="3"/>
            <a:r>
              <a:rPr lang="en-US" sz="2400" b="1" dirty="0" smtClean="0"/>
              <a:t>Required CPC = 18 ½ Carnegie Units </a:t>
            </a:r>
          </a:p>
          <a:p>
            <a:pPr lvl="4"/>
            <a:r>
              <a:rPr lang="en-US" dirty="0"/>
              <a:t>A</a:t>
            </a:r>
            <a:r>
              <a:rPr lang="en-US" dirty="0" smtClean="0"/>
              <a:t>ligns with MDE’s Academic Endorsement.</a:t>
            </a:r>
            <a:endParaRPr lang="en-US" dirty="0"/>
          </a:p>
          <a:p>
            <a:pPr lvl="4"/>
            <a:r>
              <a:rPr lang="en-US" dirty="0" smtClean="0"/>
              <a:t>Increased from today’s by </a:t>
            </a:r>
          </a:p>
          <a:p>
            <a:pPr lvl="6"/>
            <a:r>
              <a:rPr lang="en-US" dirty="0" smtClean="0"/>
              <a:t>1 additional math</a:t>
            </a:r>
          </a:p>
          <a:p>
            <a:pPr lvl="6"/>
            <a:r>
              <a:rPr lang="en-US" dirty="0" smtClean="0"/>
              <a:t>½ additional social studies</a:t>
            </a:r>
          </a:p>
          <a:p>
            <a:pPr lvl="6"/>
            <a:r>
              <a:rPr lang="en-US" dirty="0" smtClean="0"/>
              <a:t>½ additional technology/computer science  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30982" y="4382287"/>
            <a:ext cx="50161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Recommended CPC = 20 Carnegie Units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Aligns with MDE’s Distinguished Endorsement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Increased from today’s by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½ additional technology/computer science</a:t>
            </a:r>
          </a:p>
          <a:p>
            <a:pPr lvl="2"/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430982" y="5794337"/>
            <a:ext cx="5481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* Other IHL admissions changes  - Allows for  advanced electives to include dual credit &amp; completion of any 2-year CTE course. (Example: completion of both Health Sciences I &amp; II will count as an one advanced elective.) Also, makes distinction between  technology courses and computer science courses. 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95002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&amp; Career Readiness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130" y="2011680"/>
            <a:ext cx="11161058" cy="4206240"/>
          </a:xfrm>
        </p:spPr>
        <p:txBody>
          <a:bodyPr>
            <a:normAutofit fontScale="70000" lnSpcReduction="20000"/>
          </a:bodyPr>
          <a:lstStyle/>
          <a:p>
            <a:r>
              <a:rPr lang="en-US" sz="4000" b="1" dirty="0" smtClean="0"/>
              <a:t>Curriculum</a:t>
            </a:r>
            <a:r>
              <a:rPr lang="en-US" dirty="0" smtClean="0"/>
              <a:t> was created by a task force comprised of individuals from K-12, </a:t>
            </a:r>
            <a:r>
              <a:rPr lang="en-US" sz="3300" b="1" dirty="0" smtClean="0"/>
              <a:t>community colleges</a:t>
            </a:r>
            <a:r>
              <a:rPr lang="en-US" dirty="0" smtClean="0"/>
              <a:t>, universities, IHL, MCCB, Get2College,  and the MS Economic Council. </a:t>
            </a:r>
          </a:p>
          <a:p>
            <a:r>
              <a:rPr lang="en-US" dirty="0" smtClean="0"/>
              <a:t>2018-2019 -  There were 38 schools that piloted the course.</a:t>
            </a:r>
          </a:p>
          <a:p>
            <a:r>
              <a:rPr lang="en-US" sz="3300" b="1" dirty="0" smtClean="0"/>
              <a:t>All high schools </a:t>
            </a:r>
            <a:r>
              <a:rPr lang="en-US" dirty="0" smtClean="0"/>
              <a:t>will be offering the course by </a:t>
            </a:r>
            <a:r>
              <a:rPr lang="en-US" sz="3600" b="1" dirty="0" smtClean="0"/>
              <a:t>fall 2019</a:t>
            </a:r>
            <a:r>
              <a:rPr lang="en-US" dirty="0" smtClean="0"/>
              <a:t>. Training for the course implementation is occurring this summer. </a:t>
            </a:r>
          </a:p>
          <a:p>
            <a:endParaRPr lang="en-US" dirty="0" smtClean="0"/>
          </a:p>
          <a:p>
            <a:r>
              <a:rPr lang="en-US" sz="3600" b="1" dirty="0" smtClean="0"/>
              <a:t>Topics:</a:t>
            </a:r>
          </a:p>
          <a:p>
            <a:pPr lvl="1"/>
            <a:r>
              <a:rPr lang="en-US" dirty="0" smtClean="0"/>
              <a:t>Unit </a:t>
            </a:r>
            <a:r>
              <a:rPr lang="en-US" dirty="0"/>
              <a:t>1: Introduction to College and Career Readiness  (21st Century Skills)</a:t>
            </a:r>
          </a:p>
          <a:p>
            <a:pPr lvl="1"/>
            <a:r>
              <a:rPr lang="en-US" dirty="0"/>
              <a:t>Unit 2: The Student Portfolio and Exhibit</a:t>
            </a:r>
          </a:p>
          <a:p>
            <a:pPr lvl="1"/>
            <a:r>
              <a:rPr lang="en-US" dirty="0"/>
              <a:t>Unit 3: College Selection and Transition </a:t>
            </a:r>
          </a:p>
          <a:p>
            <a:pPr lvl="1"/>
            <a:r>
              <a:rPr lang="en-US" dirty="0"/>
              <a:t>Unit 4: Applying for Financial Aid</a:t>
            </a:r>
          </a:p>
          <a:p>
            <a:pPr lvl="1"/>
            <a:r>
              <a:rPr lang="en-US" dirty="0"/>
              <a:t>Unit 5: Preparing for a Career and Internship </a:t>
            </a:r>
          </a:p>
          <a:p>
            <a:pPr lvl="1"/>
            <a:r>
              <a:rPr lang="en-US" dirty="0"/>
              <a:t>Unit 6: Financial Literacy </a:t>
            </a:r>
          </a:p>
          <a:p>
            <a:pPr lvl="1"/>
            <a:r>
              <a:rPr lang="en-US" dirty="0"/>
              <a:t>Unit 7:  Community Service </a:t>
            </a:r>
          </a:p>
          <a:p>
            <a:pPr lvl="1"/>
            <a:r>
              <a:rPr lang="en-US" dirty="0"/>
              <a:t>Unit 8: Digital Literacy and Citizenship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8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57979" y="2491992"/>
            <a:ext cx="94956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Audra Love Kimble</a:t>
            </a:r>
          </a:p>
          <a:p>
            <a:r>
              <a:rPr lang="en-US" sz="4000" u="sng" dirty="0" smtClean="0"/>
              <a:t>akimble@mccb.edu</a:t>
            </a:r>
          </a:p>
          <a:p>
            <a:r>
              <a:rPr lang="en-US" sz="4000" dirty="0" smtClean="0"/>
              <a:t>601-432-6391</a:t>
            </a:r>
          </a:p>
          <a:p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-1" y="331595"/>
            <a:ext cx="5868237" cy="132343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381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Questions</a:t>
            </a:r>
            <a:endParaRPr lang="en-US" sz="8000" b="1" cap="none" spc="0" dirty="0">
              <a:ln w="381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2544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170</TotalTime>
  <Words>662</Words>
  <Application>Microsoft Office PowerPoint</Application>
  <PresentationFormat>Widescreen</PresentationFormat>
  <Paragraphs>85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Wingdings</vt:lpstr>
      <vt:lpstr>Banded</vt:lpstr>
      <vt:lpstr>Mississippi High  School Diploma Options</vt:lpstr>
      <vt:lpstr>options for all High School students</vt:lpstr>
      <vt:lpstr>Traditional Diploma Option</vt:lpstr>
      <vt:lpstr>Career &amp; Technical Endorsement</vt:lpstr>
      <vt:lpstr>Academic endorsement</vt:lpstr>
      <vt:lpstr>Distinguished academic endorsement</vt:lpstr>
      <vt:lpstr>Highlights</vt:lpstr>
      <vt:lpstr>College &amp; Career Readiness Course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Mississippi  High   School Diploma  Options</dc:title>
  <dc:creator>Audra Kimble</dc:creator>
  <cp:lastModifiedBy>Audra Kimble</cp:lastModifiedBy>
  <cp:revision>24</cp:revision>
  <cp:lastPrinted>2019-06-04T20:55:06Z</cp:lastPrinted>
  <dcterms:created xsi:type="dcterms:W3CDTF">2019-03-04T17:34:43Z</dcterms:created>
  <dcterms:modified xsi:type="dcterms:W3CDTF">2019-06-04T21:08:33Z</dcterms:modified>
</cp:coreProperties>
</file>